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1" r:id="rId2"/>
    <p:sldId id="264" r:id="rId3"/>
    <p:sldId id="283" r:id="rId4"/>
    <p:sldId id="267" r:id="rId5"/>
    <p:sldId id="284" r:id="rId6"/>
    <p:sldId id="259" r:id="rId7"/>
    <p:sldId id="262" r:id="rId8"/>
    <p:sldId id="260" r:id="rId9"/>
    <p:sldId id="279" r:id="rId10"/>
    <p:sldId id="263" r:id="rId11"/>
    <p:sldId id="261" r:id="rId12"/>
    <p:sldId id="286" r:id="rId13"/>
    <p:sldId id="280"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0" d="100"/>
          <a:sy n="110" d="100"/>
        </p:scale>
        <p:origin x="492" y="10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588A8-2913-49D0-AF39-1F97192864AF}" type="datetimeFigureOut">
              <a:rPr kumimoji="1" lang="ja-JP" altLang="en-US" smtClean="0"/>
              <a:t>2022/12/9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3745F-5210-4B7B-8866-4A0D4FF2A087}" type="slidenum">
              <a:rPr kumimoji="1" lang="ja-JP" altLang="en-US" smtClean="0"/>
              <a:t>‹#›</a:t>
            </a:fld>
            <a:endParaRPr kumimoji="1" lang="ja-JP" altLang="en-US"/>
          </a:p>
        </p:txBody>
      </p:sp>
    </p:spTree>
    <p:extLst>
      <p:ext uri="{BB962C8B-B14F-4D97-AF65-F5344CB8AC3E}">
        <p14:creationId xmlns:p14="http://schemas.microsoft.com/office/powerpoint/2010/main" val="9106654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7730F1-0A56-424B-BB97-5C7198DF5F6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6C5A204-2FF5-40E5-9264-0FF2A8A538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5315E53-5A07-4E4B-8A04-664A272ED2F4}"/>
              </a:ext>
            </a:extLst>
          </p:cNvPr>
          <p:cNvSpPr>
            <a:spLocks noGrp="1"/>
          </p:cNvSpPr>
          <p:nvPr>
            <p:ph type="dt" sz="half" idx="10"/>
          </p:nvPr>
        </p:nvSpPr>
        <p:spPr/>
        <p:txBody>
          <a:bodyPr/>
          <a:lstStyle/>
          <a:p>
            <a:fld id="{AFA9CD34-9CE6-47E4-9B0C-4FEAD3F5F8CE}" type="datetimeFigureOut">
              <a:rPr kumimoji="1" lang="ja-JP" altLang="en-US" smtClean="0"/>
              <a:t>2022/12/9</a:t>
            </a:fld>
            <a:endParaRPr kumimoji="1" lang="ja-JP" altLang="en-US"/>
          </a:p>
        </p:txBody>
      </p:sp>
      <p:sp>
        <p:nvSpPr>
          <p:cNvPr id="5" name="フッター プレースホルダー 4">
            <a:extLst>
              <a:ext uri="{FF2B5EF4-FFF2-40B4-BE49-F238E27FC236}">
                <a16:creationId xmlns:a16="http://schemas.microsoft.com/office/drawing/2014/main" id="{BF7C8E02-331F-4722-AA57-A144EDDAD8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D184E28-7E63-4590-BAD0-E47C672772D0}"/>
              </a:ext>
            </a:extLst>
          </p:cNvPr>
          <p:cNvSpPr>
            <a:spLocks noGrp="1"/>
          </p:cNvSpPr>
          <p:nvPr>
            <p:ph type="sldNum" sz="quarter" idx="12"/>
          </p:nvPr>
        </p:nvSpPr>
        <p:spPr/>
        <p:txBody>
          <a:bodyPr/>
          <a:lstStyle/>
          <a:p>
            <a:fld id="{58147DE5-7C09-4489-9DED-C50DA444BAEA}" type="slidenum">
              <a:rPr kumimoji="1" lang="ja-JP" altLang="en-US" smtClean="0"/>
              <a:t>‹#›</a:t>
            </a:fld>
            <a:endParaRPr kumimoji="1" lang="ja-JP" altLang="en-US"/>
          </a:p>
        </p:txBody>
      </p:sp>
    </p:spTree>
    <p:extLst>
      <p:ext uri="{BB962C8B-B14F-4D97-AF65-F5344CB8AC3E}">
        <p14:creationId xmlns:p14="http://schemas.microsoft.com/office/powerpoint/2010/main" val="24292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E7F5F3-CEAC-4127-B8B5-22FCDB0EEB8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AD9C88-D1E9-411A-9EC3-998CD48B1CB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25F5A3-0B84-4338-8274-AC1D572917F9}"/>
              </a:ext>
            </a:extLst>
          </p:cNvPr>
          <p:cNvSpPr>
            <a:spLocks noGrp="1"/>
          </p:cNvSpPr>
          <p:nvPr>
            <p:ph type="dt" sz="half" idx="10"/>
          </p:nvPr>
        </p:nvSpPr>
        <p:spPr/>
        <p:txBody>
          <a:bodyPr/>
          <a:lstStyle/>
          <a:p>
            <a:fld id="{AFA9CD34-9CE6-47E4-9B0C-4FEAD3F5F8CE}" type="datetimeFigureOut">
              <a:rPr kumimoji="1" lang="ja-JP" altLang="en-US" smtClean="0"/>
              <a:t>2022/12/9</a:t>
            </a:fld>
            <a:endParaRPr kumimoji="1" lang="ja-JP" altLang="en-US"/>
          </a:p>
        </p:txBody>
      </p:sp>
      <p:sp>
        <p:nvSpPr>
          <p:cNvPr id="5" name="フッター プレースホルダー 4">
            <a:extLst>
              <a:ext uri="{FF2B5EF4-FFF2-40B4-BE49-F238E27FC236}">
                <a16:creationId xmlns:a16="http://schemas.microsoft.com/office/drawing/2014/main" id="{0B29485C-6D10-4F39-BF5B-20B2E91740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947FD9-6FEC-4CEB-AD86-07FE3AAAE957}"/>
              </a:ext>
            </a:extLst>
          </p:cNvPr>
          <p:cNvSpPr>
            <a:spLocks noGrp="1"/>
          </p:cNvSpPr>
          <p:nvPr>
            <p:ph type="sldNum" sz="quarter" idx="12"/>
          </p:nvPr>
        </p:nvSpPr>
        <p:spPr/>
        <p:txBody>
          <a:bodyPr/>
          <a:lstStyle/>
          <a:p>
            <a:fld id="{58147DE5-7C09-4489-9DED-C50DA444BAEA}" type="slidenum">
              <a:rPr kumimoji="1" lang="ja-JP" altLang="en-US" smtClean="0"/>
              <a:t>‹#›</a:t>
            </a:fld>
            <a:endParaRPr kumimoji="1" lang="ja-JP" altLang="en-US"/>
          </a:p>
        </p:txBody>
      </p:sp>
    </p:spTree>
    <p:extLst>
      <p:ext uri="{BB962C8B-B14F-4D97-AF65-F5344CB8AC3E}">
        <p14:creationId xmlns:p14="http://schemas.microsoft.com/office/powerpoint/2010/main" val="105401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1A2CBF1-ABF8-4DA0-B9FC-82E2D6CC1CC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6237408-E19E-4AAD-8047-AB414B8CEB7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A9CD46-8E3D-4BB9-BF80-E8E5BA672EB0}"/>
              </a:ext>
            </a:extLst>
          </p:cNvPr>
          <p:cNvSpPr>
            <a:spLocks noGrp="1"/>
          </p:cNvSpPr>
          <p:nvPr>
            <p:ph type="dt" sz="half" idx="10"/>
          </p:nvPr>
        </p:nvSpPr>
        <p:spPr/>
        <p:txBody>
          <a:bodyPr/>
          <a:lstStyle/>
          <a:p>
            <a:fld id="{AFA9CD34-9CE6-47E4-9B0C-4FEAD3F5F8CE}" type="datetimeFigureOut">
              <a:rPr kumimoji="1" lang="ja-JP" altLang="en-US" smtClean="0"/>
              <a:t>2022/12/9</a:t>
            </a:fld>
            <a:endParaRPr kumimoji="1" lang="ja-JP" altLang="en-US"/>
          </a:p>
        </p:txBody>
      </p:sp>
      <p:sp>
        <p:nvSpPr>
          <p:cNvPr id="5" name="フッター プレースホルダー 4">
            <a:extLst>
              <a:ext uri="{FF2B5EF4-FFF2-40B4-BE49-F238E27FC236}">
                <a16:creationId xmlns:a16="http://schemas.microsoft.com/office/drawing/2014/main" id="{63AA2FDE-9E89-4863-8E18-430525FD7E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BC7088-EADE-40DB-9FE5-E011622B5200}"/>
              </a:ext>
            </a:extLst>
          </p:cNvPr>
          <p:cNvSpPr>
            <a:spLocks noGrp="1"/>
          </p:cNvSpPr>
          <p:nvPr>
            <p:ph type="sldNum" sz="quarter" idx="12"/>
          </p:nvPr>
        </p:nvSpPr>
        <p:spPr/>
        <p:txBody>
          <a:bodyPr/>
          <a:lstStyle/>
          <a:p>
            <a:fld id="{58147DE5-7C09-4489-9DED-C50DA444BAEA}" type="slidenum">
              <a:rPr kumimoji="1" lang="ja-JP" altLang="en-US" smtClean="0"/>
              <a:t>‹#›</a:t>
            </a:fld>
            <a:endParaRPr kumimoji="1" lang="ja-JP" altLang="en-US"/>
          </a:p>
        </p:txBody>
      </p:sp>
    </p:spTree>
    <p:extLst>
      <p:ext uri="{BB962C8B-B14F-4D97-AF65-F5344CB8AC3E}">
        <p14:creationId xmlns:p14="http://schemas.microsoft.com/office/powerpoint/2010/main" val="267382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9B9C2C-85D6-495A-8205-BB5FEFA3E2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C10871-D570-4CE5-B83C-58836812CAF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7C1E6D-43B9-48BB-B761-CB197179CBBC}"/>
              </a:ext>
            </a:extLst>
          </p:cNvPr>
          <p:cNvSpPr>
            <a:spLocks noGrp="1"/>
          </p:cNvSpPr>
          <p:nvPr>
            <p:ph type="dt" sz="half" idx="10"/>
          </p:nvPr>
        </p:nvSpPr>
        <p:spPr/>
        <p:txBody>
          <a:bodyPr/>
          <a:lstStyle/>
          <a:p>
            <a:fld id="{AFA9CD34-9CE6-47E4-9B0C-4FEAD3F5F8CE}" type="datetimeFigureOut">
              <a:rPr kumimoji="1" lang="ja-JP" altLang="en-US" smtClean="0"/>
              <a:t>2022/12/9</a:t>
            </a:fld>
            <a:endParaRPr kumimoji="1" lang="ja-JP" altLang="en-US"/>
          </a:p>
        </p:txBody>
      </p:sp>
      <p:sp>
        <p:nvSpPr>
          <p:cNvPr id="5" name="フッター プレースホルダー 4">
            <a:extLst>
              <a:ext uri="{FF2B5EF4-FFF2-40B4-BE49-F238E27FC236}">
                <a16:creationId xmlns:a16="http://schemas.microsoft.com/office/drawing/2014/main" id="{01CDBDA5-1EA6-427D-BE29-836BF4FAC7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CE4E45-B1D4-496E-A768-994047C2A108}"/>
              </a:ext>
            </a:extLst>
          </p:cNvPr>
          <p:cNvSpPr>
            <a:spLocks noGrp="1"/>
          </p:cNvSpPr>
          <p:nvPr>
            <p:ph type="sldNum" sz="quarter" idx="12"/>
          </p:nvPr>
        </p:nvSpPr>
        <p:spPr/>
        <p:txBody>
          <a:bodyPr/>
          <a:lstStyle/>
          <a:p>
            <a:fld id="{58147DE5-7C09-4489-9DED-C50DA444BAEA}" type="slidenum">
              <a:rPr kumimoji="1" lang="ja-JP" altLang="en-US" smtClean="0"/>
              <a:t>‹#›</a:t>
            </a:fld>
            <a:endParaRPr kumimoji="1" lang="ja-JP" altLang="en-US"/>
          </a:p>
        </p:txBody>
      </p:sp>
    </p:spTree>
    <p:extLst>
      <p:ext uri="{BB962C8B-B14F-4D97-AF65-F5344CB8AC3E}">
        <p14:creationId xmlns:p14="http://schemas.microsoft.com/office/powerpoint/2010/main" val="111969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D0A7B-7496-452A-B49A-F03BB2C8382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AB74973-8AA4-4A5A-B9F1-CA17F08ED6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ABD2228-8B05-43D1-B71B-5157FA04BA39}"/>
              </a:ext>
            </a:extLst>
          </p:cNvPr>
          <p:cNvSpPr>
            <a:spLocks noGrp="1"/>
          </p:cNvSpPr>
          <p:nvPr>
            <p:ph type="dt" sz="half" idx="10"/>
          </p:nvPr>
        </p:nvSpPr>
        <p:spPr/>
        <p:txBody>
          <a:bodyPr/>
          <a:lstStyle/>
          <a:p>
            <a:fld id="{AFA9CD34-9CE6-47E4-9B0C-4FEAD3F5F8CE}" type="datetimeFigureOut">
              <a:rPr kumimoji="1" lang="ja-JP" altLang="en-US" smtClean="0"/>
              <a:t>2022/12/9</a:t>
            </a:fld>
            <a:endParaRPr kumimoji="1" lang="ja-JP" altLang="en-US"/>
          </a:p>
        </p:txBody>
      </p:sp>
      <p:sp>
        <p:nvSpPr>
          <p:cNvPr id="5" name="フッター プレースホルダー 4">
            <a:extLst>
              <a:ext uri="{FF2B5EF4-FFF2-40B4-BE49-F238E27FC236}">
                <a16:creationId xmlns:a16="http://schemas.microsoft.com/office/drawing/2014/main" id="{16009569-3FCB-4184-9BD6-5FCAEB42C4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2A8869-A3FB-475B-A2E1-4E4ADF7337CC}"/>
              </a:ext>
            </a:extLst>
          </p:cNvPr>
          <p:cNvSpPr>
            <a:spLocks noGrp="1"/>
          </p:cNvSpPr>
          <p:nvPr>
            <p:ph type="sldNum" sz="quarter" idx="12"/>
          </p:nvPr>
        </p:nvSpPr>
        <p:spPr/>
        <p:txBody>
          <a:bodyPr/>
          <a:lstStyle/>
          <a:p>
            <a:fld id="{58147DE5-7C09-4489-9DED-C50DA444BAEA}" type="slidenum">
              <a:rPr kumimoji="1" lang="ja-JP" altLang="en-US" smtClean="0"/>
              <a:t>‹#›</a:t>
            </a:fld>
            <a:endParaRPr kumimoji="1" lang="ja-JP" altLang="en-US"/>
          </a:p>
        </p:txBody>
      </p:sp>
    </p:spTree>
    <p:extLst>
      <p:ext uri="{BB962C8B-B14F-4D97-AF65-F5344CB8AC3E}">
        <p14:creationId xmlns:p14="http://schemas.microsoft.com/office/powerpoint/2010/main" val="3171733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1EABC9-22BE-4775-ADB2-B2F59756FA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A1E680-9633-4A23-AD83-027A033AD05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8777B34-9FA8-4FB2-9D1E-40FC8EA039D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43CE393-29BA-4784-9D42-1D0FF7D1299B}"/>
              </a:ext>
            </a:extLst>
          </p:cNvPr>
          <p:cNvSpPr>
            <a:spLocks noGrp="1"/>
          </p:cNvSpPr>
          <p:nvPr>
            <p:ph type="dt" sz="half" idx="10"/>
          </p:nvPr>
        </p:nvSpPr>
        <p:spPr/>
        <p:txBody>
          <a:bodyPr/>
          <a:lstStyle/>
          <a:p>
            <a:fld id="{AFA9CD34-9CE6-47E4-9B0C-4FEAD3F5F8CE}" type="datetimeFigureOut">
              <a:rPr kumimoji="1" lang="ja-JP" altLang="en-US" smtClean="0"/>
              <a:t>2022/12/9</a:t>
            </a:fld>
            <a:endParaRPr kumimoji="1" lang="ja-JP" altLang="en-US"/>
          </a:p>
        </p:txBody>
      </p:sp>
      <p:sp>
        <p:nvSpPr>
          <p:cNvPr id="6" name="フッター プレースホルダー 5">
            <a:extLst>
              <a:ext uri="{FF2B5EF4-FFF2-40B4-BE49-F238E27FC236}">
                <a16:creationId xmlns:a16="http://schemas.microsoft.com/office/drawing/2014/main" id="{76DE7BAA-ACD7-4DF8-8A81-43705EC55E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FB1CC9-14D7-45FD-B452-3559BD416781}"/>
              </a:ext>
            </a:extLst>
          </p:cNvPr>
          <p:cNvSpPr>
            <a:spLocks noGrp="1"/>
          </p:cNvSpPr>
          <p:nvPr>
            <p:ph type="sldNum" sz="quarter" idx="12"/>
          </p:nvPr>
        </p:nvSpPr>
        <p:spPr/>
        <p:txBody>
          <a:bodyPr/>
          <a:lstStyle/>
          <a:p>
            <a:fld id="{58147DE5-7C09-4489-9DED-C50DA444BAEA}" type="slidenum">
              <a:rPr kumimoji="1" lang="ja-JP" altLang="en-US" smtClean="0"/>
              <a:t>‹#›</a:t>
            </a:fld>
            <a:endParaRPr kumimoji="1" lang="ja-JP" altLang="en-US"/>
          </a:p>
        </p:txBody>
      </p:sp>
    </p:spTree>
    <p:extLst>
      <p:ext uri="{BB962C8B-B14F-4D97-AF65-F5344CB8AC3E}">
        <p14:creationId xmlns:p14="http://schemas.microsoft.com/office/powerpoint/2010/main" val="25592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A5B76D-BA1F-4184-9E7D-F6AC9B2BE77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D2DD50-C997-49AD-8395-6575FED3B3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EFF97BF-621C-4CBE-B299-52CC901947F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D5E571B-5694-4FA6-B5C2-C31600C01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1542569-3ADF-49E0-BDF7-4145CB7E285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B4A877A-27B7-4AF2-9B7D-91A292B44D0C}"/>
              </a:ext>
            </a:extLst>
          </p:cNvPr>
          <p:cNvSpPr>
            <a:spLocks noGrp="1"/>
          </p:cNvSpPr>
          <p:nvPr>
            <p:ph type="dt" sz="half" idx="10"/>
          </p:nvPr>
        </p:nvSpPr>
        <p:spPr/>
        <p:txBody>
          <a:bodyPr/>
          <a:lstStyle/>
          <a:p>
            <a:fld id="{AFA9CD34-9CE6-47E4-9B0C-4FEAD3F5F8CE}" type="datetimeFigureOut">
              <a:rPr kumimoji="1" lang="ja-JP" altLang="en-US" smtClean="0"/>
              <a:t>2022/12/9</a:t>
            </a:fld>
            <a:endParaRPr kumimoji="1" lang="ja-JP" altLang="en-US"/>
          </a:p>
        </p:txBody>
      </p:sp>
      <p:sp>
        <p:nvSpPr>
          <p:cNvPr id="8" name="フッター プレースホルダー 7">
            <a:extLst>
              <a:ext uri="{FF2B5EF4-FFF2-40B4-BE49-F238E27FC236}">
                <a16:creationId xmlns:a16="http://schemas.microsoft.com/office/drawing/2014/main" id="{FC7293F4-1C05-499C-8C0D-E4A8AD3C688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0F2CCD4-8564-43F5-B0AB-C6F8A98C4A05}"/>
              </a:ext>
            </a:extLst>
          </p:cNvPr>
          <p:cNvSpPr>
            <a:spLocks noGrp="1"/>
          </p:cNvSpPr>
          <p:nvPr>
            <p:ph type="sldNum" sz="quarter" idx="12"/>
          </p:nvPr>
        </p:nvSpPr>
        <p:spPr/>
        <p:txBody>
          <a:bodyPr/>
          <a:lstStyle/>
          <a:p>
            <a:fld id="{58147DE5-7C09-4489-9DED-C50DA444BAEA}" type="slidenum">
              <a:rPr kumimoji="1" lang="ja-JP" altLang="en-US" smtClean="0"/>
              <a:t>‹#›</a:t>
            </a:fld>
            <a:endParaRPr kumimoji="1" lang="ja-JP" altLang="en-US"/>
          </a:p>
        </p:txBody>
      </p:sp>
    </p:spTree>
    <p:extLst>
      <p:ext uri="{BB962C8B-B14F-4D97-AF65-F5344CB8AC3E}">
        <p14:creationId xmlns:p14="http://schemas.microsoft.com/office/powerpoint/2010/main" val="139533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995D55-8B00-4180-AC3E-53D96FF887F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4692B0-83AA-4951-A8C1-06C6B882F6B9}"/>
              </a:ext>
            </a:extLst>
          </p:cNvPr>
          <p:cNvSpPr>
            <a:spLocks noGrp="1"/>
          </p:cNvSpPr>
          <p:nvPr>
            <p:ph type="dt" sz="half" idx="10"/>
          </p:nvPr>
        </p:nvSpPr>
        <p:spPr/>
        <p:txBody>
          <a:bodyPr/>
          <a:lstStyle/>
          <a:p>
            <a:fld id="{AFA9CD34-9CE6-47E4-9B0C-4FEAD3F5F8CE}" type="datetimeFigureOut">
              <a:rPr kumimoji="1" lang="ja-JP" altLang="en-US" smtClean="0"/>
              <a:t>2022/12/9</a:t>
            </a:fld>
            <a:endParaRPr kumimoji="1" lang="ja-JP" altLang="en-US"/>
          </a:p>
        </p:txBody>
      </p:sp>
      <p:sp>
        <p:nvSpPr>
          <p:cNvPr id="4" name="フッター プレースホルダー 3">
            <a:extLst>
              <a:ext uri="{FF2B5EF4-FFF2-40B4-BE49-F238E27FC236}">
                <a16:creationId xmlns:a16="http://schemas.microsoft.com/office/drawing/2014/main" id="{D37A1E03-57E4-4527-9098-0240FF55028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1504310-47BC-4A95-B38B-2EE2A2962F14}"/>
              </a:ext>
            </a:extLst>
          </p:cNvPr>
          <p:cNvSpPr>
            <a:spLocks noGrp="1"/>
          </p:cNvSpPr>
          <p:nvPr>
            <p:ph type="sldNum" sz="quarter" idx="12"/>
          </p:nvPr>
        </p:nvSpPr>
        <p:spPr/>
        <p:txBody>
          <a:bodyPr/>
          <a:lstStyle/>
          <a:p>
            <a:fld id="{58147DE5-7C09-4489-9DED-C50DA444BAEA}" type="slidenum">
              <a:rPr kumimoji="1" lang="ja-JP" altLang="en-US" smtClean="0"/>
              <a:t>‹#›</a:t>
            </a:fld>
            <a:endParaRPr kumimoji="1" lang="ja-JP" altLang="en-US"/>
          </a:p>
        </p:txBody>
      </p:sp>
    </p:spTree>
    <p:extLst>
      <p:ext uri="{BB962C8B-B14F-4D97-AF65-F5344CB8AC3E}">
        <p14:creationId xmlns:p14="http://schemas.microsoft.com/office/powerpoint/2010/main" val="144895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21FA770-3F2D-4BA2-8AFF-3A78D6971483}"/>
              </a:ext>
            </a:extLst>
          </p:cNvPr>
          <p:cNvSpPr>
            <a:spLocks noGrp="1"/>
          </p:cNvSpPr>
          <p:nvPr>
            <p:ph type="dt" sz="half" idx="10"/>
          </p:nvPr>
        </p:nvSpPr>
        <p:spPr/>
        <p:txBody>
          <a:bodyPr/>
          <a:lstStyle/>
          <a:p>
            <a:fld id="{AFA9CD34-9CE6-47E4-9B0C-4FEAD3F5F8CE}" type="datetimeFigureOut">
              <a:rPr kumimoji="1" lang="ja-JP" altLang="en-US" smtClean="0"/>
              <a:t>2022/12/9</a:t>
            </a:fld>
            <a:endParaRPr kumimoji="1" lang="ja-JP" altLang="en-US"/>
          </a:p>
        </p:txBody>
      </p:sp>
      <p:sp>
        <p:nvSpPr>
          <p:cNvPr id="3" name="フッター プレースホルダー 2">
            <a:extLst>
              <a:ext uri="{FF2B5EF4-FFF2-40B4-BE49-F238E27FC236}">
                <a16:creationId xmlns:a16="http://schemas.microsoft.com/office/drawing/2014/main" id="{35A22089-BE0B-46DC-810B-90D1B2F93B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2191F30-4AB1-4DE0-8195-2AFE1E713FF7}"/>
              </a:ext>
            </a:extLst>
          </p:cNvPr>
          <p:cNvSpPr>
            <a:spLocks noGrp="1"/>
          </p:cNvSpPr>
          <p:nvPr>
            <p:ph type="sldNum" sz="quarter" idx="12"/>
          </p:nvPr>
        </p:nvSpPr>
        <p:spPr/>
        <p:txBody>
          <a:bodyPr/>
          <a:lstStyle/>
          <a:p>
            <a:fld id="{58147DE5-7C09-4489-9DED-C50DA444BAEA}" type="slidenum">
              <a:rPr kumimoji="1" lang="ja-JP" altLang="en-US" smtClean="0"/>
              <a:t>‹#›</a:t>
            </a:fld>
            <a:endParaRPr kumimoji="1" lang="ja-JP" altLang="en-US"/>
          </a:p>
        </p:txBody>
      </p:sp>
    </p:spTree>
    <p:extLst>
      <p:ext uri="{BB962C8B-B14F-4D97-AF65-F5344CB8AC3E}">
        <p14:creationId xmlns:p14="http://schemas.microsoft.com/office/powerpoint/2010/main" val="139024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B5BDEC-6995-4394-896D-38FCF70179A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D6ADEC-9876-4BE8-AC0B-87E5EAC4D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58135A0-044B-4672-95C6-AD5935CFA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A960E60-7E69-4CE5-B2CE-902ADC3B6B23}"/>
              </a:ext>
            </a:extLst>
          </p:cNvPr>
          <p:cNvSpPr>
            <a:spLocks noGrp="1"/>
          </p:cNvSpPr>
          <p:nvPr>
            <p:ph type="dt" sz="half" idx="10"/>
          </p:nvPr>
        </p:nvSpPr>
        <p:spPr/>
        <p:txBody>
          <a:bodyPr/>
          <a:lstStyle/>
          <a:p>
            <a:fld id="{AFA9CD34-9CE6-47E4-9B0C-4FEAD3F5F8CE}" type="datetimeFigureOut">
              <a:rPr kumimoji="1" lang="ja-JP" altLang="en-US" smtClean="0"/>
              <a:t>2022/12/9</a:t>
            </a:fld>
            <a:endParaRPr kumimoji="1" lang="ja-JP" altLang="en-US"/>
          </a:p>
        </p:txBody>
      </p:sp>
      <p:sp>
        <p:nvSpPr>
          <p:cNvPr id="6" name="フッター プレースホルダー 5">
            <a:extLst>
              <a:ext uri="{FF2B5EF4-FFF2-40B4-BE49-F238E27FC236}">
                <a16:creationId xmlns:a16="http://schemas.microsoft.com/office/drawing/2014/main" id="{D55F6585-9012-4A5C-82DB-738E09B0483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E69AA7A-E737-4370-84CD-6FA2D5D92BCE}"/>
              </a:ext>
            </a:extLst>
          </p:cNvPr>
          <p:cNvSpPr>
            <a:spLocks noGrp="1"/>
          </p:cNvSpPr>
          <p:nvPr>
            <p:ph type="sldNum" sz="quarter" idx="12"/>
          </p:nvPr>
        </p:nvSpPr>
        <p:spPr/>
        <p:txBody>
          <a:bodyPr/>
          <a:lstStyle/>
          <a:p>
            <a:fld id="{58147DE5-7C09-4489-9DED-C50DA444BAEA}" type="slidenum">
              <a:rPr kumimoji="1" lang="ja-JP" altLang="en-US" smtClean="0"/>
              <a:t>‹#›</a:t>
            </a:fld>
            <a:endParaRPr kumimoji="1" lang="ja-JP" altLang="en-US"/>
          </a:p>
        </p:txBody>
      </p:sp>
    </p:spTree>
    <p:extLst>
      <p:ext uri="{BB962C8B-B14F-4D97-AF65-F5344CB8AC3E}">
        <p14:creationId xmlns:p14="http://schemas.microsoft.com/office/powerpoint/2010/main" val="213461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6B887C-9EE5-4D4A-B9FF-61D3B02A485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59B78F4-A9EF-444F-835D-59D64FEBE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1F59683-AF8B-4AA1-B55F-6C0498174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226DB09-47BE-4D25-8B1D-7DF4556FF934}"/>
              </a:ext>
            </a:extLst>
          </p:cNvPr>
          <p:cNvSpPr>
            <a:spLocks noGrp="1"/>
          </p:cNvSpPr>
          <p:nvPr>
            <p:ph type="dt" sz="half" idx="10"/>
          </p:nvPr>
        </p:nvSpPr>
        <p:spPr/>
        <p:txBody>
          <a:bodyPr/>
          <a:lstStyle/>
          <a:p>
            <a:fld id="{AFA9CD34-9CE6-47E4-9B0C-4FEAD3F5F8CE}" type="datetimeFigureOut">
              <a:rPr kumimoji="1" lang="ja-JP" altLang="en-US" smtClean="0"/>
              <a:t>2022/12/9</a:t>
            </a:fld>
            <a:endParaRPr kumimoji="1" lang="ja-JP" altLang="en-US"/>
          </a:p>
        </p:txBody>
      </p:sp>
      <p:sp>
        <p:nvSpPr>
          <p:cNvPr id="6" name="フッター プレースホルダー 5">
            <a:extLst>
              <a:ext uri="{FF2B5EF4-FFF2-40B4-BE49-F238E27FC236}">
                <a16:creationId xmlns:a16="http://schemas.microsoft.com/office/drawing/2014/main" id="{A9737D76-1CD1-4BA2-9BD0-FA03F25E95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1F2F7B-83BA-4CBA-B4FA-D286DB55EB15}"/>
              </a:ext>
            </a:extLst>
          </p:cNvPr>
          <p:cNvSpPr>
            <a:spLocks noGrp="1"/>
          </p:cNvSpPr>
          <p:nvPr>
            <p:ph type="sldNum" sz="quarter" idx="12"/>
          </p:nvPr>
        </p:nvSpPr>
        <p:spPr/>
        <p:txBody>
          <a:bodyPr/>
          <a:lstStyle/>
          <a:p>
            <a:fld id="{58147DE5-7C09-4489-9DED-C50DA444BAEA}" type="slidenum">
              <a:rPr kumimoji="1" lang="ja-JP" altLang="en-US" smtClean="0"/>
              <a:t>‹#›</a:t>
            </a:fld>
            <a:endParaRPr kumimoji="1" lang="ja-JP" altLang="en-US"/>
          </a:p>
        </p:txBody>
      </p:sp>
    </p:spTree>
    <p:extLst>
      <p:ext uri="{BB962C8B-B14F-4D97-AF65-F5344CB8AC3E}">
        <p14:creationId xmlns:p14="http://schemas.microsoft.com/office/powerpoint/2010/main" val="256025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0E7B6D2-31E1-4DFE-B8BE-09EA5C49CB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7A9B28-7716-4AF9-AF2D-9953E06AE7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71C0C8-6569-4B18-8D8F-64BADDAA4B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9CD34-9CE6-47E4-9B0C-4FEAD3F5F8CE}" type="datetimeFigureOut">
              <a:rPr kumimoji="1" lang="ja-JP" altLang="en-US" smtClean="0"/>
              <a:t>2022/12/9</a:t>
            </a:fld>
            <a:endParaRPr kumimoji="1" lang="ja-JP" altLang="en-US"/>
          </a:p>
        </p:txBody>
      </p:sp>
      <p:sp>
        <p:nvSpPr>
          <p:cNvPr id="5" name="フッター プレースホルダー 4">
            <a:extLst>
              <a:ext uri="{FF2B5EF4-FFF2-40B4-BE49-F238E27FC236}">
                <a16:creationId xmlns:a16="http://schemas.microsoft.com/office/drawing/2014/main" id="{D0892752-0A26-4C19-9C45-6558BE86A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3BE4C31-C063-4A4D-AE82-4B102A05C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47DE5-7C09-4489-9DED-C50DA444BAEA}" type="slidenum">
              <a:rPr kumimoji="1" lang="ja-JP" altLang="en-US" smtClean="0"/>
              <a:t>‹#›</a:t>
            </a:fld>
            <a:endParaRPr kumimoji="1" lang="ja-JP" altLang="en-US"/>
          </a:p>
        </p:txBody>
      </p:sp>
    </p:spTree>
    <p:extLst>
      <p:ext uri="{BB962C8B-B14F-4D97-AF65-F5344CB8AC3E}">
        <p14:creationId xmlns:p14="http://schemas.microsoft.com/office/powerpoint/2010/main" val="69481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109/ECTC51906.2022.00009" TargetMode="External"/><Relationship Id="rId2" Type="http://schemas.openxmlformats.org/officeDocument/2006/relationships/hyperlink" Target="https://doi.org/10.1109/VLSITechnologyandCir46769.2022.9830480" TargetMode="Externa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oi.org/10.1109/GSMM53818.2022.9792338" TargetMode="Externa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09/EDAPS.2017.8276907" TargetMode="External"/><Relationship Id="rId7" Type="http://schemas.openxmlformats.org/officeDocument/2006/relationships/image" Target="../media/image39.png"/><Relationship Id="rId2" Type="http://schemas.openxmlformats.org/officeDocument/2006/relationships/hyperlink" Target="https://doi.org/10.1109/EDTM50988.2021.9420880" TargetMode="Externa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doi.org/10.1109/TSM.2017.2756823" TargetMode="Externa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oi.org/10.1109/3DIC48104.2019.9058884"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doi.org/10.1109/RFIT.2012.6401596" TargetMode="Externa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doi.org/10.1109/10.1109/RFIC.2015.7337699" TargetMode="External"/><Relationship Id="rId7" Type="http://schemas.openxmlformats.org/officeDocument/2006/relationships/image" Target="../media/image9.png"/><Relationship Id="rId2" Type="http://schemas.openxmlformats.org/officeDocument/2006/relationships/hyperlink" Target="https://doi.org/10.1109/10.1109/MMM.2016.2635838" TargetMode="Externa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hyperlink" Target="https://doi.org/10.1109/CSICS.2014.6978550" TargetMode="External"/><Relationship Id="rId10" Type="http://schemas.openxmlformats.org/officeDocument/2006/relationships/image" Target="../media/image12.png"/><Relationship Id="rId4" Type="http://schemas.openxmlformats.org/officeDocument/2006/relationships/hyperlink" Target="https://doi.org/10.1109/MWSYM.2015.7167151"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09/MWSYM.2017.8058986" TargetMode="External"/><Relationship Id="rId7" Type="http://schemas.openxmlformats.org/officeDocument/2006/relationships/image" Target="../media/image16.png"/><Relationship Id="rId2" Type="http://schemas.openxmlformats.org/officeDocument/2006/relationships/hyperlink" Target="https://doi.org/10.1109/S3S.2018.8640196" TargetMode="Externa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doi.org/10.1109/BCTM.2016.773897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oi.org/10.1109/TMTT.2019.2931010" TargetMode="Externa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109/RFIC51843.2021.9490491" TargetMode="External"/><Relationship Id="rId2" Type="http://schemas.openxmlformats.org/officeDocument/2006/relationships/hyperlink" Target="https://doi.org/10.1109/S3S.2018.8640196" TargetMode="Externa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doi.org/10.1109/TMTT.2022.316197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109/IEDM13553.2020.9371977" TargetMode="External"/><Relationship Id="rId7" Type="http://schemas.openxmlformats.org/officeDocument/2006/relationships/image" Target="../media/image24.png"/><Relationship Id="rId2" Type="http://schemas.openxmlformats.org/officeDocument/2006/relationships/hyperlink" Target="https://doi.org/10.1109/TED.2020.3034076" TargetMode="Externa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doi.org/10.1109/IEDM19573.2019.899358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09/TED.2021.3067273" TargetMode="External"/><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63/1.4921962" TargetMode="External"/><Relationship Id="rId7" Type="http://schemas.openxmlformats.org/officeDocument/2006/relationships/image" Target="../media/image31.png"/><Relationship Id="rId2" Type="http://schemas.openxmlformats.org/officeDocument/2006/relationships/hyperlink" Target="https://doi.org/10.1109/TED.2021.3067273" TargetMode="Externa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728D35-0B1E-40F8-B2EB-C87D149C92F7}"/>
              </a:ext>
            </a:extLst>
          </p:cNvPr>
          <p:cNvSpPr>
            <a:spLocks noGrp="1"/>
          </p:cNvSpPr>
          <p:nvPr>
            <p:ph type="ctrTitle"/>
          </p:nvPr>
        </p:nvSpPr>
        <p:spPr/>
        <p:txBody>
          <a:bodyPr/>
          <a:lstStyle/>
          <a:p>
            <a:r>
              <a:rPr kumimoji="1" lang="en-US" altLang="ja-JP" dirty="0"/>
              <a:t>Heterogeneous Integration</a:t>
            </a:r>
            <a:r>
              <a:rPr kumimoji="1" lang="ja-JP" altLang="en-US" dirty="0"/>
              <a:t>調査</a:t>
            </a:r>
          </a:p>
        </p:txBody>
      </p:sp>
      <p:sp>
        <p:nvSpPr>
          <p:cNvPr id="3" name="字幕 2">
            <a:extLst>
              <a:ext uri="{FF2B5EF4-FFF2-40B4-BE49-F238E27FC236}">
                <a16:creationId xmlns:a16="http://schemas.microsoft.com/office/drawing/2014/main" id="{978A5EB0-2069-41E0-A510-72066CDFC254}"/>
              </a:ext>
            </a:extLst>
          </p:cNvPr>
          <p:cNvSpPr>
            <a:spLocks noGrp="1"/>
          </p:cNvSpPr>
          <p:nvPr>
            <p:ph type="subTitle" idx="1"/>
          </p:nvPr>
        </p:nvSpPr>
        <p:spPr/>
        <p:txBody>
          <a:bodyPr/>
          <a:lstStyle/>
          <a:p>
            <a:endParaRPr kumimoji="1" lang="en-US" altLang="ja-JP" dirty="0"/>
          </a:p>
          <a:p>
            <a:endParaRPr lang="en-US" altLang="ja-JP" dirty="0"/>
          </a:p>
          <a:p>
            <a:r>
              <a:rPr kumimoji="1" lang="ja-JP" altLang="en-US" dirty="0"/>
              <a:t>富士通　岡本</a:t>
            </a:r>
            <a:r>
              <a:rPr kumimoji="1" lang="ja-JP" altLang="en-US"/>
              <a:t>直哉</a:t>
            </a:r>
            <a:endParaRPr kumimoji="1" lang="en-US" altLang="ja-JP"/>
          </a:p>
        </p:txBody>
      </p:sp>
    </p:spTree>
    <p:extLst>
      <p:ext uri="{BB962C8B-B14F-4D97-AF65-F5344CB8AC3E}">
        <p14:creationId xmlns:p14="http://schemas.microsoft.com/office/powerpoint/2010/main" val="998010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82357E2-3222-4DC8-BDC9-70596B23066C}"/>
              </a:ext>
            </a:extLst>
          </p:cNvPr>
          <p:cNvSpPr>
            <a:spLocks noGrp="1"/>
          </p:cNvSpPr>
          <p:nvPr>
            <p:ph type="title"/>
          </p:nvPr>
        </p:nvSpPr>
        <p:spPr/>
        <p:txBody>
          <a:bodyPr/>
          <a:lstStyle/>
          <a:p>
            <a:r>
              <a:rPr lang="ja-JP" altLang="en-US" dirty="0"/>
              <a:t>フリップチップタイプ</a:t>
            </a:r>
          </a:p>
        </p:txBody>
      </p:sp>
      <p:sp>
        <p:nvSpPr>
          <p:cNvPr id="3" name="テキスト ボックス 2">
            <a:extLst>
              <a:ext uri="{FF2B5EF4-FFF2-40B4-BE49-F238E27FC236}">
                <a16:creationId xmlns:a16="http://schemas.microsoft.com/office/drawing/2014/main" id="{E98C860A-322C-4AD4-8124-DEE607DAAA9F}"/>
              </a:ext>
            </a:extLst>
          </p:cNvPr>
          <p:cNvSpPr txBox="1"/>
          <p:nvPr/>
        </p:nvSpPr>
        <p:spPr>
          <a:xfrm>
            <a:off x="191588" y="1268760"/>
            <a:ext cx="11790862" cy="1661993"/>
          </a:xfrm>
          <a:prstGeom prst="rect">
            <a:avLst/>
          </a:prstGeom>
          <a:noFill/>
        </p:spPr>
        <p:txBody>
          <a:bodyPr wrap="square">
            <a:spAutoFit/>
          </a:bodyPr>
          <a:lstStyle/>
          <a:p>
            <a:r>
              <a:rPr lang="en-US" altLang="ja-JP" dirty="0"/>
              <a:t>【</a:t>
            </a:r>
            <a:r>
              <a:rPr lang="en-US" altLang="ja-JP" dirty="0" err="1"/>
              <a:t>Imec</a:t>
            </a:r>
            <a:r>
              <a:rPr lang="en-US" altLang="ja-JP" dirty="0"/>
              <a:t>】</a:t>
            </a:r>
          </a:p>
          <a:p>
            <a:r>
              <a:rPr lang="ja-JP" altLang="en-US" sz="1400" dirty="0"/>
              <a:t>・</a:t>
            </a:r>
            <a:r>
              <a:rPr lang="en-US" altLang="ja-JP" sz="1400" dirty="0"/>
              <a:t>M. </a:t>
            </a:r>
            <a:r>
              <a:rPr lang="en-US" altLang="ja-JP" sz="1400" dirty="0" err="1"/>
              <a:t>Peeters</a:t>
            </a:r>
            <a:r>
              <a:rPr lang="en-US" altLang="ja-JP" sz="1400" dirty="0"/>
              <a:t> et al., "(Why do we need) Wireless Heterogeneous Integration (anyway?)," 2022 IEEE Symposium on VLSI Technology and Circuits (VLSI Technology and Circuits), 2022, pp. 256-257, </a:t>
            </a:r>
            <a:r>
              <a:rPr lang="en-US" altLang="ja-JP" sz="1400" dirty="0" err="1"/>
              <a:t>doi</a:t>
            </a:r>
            <a:r>
              <a:rPr lang="en-US" altLang="ja-JP" sz="1400" dirty="0"/>
              <a:t>: </a:t>
            </a:r>
            <a:r>
              <a:rPr lang="en-US" altLang="ja-JP" sz="1400" dirty="0">
                <a:hlinkClick r:id="rId2"/>
              </a:rPr>
              <a:t>https://doi.org/10.1109/VLSITechnologyandCir46769.2022.9830480</a:t>
            </a:r>
            <a:endParaRPr lang="en-US" altLang="ja-JP" sz="1400" dirty="0"/>
          </a:p>
          <a:p>
            <a:r>
              <a:rPr lang="ja-JP" altLang="en-US" sz="1400" dirty="0"/>
              <a:t>・</a:t>
            </a:r>
            <a:r>
              <a:rPr lang="en-US" altLang="ja-JP" sz="1400" dirty="0"/>
              <a:t>X. Sun et al., "Cost-effective RF interposer platform on low-resistivity Si enabling heterogeneous integration opportunities for beyond 5G," 2022 IEEE 72nd Electronic Components and Technology Conference (ECTC), 2022, pp. 7-11, </a:t>
            </a:r>
            <a:r>
              <a:rPr lang="en-US" altLang="ja-JP" sz="1400" dirty="0" err="1"/>
              <a:t>doi</a:t>
            </a:r>
            <a:r>
              <a:rPr lang="en-US" altLang="ja-JP" sz="1400" dirty="0"/>
              <a:t>: </a:t>
            </a:r>
            <a:r>
              <a:rPr lang="en-US" altLang="ja-JP" sz="1400" dirty="0">
                <a:hlinkClick r:id="rId3"/>
              </a:rPr>
              <a:t>https://doi.org/10.1109/ECTC51906.2022.00009</a:t>
            </a:r>
            <a:endParaRPr lang="en-US" altLang="ja-JP" sz="1400" dirty="0"/>
          </a:p>
          <a:p>
            <a:endParaRPr lang="en-US" altLang="ja-JP" sz="1400" dirty="0"/>
          </a:p>
        </p:txBody>
      </p:sp>
      <p:sp>
        <p:nvSpPr>
          <p:cNvPr id="8" name="テキスト ボックス 7">
            <a:extLst>
              <a:ext uri="{FF2B5EF4-FFF2-40B4-BE49-F238E27FC236}">
                <a16:creationId xmlns:a16="http://schemas.microsoft.com/office/drawing/2014/main" id="{6816AA09-E03C-4D1A-BE87-5EAC3F21A3FF}"/>
              </a:ext>
            </a:extLst>
          </p:cNvPr>
          <p:cNvSpPr txBox="1"/>
          <p:nvPr/>
        </p:nvSpPr>
        <p:spPr>
          <a:xfrm>
            <a:off x="1629846" y="6093296"/>
            <a:ext cx="8930650" cy="369332"/>
          </a:xfrm>
          <a:prstGeom prst="rect">
            <a:avLst/>
          </a:prstGeom>
          <a:noFill/>
        </p:spPr>
        <p:txBody>
          <a:bodyPr wrap="none" rtlCol="0">
            <a:spAutoFit/>
          </a:bodyPr>
          <a:lstStyle/>
          <a:p>
            <a:r>
              <a:rPr lang="en-US" altLang="ja-JP" dirty="0"/>
              <a:t>Si</a:t>
            </a:r>
            <a:r>
              <a:rPr lang="ja-JP" altLang="en-US" dirty="0"/>
              <a:t>インターポーザ上にダミーチップを搭載してマイクロストリップ配線の評価の報告</a:t>
            </a:r>
            <a:endParaRPr kumimoji="1" lang="ja-JP" altLang="en-US" dirty="0"/>
          </a:p>
        </p:txBody>
      </p:sp>
      <p:pic>
        <p:nvPicPr>
          <p:cNvPr id="6" name="図 5">
            <a:extLst>
              <a:ext uri="{FF2B5EF4-FFF2-40B4-BE49-F238E27FC236}">
                <a16:creationId xmlns:a16="http://schemas.microsoft.com/office/drawing/2014/main" id="{BB30F2BE-9357-47BC-B9D9-5995FF5726D4}"/>
              </a:ext>
            </a:extLst>
          </p:cNvPr>
          <p:cNvPicPr>
            <a:picLocks noChangeAspect="1"/>
          </p:cNvPicPr>
          <p:nvPr/>
        </p:nvPicPr>
        <p:blipFill>
          <a:blip r:embed="rId4"/>
          <a:stretch>
            <a:fillRect/>
          </a:stretch>
        </p:blipFill>
        <p:spPr>
          <a:xfrm>
            <a:off x="911424" y="3068960"/>
            <a:ext cx="5189837" cy="2100262"/>
          </a:xfrm>
          <a:prstGeom prst="rect">
            <a:avLst/>
          </a:prstGeom>
        </p:spPr>
      </p:pic>
      <p:pic>
        <p:nvPicPr>
          <p:cNvPr id="11" name="図 10">
            <a:extLst>
              <a:ext uri="{FF2B5EF4-FFF2-40B4-BE49-F238E27FC236}">
                <a16:creationId xmlns:a16="http://schemas.microsoft.com/office/drawing/2014/main" id="{DC542C3A-1357-4BD4-BF4A-D8F73034FC6D}"/>
              </a:ext>
            </a:extLst>
          </p:cNvPr>
          <p:cNvPicPr>
            <a:picLocks noChangeAspect="1"/>
          </p:cNvPicPr>
          <p:nvPr/>
        </p:nvPicPr>
        <p:blipFill>
          <a:blip r:embed="rId5"/>
          <a:stretch>
            <a:fillRect/>
          </a:stretch>
        </p:blipFill>
        <p:spPr>
          <a:xfrm>
            <a:off x="6057867" y="3068961"/>
            <a:ext cx="5294717" cy="2122700"/>
          </a:xfrm>
          <a:prstGeom prst="rect">
            <a:avLst/>
          </a:prstGeom>
        </p:spPr>
      </p:pic>
      <p:sp>
        <p:nvSpPr>
          <p:cNvPr id="7" name="テキスト ボックス 6">
            <a:extLst>
              <a:ext uri="{FF2B5EF4-FFF2-40B4-BE49-F238E27FC236}">
                <a16:creationId xmlns:a16="http://schemas.microsoft.com/office/drawing/2014/main" id="{B1753A17-9EFA-4B16-AF79-2A08F7119546}"/>
              </a:ext>
            </a:extLst>
          </p:cNvPr>
          <p:cNvSpPr txBox="1"/>
          <p:nvPr/>
        </p:nvSpPr>
        <p:spPr>
          <a:xfrm>
            <a:off x="11136560" y="180459"/>
            <a:ext cx="697627" cy="369332"/>
          </a:xfrm>
          <a:prstGeom prst="rect">
            <a:avLst/>
          </a:prstGeom>
          <a:noFill/>
        </p:spPr>
        <p:txBody>
          <a:bodyPr wrap="none" rtlCol="0">
            <a:spAutoFit/>
          </a:bodyPr>
          <a:lstStyle/>
          <a:p>
            <a:r>
              <a:rPr kumimoji="1" lang="en-US" altLang="ja-JP" dirty="0"/>
              <a:t>2022</a:t>
            </a:r>
            <a:endParaRPr kumimoji="1" lang="ja-JP" altLang="en-US" dirty="0"/>
          </a:p>
        </p:txBody>
      </p:sp>
      <p:sp>
        <p:nvSpPr>
          <p:cNvPr id="2" name="テキスト ボックス 1">
            <a:extLst>
              <a:ext uri="{FF2B5EF4-FFF2-40B4-BE49-F238E27FC236}">
                <a16:creationId xmlns:a16="http://schemas.microsoft.com/office/drawing/2014/main" id="{5F3C24F0-8A3E-4215-B8A9-7693FFD58270}"/>
              </a:ext>
            </a:extLst>
          </p:cNvPr>
          <p:cNvSpPr txBox="1"/>
          <p:nvPr/>
        </p:nvSpPr>
        <p:spPr>
          <a:xfrm>
            <a:off x="335360" y="5641503"/>
            <a:ext cx="9712915" cy="307777"/>
          </a:xfrm>
          <a:prstGeom prst="rect">
            <a:avLst/>
          </a:prstGeom>
          <a:noFill/>
        </p:spPr>
        <p:txBody>
          <a:bodyPr wrap="none" rtlCol="0">
            <a:spAutoFit/>
          </a:bodyPr>
          <a:lstStyle/>
          <a:p>
            <a:r>
              <a:rPr kumimoji="1" lang="en-US" altLang="ja-JP" sz="1400" b="1" dirty="0"/>
              <a:t>Keywords: </a:t>
            </a:r>
            <a:r>
              <a:rPr kumimoji="1" lang="en-US" altLang="ja-JP" sz="1400" dirty="0"/>
              <a:t>RF, </a:t>
            </a:r>
            <a:r>
              <a:rPr kumimoji="1" lang="en-US" altLang="ja-JP" sz="1400" dirty="0" err="1"/>
              <a:t>mmwave</a:t>
            </a:r>
            <a:r>
              <a:rPr kumimoji="1" lang="en-US" altLang="ja-JP" sz="1400" dirty="0"/>
              <a:t>, RF interposer, heterogeneous</a:t>
            </a:r>
            <a:r>
              <a:rPr lang="ja-JP" altLang="en-US" sz="1400" dirty="0"/>
              <a:t> </a:t>
            </a:r>
            <a:r>
              <a:rPr kumimoji="1" lang="en-US" altLang="ja-JP" sz="1400" dirty="0"/>
              <a:t>integration, beyond 5G, 6G, </a:t>
            </a:r>
            <a:r>
              <a:rPr kumimoji="1" lang="en-US" altLang="ja-JP" sz="1400" dirty="0" err="1"/>
              <a:t>flipchip</a:t>
            </a:r>
            <a:r>
              <a:rPr kumimoji="1" lang="en-US" altLang="ja-JP" sz="1400" dirty="0"/>
              <a:t>, RDL, </a:t>
            </a:r>
            <a:r>
              <a:rPr kumimoji="1" lang="en-US" altLang="ja-JP" sz="1400" dirty="0" err="1"/>
              <a:t>InP</a:t>
            </a:r>
            <a:r>
              <a:rPr kumimoji="1" lang="en-US" altLang="ja-JP" sz="1400" dirty="0"/>
              <a:t>, THz, D-band</a:t>
            </a:r>
            <a:endParaRPr kumimoji="1" lang="ja-JP" altLang="en-US" sz="1400" dirty="0"/>
          </a:p>
        </p:txBody>
      </p:sp>
    </p:spTree>
    <p:extLst>
      <p:ext uri="{BB962C8B-B14F-4D97-AF65-F5344CB8AC3E}">
        <p14:creationId xmlns:p14="http://schemas.microsoft.com/office/powerpoint/2010/main" val="270942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82357E2-3222-4DC8-BDC9-70596B23066C}"/>
              </a:ext>
            </a:extLst>
          </p:cNvPr>
          <p:cNvSpPr>
            <a:spLocks noGrp="1"/>
          </p:cNvSpPr>
          <p:nvPr>
            <p:ph type="title"/>
          </p:nvPr>
        </p:nvSpPr>
        <p:spPr/>
        <p:txBody>
          <a:bodyPr/>
          <a:lstStyle/>
          <a:p>
            <a:r>
              <a:rPr lang="ja-JP" altLang="en-US" dirty="0"/>
              <a:t>結晶成長タイプ</a:t>
            </a:r>
          </a:p>
        </p:txBody>
      </p:sp>
      <p:sp>
        <p:nvSpPr>
          <p:cNvPr id="3" name="テキスト ボックス 2">
            <a:extLst>
              <a:ext uri="{FF2B5EF4-FFF2-40B4-BE49-F238E27FC236}">
                <a16:creationId xmlns:a16="http://schemas.microsoft.com/office/drawing/2014/main" id="{E98C860A-322C-4AD4-8124-DEE607DAAA9F}"/>
              </a:ext>
            </a:extLst>
          </p:cNvPr>
          <p:cNvSpPr txBox="1"/>
          <p:nvPr/>
        </p:nvSpPr>
        <p:spPr>
          <a:xfrm>
            <a:off x="191587" y="1268760"/>
            <a:ext cx="11994937" cy="1661993"/>
          </a:xfrm>
          <a:prstGeom prst="rect">
            <a:avLst/>
          </a:prstGeom>
          <a:noFill/>
        </p:spPr>
        <p:txBody>
          <a:bodyPr wrap="square">
            <a:spAutoFit/>
          </a:bodyPr>
          <a:lstStyle/>
          <a:p>
            <a:r>
              <a:rPr lang="en-US" altLang="ja-JP" dirty="0"/>
              <a:t>【</a:t>
            </a:r>
            <a:r>
              <a:rPr lang="en-US" altLang="ja-JP" dirty="0" err="1"/>
              <a:t>Imec</a:t>
            </a:r>
            <a:r>
              <a:rPr lang="en-US" altLang="ja-JP" dirty="0"/>
              <a:t>】</a:t>
            </a:r>
          </a:p>
          <a:p>
            <a:r>
              <a:rPr lang="ja-JP" altLang="en-US" sz="1400" dirty="0"/>
              <a:t>・</a:t>
            </a:r>
            <a:r>
              <a:rPr lang="en-US" altLang="ja-JP" sz="1400" dirty="0"/>
              <a:t>S. Yadav et al., "DC and RF Characterization of Nano-ridge HBT Technology Integrated on 300 mm Si Substrates," 2020 15th European Microwave Integrated Circuits Conference (</a:t>
            </a:r>
            <a:r>
              <a:rPr lang="en-US" altLang="ja-JP" sz="1400" dirty="0" err="1"/>
              <a:t>EuMIC</a:t>
            </a:r>
            <a:r>
              <a:rPr lang="en-US" altLang="ja-JP" sz="1400" dirty="0"/>
              <a:t>), 2021, pp. 89-92.</a:t>
            </a:r>
          </a:p>
          <a:p>
            <a:r>
              <a:rPr lang="ja-JP" altLang="en-US" sz="1400" dirty="0"/>
              <a:t>・</a:t>
            </a:r>
            <a:r>
              <a:rPr lang="en-US" altLang="ja-JP" sz="1400" dirty="0"/>
              <a:t>N. </a:t>
            </a:r>
            <a:r>
              <a:rPr lang="en-US" altLang="ja-JP" sz="1400" dirty="0" err="1"/>
              <a:t>Collaert</a:t>
            </a:r>
            <a:r>
              <a:rPr lang="en-US" altLang="ja-JP" sz="1400" dirty="0"/>
              <a:t>, "Sub-THz III-V on Si technologies for 6G electronics," 2022 14th Global Symposium on Millimeter-Waves &amp; Terahertz (GSMM), 2022, pp. 219-221, </a:t>
            </a:r>
            <a:r>
              <a:rPr lang="en-US" altLang="ja-JP" sz="1400" dirty="0" err="1"/>
              <a:t>doi</a:t>
            </a:r>
            <a:r>
              <a:rPr lang="en-US" altLang="ja-JP" sz="1400" dirty="0"/>
              <a:t>: </a:t>
            </a:r>
            <a:r>
              <a:rPr lang="en-US" altLang="ja-JP" sz="1400" dirty="0">
                <a:hlinkClick r:id="rId2"/>
              </a:rPr>
              <a:t>https://doi.org/10.1109/GSMM53818.2022.9792338</a:t>
            </a:r>
            <a:endParaRPr lang="en-US" altLang="ja-JP" sz="1400" dirty="0"/>
          </a:p>
          <a:p>
            <a:endParaRPr lang="en-US" altLang="ja-JP" sz="1400" dirty="0"/>
          </a:p>
          <a:p>
            <a:endParaRPr lang="en-US" altLang="ja-JP" sz="1400" dirty="0"/>
          </a:p>
        </p:txBody>
      </p:sp>
      <p:pic>
        <p:nvPicPr>
          <p:cNvPr id="5" name="図 4">
            <a:extLst>
              <a:ext uri="{FF2B5EF4-FFF2-40B4-BE49-F238E27FC236}">
                <a16:creationId xmlns:a16="http://schemas.microsoft.com/office/drawing/2014/main" id="{1EF51161-A3D2-4C11-BA94-715FB60F3D02}"/>
              </a:ext>
            </a:extLst>
          </p:cNvPr>
          <p:cNvPicPr>
            <a:picLocks noChangeAspect="1"/>
          </p:cNvPicPr>
          <p:nvPr/>
        </p:nvPicPr>
        <p:blipFill>
          <a:blip r:embed="rId3"/>
          <a:stretch>
            <a:fillRect/>
          </a:stretch>
        </p:blipFill>
        <p:spPr>
          <a:xfrm>
            <a:off x="1982019" y="2753544"/>
            <a:ext cx="2515102" cy="2763688"/>
          </a:xfrm>
          <a:prstGeom prst="rect">
            <a:avLst/>
          </a:prstGeom>
        </p:spPr>
      </p:pic>
      <p:pic>
        <p:nvPicPr>
          <p:cNvPr id="7" name="図 6">
            <a:extLst>
              <a:ext uri="{FF2B5EF4-FFF2-40B4-BE49-F238E27FC236}">
                <a16:creationId xmlns:a16="http://schemas.microsoft.com/office/drawing/2014/main" id="{2B625A77-5808-490D-8B15-DAE016F3FBEE}"/>
              </a:ext>
            </a:extLst>
          </p:cNvPr>
          <p:cNvPicPr>
            <a:picLocks noChangeAspect="1"/>
          </p:cNvPicPr>
          <p:nvPr/>
        </p:nvPicPr>
        <p:blipFill>
          <a:blip r:embed="rId4"/>
          <a:stretch>
            <a:fillRect/>
          </a:stretch>
        </p:blipFill>
        <p:spPr>
          <a:xfrm>
            <a:off x="7010676" y="2780928"/>
            <a:ext cx="2170844" cy="2907704"/>
          </a:xfrm>
          <a:prstGeom prst="rect">
            <a:avLst/>
          </a:prstGeom>
        </p:spPr>
      </p:pic>
      <p:sp>
        <p:nvSpPr>
          <p:cNvPr id="8" name="テキスト ボックス 7">
            <a:extLst>
              <a:ext uri="{FF2B5EF4-FFF2-40B4-BE49-F238E27FC236}">
                <a16:creationId xmlns:a16="http://schemas.microsoft.com/office/drawing/2014/main" id="{6816AA09-E03C-4D1A-BE87-5EAC3F21A3FF}"/>
              </a:ext>
            </a:extLst>
          </p:cNvPr>
          <p:cNvSpPr txBox="1"/>
          <p:nvPr/>
        </p:nvSpPr>
        <p:spPr>
          <a:xfrm>
            <a:off x="1384205" y="6162692"/>
            <a:ext cx="9392315" cy="369332"/>
          </a:xfrm>
          <a:prstGeom prst="rect">
            <a:avLst/>
          </a:prstGeom>
          <a:noFill/>
        </p:spPr>
        <p:txBody>
          <a:bodyPr wrap="none" rtlCol="0">
            <a:spAutoFit/>
          </a:bodyPr>
          <a:lstStyle/>
          <a:p>
            <a:r>
              <a:rPr lang="en-US" altLang="ja-JP" dirty="0"/>
              <a:t>Si</a:t>
            </a:r>
            <a:r>
              <a:rPr lang="ja-JP" altLang="en-US" dirty="0"/>
              <a:t>基板の上に結晶成長した</a:t>
            </a:r>
            <a:r>
              <a:rPr lang="en-US" altLang="ja-JP" dirty="0" err="1"/>
              <a:t>InGaP</a:t>
            </a:r>
            <a:r>
              <a:rPr lang="en-US" altLang="ja-JP" dirty="0"/>
              <a:t>/GaAs HBT</a:t>
            </a:r>
            <a:r>
              <a:rPr lang="ja-JP" altLang="en-US" dirty="0"/>
              <a:t>の</a:t>
            </a:r>
            <a:r>
              <a:rPr lang="en-US" altLang="ja-JP" dirty="0"/>
              <a:t>DC, RF</a:t>
            </a:r>
            <a:r>
              <a:rPr lang="ja-JP" altLang="en-US" dirty="0"/>
              <a:t>特性と</a:t>
            </a:r>
            <a:r>
              <a:rPr lang="en-US" altLang="ja-JP" dirty="0" err="1"/>
              <a:t>InP</a:t>
            </a:r>
            <a:r>
              <a:rPr lang="en-US" altLang="ja-JP" dirty="0"/>
              <a:t>/</a:t>
            </a:r>
            <a:r>
              <a:rPr lang="en-US" altLang="ja-JP" dirty="0" err="1"/>
              <a:t>InGaAs</a:t>
            </a:r>
            <a:r>
              <a:rPr lang="en-US" altLang="ja-JP" dirty="0"/>
              <a:t> HBT</a:t>
            </a:r>
            <a:r>
              <a:rPr lang="ja-JP" altLang="en-US" dirty="0"/>
              <a:t>成長の報告</a:t>
            </a:r>
            <a:endParaRPr lang="en-US" altLang="ja-JP" dirty="0"/>
          </a:p>
        </p:txBody>
      </p:sp>
      <p:sp>
        <p:nvSpPr>
          <p:cNvPr id="9" name="テキスト ボックス 8">
            <a:extLst>
              <a:ext uri="{FF2B5EF4-FFF2-40B4-BE49-F238E27FC236}">
                <a16:creationId xmlns:a16="http://schemas.microsoft.com/office/drawing/2014/main" id="{C94A9F26-FA32-470F-8485-ED3E19ABC928}"/>
              </a:ext>
            </a:extLst>
          </p:cNvPr>
          <p:cNvSpPr txBox="1"/>
          <p:nvPr/>
        </p:nvSpPr>
        <p:spPr>
          <a:xfrm>
            <a:off x="10488488" y="180459"/>
            <a:ext cx="1335622" cy="369332"/>
          </a:xfrm>
          <a:prstGeom prst="rect">
            <a:avLst/>
          </a:prstGeom>
          <a:noFill/>
        </p:spPr>
        <p:txBody>
          <a:bodyPr wrap="none" rtlCol="0">
            <a:spAutoFit/>
          </a:bodyPr>
          <a:lstStyle/>
          <a:p>
            <a:r>
              <a:rPr kumimoji="1" lang="en-US" altLang="ja-JP" dirty="0"/>
              <a:t>2022, 2020</a:t>
            </a:r>
            <a:endParaRPr kumimoji="1" lang="ja-JP" altLang="en-US" dirty="0"/>
          </a:p>
        </p:txBody>
      </p:sp>
      <p:sp>
        <p:nvSpPr>
          <p:cNvPr id="2" name="テキスト ボックス 1">
            <a:extLst>
              <a:ext uri="{FF2B5EF4-FFF2-40B4-BE49-F238E27FC236}">
                <a16:creationId xmlns:a16="http://schemas.microsoft.com/office/drawing/2014/main" id="{945AFD65-5DAC-4803-B8D3-A2F921F7EF5F}"/>
              </a:ext>
            </a:extLst>
          </p:cNvPr>
          <p:cNvSpPr txBox="1"/>
          <p:nvPr/>
        </p:nvSpPr>
        <p:spPr>
          <a:xfrm>
            <a:off x="335360" y="5733256"/>
            <a:ext cx="6353021" cy="307777"/>
          </a:xfrm>
          <a:prstGeom prst="rect">
            <a:avLst/>
          </a:prstGeom>
          <a:noFill/>
        </p:spPr>
        <p:txBody>
          <a:bodyPr wrap="none" rtlCol="0">
            <a:spAutoFit/>
          </a:bodyPr>
          <a:lstStyle/>
          <a:p>
            <a:r>
              <a:rPr kumimoji="1" lang="en-US" altLang="ja-JP" sz="1400" b="1" dirty="0"/>
              <a:t>Keywords</a:t>
            </a:r>
            <a:r>
              <a:rPr kumimoji="1" lang="ja-JP" altLang="en-US" sz="1400" dirty="0"/>
              <a:t>：</a:t>
            </a:r>
            <a:r>
              <a:rPr kumimoji="1" lang="en-US" altLang="ja-JP" sz="1400" dirty="0"/>
              <a:t>III-V HBTs on Si, 5G, heterogenous integration, III-V, HBT, 6G</a:t>
            </a:r>
            <a:endParaRPr kumimoji="1" lang="ja-JP" altLang="en-US" sz="1400" dirty="0"/>
          </a:p>
        </p:txBody>
      </p:sp>
    </p:spTree>
    <p:extLst>
      <p:ext uri="{BB962C8B-B14F-4D97-AF65-F5344CB8AC3E}">
        <p14:creationId xmlns:p14="http://schemas.microsoft.com/office/powerpoint/2010/main" val="2995897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048BA0-C9BC-4EC0-B7C9-8CB6E0B56590}"/>
              </a:ext>
            </a:extLst>
          </p:cNvPr>
          <p:cNvSpPr>
            <a:spLocks noGrp="1"/>
          </p:cNvSpPr>
          <p:nvPr>
            <p:ph type="title"/>
          </p:nvPr>
        </p:nvSpPr>
        <p:spPr/>
        <p:txBody>
          <a:bodyPr/>
          <a:lstStyle/>
          <a:p>
            <a:r>
              <a:rPr kumimoji="1" lang="ja-JP" altLang="en-US" dirty="0"/>
              <a:t>その他（中国）</a:t>
            </a:r>
          </a:p>
        </p:txBody>
      </p:sp>
      <p:sp>
        <p:nvSpPr>
          <p:cNvPr id="3" name="テキスト ボックス 2">
            <a:extLst>
              <a:ext uri="{FF2B5EF4-FFF2-40B4-BE49-F238E27FC236}">
                <a16:creationId xmlns:a16="http://schemas.microsoft.com/office/drawing/2014/main" id="{D63D47C0-5550-4610-94A5-C7CB5DF52A29}"/>
              </a:ext>
            </a:extLst>
          </p:cNvPr>
          <p:cNvSpPr txBox="1"/>
          <p:nvPr/>
        </p:nvSpPr>
        <p:spPr>
          <a:xfrm>
            <a:off x="191345" y="1268760"/>
            <a:ext cx="10225135" cy="1877437"/>
          </a:xfrm>
          <a:prstGeom prst="rect">
            <a:avLst/>
          </a:prstGeom>
          <a:noFill/>
        </p:spPr>
        <p:txBody>
          <a:bodyPr wrap="square" rtlCol="0">
            <a:spAutoFit/>
          </a:bodyPr>
          <a:lstStyle/>
          <a:p>
            <a:r>
              <a:rPr lang="en-US" altLang="ja-JP" dirty="0"/>
              <a:t>【Nanjing Electronic Devices Institute】</a:t>
            </a:r>
          </a:p>
          <a:p>
            <a:r>
              <a:rPr lang="ja-JP" altLang="en-US" sz="1400" dirty="0"/>
              <a:t>・</a:t>
            </a:r>
            <a:r>
              <a:rPr kumimoji="1" lang="en-US" altLang="ja-JP" sz="1400" dirty="0"/>
              <a:t>L. Wu, J. Dai, C. Wei, Y. Kong, T. Chen and T. Zhang, "Heterogenous Integration of </a:t>
            </a:r>
            <a:r>
              <a:rPr kumimoji="1" lang="en-US" altLang="ja-JP" sz="1400" dirty="0" err="1"/>
              <a:t>InP</a:t>
            </a:r>
            <a:r>
              <a:rPr kumimoji="1" lang="en-US" altLang="ja-JP" sz="1400" dirty="0"/>
              <a:t> DHBT and Si CMOS by  30</a:t>
            </a:r>
            <a:r>
              <a:rPr kumimoji="1" lang="el-GR" altLang="ja-JP" sz="1400" dirty="0"/>
              <a:t>μ</a:t>
            </a:r>
            <a:r>
              <a:rPr kumimoji="1" lang="en-US" altLang="ja-JP" sz="1400" dirty="0"/>
              <a:t>m  Pitch Au-In </a:t>
            </a:r>
            <a:r>
              <a:rPr kumimoji="1" lang="en-US" altLang="ja-JP" sz="1400" dirty="0" err="1"/>
              <a:t>Microbumps</a:t>
            </a:r>
            <a:r>
              <a:rPr kumimoji="1" lang="en-US" altLang="ja-JP" sz="1400" dirty="0"/>
              <a:t>," 2021 5th IEEE Electron Devices Technology &amp; Manufacturing Conference (EDTM), 2021, pp. 1-3, </a:t>
            </a:r>
            <a:r>
              <a:rPr kumimoji="1" lang="en-US" altLang="ja-JP" sz="1400" dirty="0" err="1"/>
              <a:t>doi</a:t>
            </a:r>
            <a:r>
              <a:rPr kumimoji="1" lang="en-US" altLang="ja-JP" sz="1400" dirty="0"/>
              <a:t>: </a:t>
            </a:r>
            <a:r>
              <a:rPr lang="en-US" altLang="ja-JP" sz="1400" dirty="0">
                <a:hlinkClick r:id="rId2"/>
              </a:rPr>
              <a:t>https://doi.org/</a:t>
            </a:r>
            <a:r>
              <a:rPr kumimoji="1" lang="en-US" altLang="ja-JP" sz="1400" dirty="0">
                <a:hlinkClick r:id="rId2"/>
              </a:rPr>
              <a:t>10.1109/EDTM50988.2021.9420880</a:t>
            </a:r>
            <a:endParaRPr kumimoji="1" lang="en-US" altLang="ja-JP" sz="1400" dirty="0"/>
          </a:p>
          <a:p>
            <a:r>
              <a:rPr lang="ja-JP" altLang="en-US" sz="1400" dirty="0"/>
              <a:t>・</a:t>
            </a:r>
            <a:r>
              <a:rPr lang="en-US" altLang="ja-JP" sz="1400" dirty="0"/>
              <a:t>L. Wu, Y. Kong, W. Cheng, Y. Zhang and T. Chen, "Heterogenous integration of III-V MMIC and Si CMOS," 2017 IEEE Electrical Design of Advanced Packaging and Systems Symposium (EDAPS), 2017, pp. 1-3, </a:t>
            </a:r>
            <a:r>
              <a:rPr lang="en-US" altLang="ja-JP" sz="1400" dirty="0" err="1"/>
              <a:t>doi</a:t>
            </a:r>
            <a:r>
              <a:rPr lang="en-US" altLang="ja-JP" sz="1400" dirty="0"/>
              <a:t>: </a:t>
            </a:r>
          </a:p>
          <a:p>
            <a:r>
              <a:rPr lang="en-US" altLang="ja-JP" sz="1400" dirty="0">
                <a:hlinkClick r:id="rId3"/>
              </a:rPr>
              <a:t>https://doi.org/10.1109/EDAPS.2017.8276907</a:t>
            </a:r>
            <a:endParaRPr lang="en-US" altLang="ja-JP" sz="1400" dirty="0"/>
          </a:p>
          <a:p>
            <a:endParaRPr lang="en-US" altLang="ja-JP" sz="1400" dirty="0"/>
          </a:p>
        </p:txBody>
      </p:sp>
      <p:pic>
        <p:nvPicPr>
          <p:cNvPr id="5" name="図 4">
            <a:extLst>
              <a:ext uri="{FF2B5EF4-FFF2-40B4-BE49-F238E27FC236}">
                <a16:creationId xmlns:a16="http://schemas.microsoft.com/office/drawing/2014/main" id="{3B258BBE-B268-4691-B01B-593E6D75BB6A}"/>
              </a:ext>
            </a:extLst>
          </p:cNvPr>
          <p:cNvPicPr>
            <a:picLocks noChangeAspect="1"/>
          </p:cNvPicPr>
          <p:nvPr/>
        </p:nvPicPr>
        <p:blipFill>
          <a:blip r:embed="rId4"/>
          <a:stretch>
            <a:fillRect/>
          </a:stretch>
        </p:blipFill>
        <p:spPr>
          <a:xfrm>
            <a:off x="540309" y="3524225"/>
            <a:ext cx="2376264" cy="2106862"/>
          </a:xfrm>
          <a:prstGeom prst="rect">
            <a:avLst/>
          </a:prstGeom>
        </p:spPr>
      </p:pic>
      <p:pic>
        <p:nvPicPr>
          <p:cNvPr id="7" name="図 6">
            <a:extLst>
              <a:ext uri="{FF2B5EF4-FFF2-40B4-BE49-F238E27FC236}">
                <a16:creationId xmlns:a16="http://schemas.microsoft.com/office/drawing/2014/main" id="{3B8820CD-07C8-4760-B702-C672C0C85098}"/>
              </a:ext>
            </a:extLst>
          </p:cNvPr>
          <p:cNvPicPr>
            <a:picLocks noChangeAspect="1"/>
          </p:cNvPicPr>
          <p:nvPr/>
        </p:nvPicPr>
        <p:blipFill>
          <a:blip r:embed="rId5"/>
          <a:stretch>
            <a:fillRect/>
          </a:stretch>
        </p:blipFill>
        <p:spPr>
          <a:xfrm>
            <a:off x="3027871" y="3501008"/>
            <a:ext cx="2420057" cy="2184774"/>
          </a:xfrm>
          <a:prstGeom prst="rect">
            <a:avLst/>
          </a:prstGeom>
        </p:spPr>
      </p:pic>
      <p:pic>
        <p:nvPicPr>
          <p:cNvPr id="9" name="図 8">
            <a:extLst>
              <a:ext uri="{FF2B5EF4-FFF2-40B4-BE49-F238E27FC236}">
                <a16:creationId xmlns:a16="http://schemas.microsoft.com/office/drawing/2014/main" id="{2752536A-0018-480C-95A7-575E44765528}"/>
              </a:ext>
            </a:extLst>
          </p:cNvPr>
          <p:cNvPicPr>
            <a:picLocks noChangeAspect="1"/>
          </p:cNvPicPr>
          <p:nvPr/>
        </p:nvPicPr>
        <p:blipFill>
          <a:blip r:embed="rId6"/>
          <a:stretch>
            <a:fillRect/>
          </a:stretch>
        </p:blipFill>
        <p:spPr>
          <a:xfrm>
            <a:off x="5807968" y="3429000"/>
            <a:ext cx="3019970" cy="2231753"/>
          </a:xfrm>
          <a:prstGeom prst="rect">
            <a:avLst/>
          </a:prstGeom>
        </p:spPr>
      </p:pic>
      <p:pic>
        <p:nvPicPr>
          <p:cNvPr id="11" name="図 10">
            <a:extLst>
              <a:ext uri="{FF2B5EF4-FFF2-40B4-BE49-F238E27FC236}">
                <a16:creationId xmlns:a16="http://schemas.microsoft.com/office/drawing/2014/main" id="{E6F092DF-3E2E-435B-AE4E-510270F430E4}"/>
              </a:ext>
            </a:extLst>
          </p:cNvPr>
          <p:cNvPicPr>
            <a:picLocks noChangeAspect="1"/>
          </p:cNvPicPr>
          <p:nvPr/>
        </p:nvPicPr>
        <p:blipFill>
          <a:blip r:embed="rId7"/>
          <a:stretch>
            <a:fillRect/>
          </a:stretch>
        </p:blipFill>
        <p:spPr>
          <a:xfrm>
            <a:off x="8978130" y="3501008"/>
            <a:ext cx="3191719" cy="1870858"/>
          </a:xfrm>
          <a:prstGeom prst="rect">
            <a:avLst/>
          </a:prstGeom>
        </p:spPr>
      </p:pic>
      <p:sp>
        <p:nvSpPr>
          <p:cNvPr id="12" name="テキスト ボックス 11">
            <a:extLst>
              <a:ext uri="{FF2B5EF4-FFF2-40B4-BE49-F238E27FC236}">
                <a16:creationId xmlns:a16="http://schemas.microsoft.com/office/drawing/2014/main" id="{B9D46B63-25A3-4E96-A68B-BC0188558634}"/>
              </a:ext>
            </a:extLst>
          </p:cNvPr>
          <p:cNvSpPr txBox="1"/>
          <p:nvPr/>
        </p:nvSpPr>
        <p:spPr>
          <a:xfrm>
            <a:off x="335360" y="5877272"/>
            <a:ext cx="10154344" cy="276999"/>
          </a:xfrm>
          <a:prstGeom prst="rect">
            <a:avLst/>
          </a:prstGeom>
          <a:noFill/>
        </p:spPr>
        <p:txBody>
          <a:bodyPr wrap="square" rtlCol="0">
            <a:spAutoFit/>
          </a:bodyPr>
          <a:lstStyle/>
          <a:p>
            <a:r>
              <a:rPr kumimoji="1" lang="en-US" altLang="ja-JP" sz="1200" b="1" dirty="0"/>
              <a:t>Keywords: </a:t>
            </a:r>
            <a:r>
              <a:rPr kumimoji="1" lang="en-US" altLang="ja-JP" sz="1200" dirty="0"/>
              <a:t>Si CMOS; III-V Compound semiconductor; heterogeneous integration; BCB</a:t>
            </a:r>
            <a:endParaRPr kumimoji="1" lang="ja-JP" altLang="en-US" sz="1200" dirty="0"/>
          </a:p>
        </p:txBody>
      </p:sp>
      <p:sp>
        <p:nvSpPr>
          <p:cNvPr id="13" name="テキスト ボックス 12">
            <a:extLst>
              <a:ext uri="{FF2B5EF4-FFF2-40B4-BE49-F238E27FC236}">
                <a16:creationId xmlns:a16="http://schemas.microsoft.com/office/drawing/2014/main" id="{DFC56258-6BA7-4968-96BD-147714F15383}"/>
              </a:ext>
            </a:extLst>
          </p:cNvPr>
          <p:cNvSpPr txBox="1"/>
          <p:nvPr/>
        </p:nvSpPr>
        <p:spPr>
          <a:xfrm>
            <a:off x="10488488" y="180459"/>
            <a:ext cx="1335622" cy="369332"/>
          </a:xfrm>
          <a:prstGeom prst="rect">
            <a:avLst/>
          </a:prstGeom>
          <a:noFill/>
        </p:spPr>
        <p:txBody>
          <a:bodyPr wrap="none" rtlCol="0">
            <a:spAutoFit/>
          </a:bodyPr>
          <a:lstStyle/>
          <a:p>
            <a:r>
              <a:rPr kumimoji="1" lang="en-US" altLang="ja-JP" dirty="0"/>
              <a:t>2021, 2017</a:t>
            </a:r>
            <a:endParaRPr kumimoji="1" lang="ja-JP" altLang="en-US" dirty="0"/>
          </a:p>
        </p:txBody>
      </p:sp>
      <p:sp>
        <p:nvSpPr>
          <p:cNvPr id="14" name="テキスト ボックス 13">
            <a:extLst>
              <a:ext uri="{FF2B5EF4-FFF2-40B4-BE49-F238E27FC236}">
                <a16:creationId xmlns:a16="http://schemas.microsoft.com/office/drawing/2014/main" id="{D8B033F5-5D20-456C-B660-216DD374A646}"/>
              </a:ext>
            </a:extLst>
          </p:cNvPr>
          <p:cNvSpPr txBox="1"/>
          <p:nvPr/>
        </p:nvSpPr>
        <p:spPr>
          <a:xfrm>
            <a:off x="3935760" y="6453336"/>
            <a:ext cx="72008" cy="369332"/>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ADB19E06-C96F-40A5-B769-F54423245089}"/>
              </a:ext>
            </a:extLst>
          </p:cNvPr>
          <p:cNvSpPr txBox="1"/>
          <p:nvPr/>
        </p:nvSpPr>
        <p:spPr>
          <a:xfrm>
            <a:off x="801724" y="6309320"/>
            <a:ext cx="4862228" cy="369332"/>
          </a:xfrm>
          <a:prstGeom prst="rect">
            <a:avLst/>
          </a:prstGeom>
          <a:noFill/>
        </p:spPr>
        <p:txBody>
          <a:bodyPr wrap="none" rtlCol="0">
            <a:spAutoFit/>
          </a:bodyPr>
          <a:lstStyle/>
          <a:p>
            <a:r>
              <a:rPr kumimoji="1" lang="fr-FR" altLang="ja-JP" dirty="0"/>
              <a:t>InP-on-Si CMOS 14Gbps 1:16 demultiplexer</a:t>
            </a:r>
            <a:endParaRPr kumimoji="1" lang="ja-JP" altLang="en-US" dirty="0"/>
          </a:p>
        </p:txBody>
      </p:sp>
      <p:sp>
        <p:nvSpPr>
          <p:cNvPr id="16" name="テキスト ボックス 15">
            <a:extLst>
              <a:ext uri="{FF2B5EF4-FFF2-40B4-BE49-F238E27FC236}">
                <a16:creationId xmlns:a16="http://schemas.microsoft.com/office/drawing/2014/main" id="{1EE637E2-FDE9-40E1-9E4E-CAADFFE75578}"/>
              </a:ext>
            </a:extLst>
          </p:cNvPr>
          <p:cNvSpPr txBox="1"/>
          <p:nvPr/>
        </p:nvSpPr>
        <p:spPr>
          <a:xfrm>
            <a:off x="-96688" y="476672"/>
            <a:ext cx="184731" cy="369332"/>
          </a:xfrm>
          <a:prstGeom prst="rect">
            <a:avLst/>
          </a:prstGeom>
          <a:noFill/>
        </p:spPr>
        <p:txBody>
          <a:bodyPr wrap="none" rtlCol="0">
            <a:spAutoFit/>
          </a:bodyPr>
          <a:lstStyle/>
          <a:p>
            <a:endParaRPr kumimoji="1" lang="ja-JP" altLang="en-US" dirty="0"/>
          </a:p>
        </p:txBody>
      </p:sp>
      <p:sp>
        <p:nvSpPr>
          <p:cNvPr id="17" name="テキスト ボックス 16">
            <a:extLst>
              <a:ext uri="{FF2B5EF4-FFF2-40B4-BE49-F238E27FC236}">
                <a16:creationId xmlns:a16="http://schemas.microsoft.com/office/drawing/2014/main" id="{223F0DF0-9D38-49F0-B31B-3B03B7D8F297}"/>
              </a:ext>
            </a:extLst>
          </p:cNvPr>
          <p:cNvSpPr txBox="1"/>
          <p:nvPr/>
        </p:nvSpPr>
        <p:spPr>
          <a:xfrm>
            <a:off x="6329547" y="6309320"/>
            <a:ext cx="5311069" cy="369332"/>
          </a:xfrm>
          <a:prstGeom prst="rect">
            <a:avLst/>
          </a:prstGeom>
          <a:noFill/>
        </p:spPr>
        <p:txBody>
          <a:bodyPr wrap="none" rtlCol="0">
            <a:spAutoFit/>
          </a:bodyPr>
          <a:lstStyle/>
          <a:p>
            <a:r>
              <a:rPr kumimoji="1" lang="fr-FR" altLang="ja-JP" dirty="0"/>
              <a:t>InP HBT quantizing chip with 1:16 demultiplexer</a:t>
            </a:r>
            <a:endParaRPr kumimoji="1" lang="ja-JP" altLang="en-US" dirty="0"/>
          </a:p>
        </p:txBody>
      </p:sp>
    </p:spTree>
    <p:extLst>
      <p:ext uri="{BB962C8B-B14F-4D97-AF65-F5344CB8AC3E}">
        <p14:creationId xmlns:p14="http://schemas.microsoft.com/office/powerpoint/2010/main" val="4867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1D6F45-8B54-4C7A-927B-CB08907F58E1}"/>
              </a:ext>
            </a:extLst>
          </p:cNvPr>
          <p:cNvSpPr>
            <a:spLocks noGrp="1"/>
          </p:cNvSpPr>
          <p:nvPr>
            <p:ph type="title"/>
          </p:nvPr>
        </p:nvSpPr>
        <p:spPr/>
        <p:txBody>
          <a:bodyPr/>
          <a:lstStyle/>
          <a:p>
            <a:r>
              <a:rPr lang="ja-JP" altLang="en-US" dirty="0"/>
              <a:t>その他（日本）</a:t>
            </a:r>
            <a:endParaRPr kumimoji="1" lang="ja-JP" altLang="en-US" dirty="0"/>
          </a:p>
        </p:txBody>
      </p:sp>
      <p:sp>
        <p:nvSpPr>
          <p:cNvPr id="3" name="テキスト ボックス 2">
            <a:extLst>
              <a:ext uri="{FF2B5EF4-FFF2-40B4-BE49-F238E27FC236}">
                <a16:creationId xmlns:a16="http://schemas.microsoft.com/office/drawing/2014/main" id="{1B7EC618-DFB8-4C5B-8121-7A08B6136C78}"/>
              </a:ext>
            </a:extLst>
          </p:cNvPr>
          <p:cNvSpPr txBox="1"/>
          <p:nvPr/>
        </p:nvSpPr>
        <p:spPr>
          <a:xfrm>
            <a:off x="119337" y="1268760"/>
            <a:ext cx="11737304" cy="1015663"/>
          </a:xfrm>
          <a:prstGeom prst="rect">
            <a:avLst/>
          </a:prstGeom>
          <a:noFill/>
        </p:spPr>
        <p:txBody>
          <a:bodyPr wrap="square" rtlCol="0">
            <a:spAutoFit/>
          </a:bodyPr>
          <a:lstStyle/>
          <a:p>
            <a:r>
              <a:rPr lang="en-US" altLang="ja-JP" dirty="0"/>
              <a:t>【Fujitsu】</a:t>
            </a:r>
          </a:p>
          <a:p>
            <a:r>
              <a:rPr lang="ja-JP" altLang="en-US" sz="1400" dirty="0"/>
              <a:t>・</a:t>
            </a:r>
            <a:r>
              <a:rPr kumimoji="1" lang="en-US" altLang="ja-JP" sz="1400" dirty="0"/>
              <a:t>M. Sato et al., "Heterogeneous Integration of Microwave </a:t>
            </a:r>
            <a:r>
              <a:rPr kumimoji="1" lang="en-US" altLang="ja-JP" sz="1400" dirty="0" err="1"/>
              <a:t>GaN</a:t>
            </a:r>
            <a:r>
              <a:rPr kumimoji="1" lang="en-US" altLang="ja-JP" sz="1400" dirty="0"/>
              <a:t> Power Amplifiers With Si Matching Circuits," in IEEE Transactions on Semiconductor Manufacturing, vol. 30, no. 4, pp. 450-455, Nov. 2017, </a:t>
            </a:r>
            <a:r>
              <a:rPr kumimoji="1" lang="en-US" altLang="ja-JP" sz="1400" dirty="0" err="1"/>
              <a:t>doi</a:t>
            </a:r>
            <a:r>
              <a:rPr kumimoji="1" lang="en-US" altLang="ja-JP" sz="1400" dirty="0"/>
              <a:t>: </a:t>
            </a:r>
            <a:r>
              <a:rPr lang="en-US" altLang="ja-JP" sz="1400" dirty="0">
                <a:hlinkClick r:id="rId2"/>
              </a:rPr>
              <a:t>https://doi.org/</a:t>
            </a:r>
            <a:r>
              <a:rPr kumimoji="1" lang="en-US" altLang="ja-JP" sz="1400" dirty="0">
                <a:hlinkClick r:id="rId2"/>
              </a:rPr>
              <a:t>10.1109/TSM.2017.2756823</a:t>
            </a:r>
            <a:endParaRPr kumimoji="1" lang="en-US" altLang="ja-JP" sz="1400" dirty="0"/>
          </a:p>
          <a:p>
            <a:endParaRPr lang="en-US" altLang="ja-JP" sz="1400" dirty="0"/>
          </a:p>
        </p:txBody>
      </p:sp>
      <p:pic>
        <p:nvPicPr>
          <p:cNvPr id="5" name="図 4">
            <a:extLst>
              <a:ext uri="{FF2B5EF4-FFF2-40B4-BE49-F238E27FC236}">
                <a16:creationId xmlns:a16="http://schemas.microsoft.com/office/drawing/2014/main" id="{2B8CD7F5-D71E-497B-B9C7-A8E369EF5022}"/>
              </a:ext>
            </a:extLst>
          </p:cNvPr>
          <p:cNvPicPr>
            <a:picLocks noChangeAspect="1"/>
          </p:cNvPicPr>
          <p:nvPr/>
        </p:nvPicPr>
        <p:blipFill>
          <a:blip r:embed="rId3"/>
          <a:stretch>
            <a:fillRect/>
          </a:stretch>
        </p:blipFill>
        <p:spPr>
          <a:xfrm>
            <a:off x="335360" y="2274798"/>
            <a:ext cx="3564396" cy="3168352"/>
          </a:xfrm>
          <a:prstGeom prst="rect">
            <a:avLst/>
          </a:prstGeom>
        </p:spPr>
      </p:pic>
      <p:pic>
        <p:nvPicPr>
          <p:cNvPr id="7" name="図 6">
            <a:extLst>
              <a:ext uri="{FF2B5EF4-FFF2-40B4-BE49-F238E27FC236}">
                <a16:creationId xmlns:a16="http://schemas.microsoft.com/office/drawing/2014/main" id="{C4D037BB-2EF8-4DC0-8390-2F6FBE951853}"/>
              </a:ext>
            </a:extLst>
          </p:cNvPr>
          <p:cNvPicPr>
            <a:picLocks noChangeAspect="1"/>
          </p:cNvPicPr>
          <p:nvPr/>
        </p:nvPicPr>
        <p:blipFill>
          <a:blip r:embed="rId4"/>
          <a:stretch>
            <a:fillRect/>
          </a:stretch>
        </p:blipFill>
        <p:spPr>
          <a:xfrm>
            <a:off x="4367808" y="2060848"/>
            <a:ext cx="3729211" cy="3523608"/>
          </a:xfrm>
          <a:prstGeom prst="rect">
            <a:avLst/>
          </a:prstGeom>
        </p:spPr>
      </p:pic>
      <p:pic>
        <p:nvPicPr>
          <p:cNvPr id="9" name="図 8">
            <a:extLst>
              <a:ext uri="{FF2B5EF4-FFF2-40B4-BE49-F238E27FC236}">
                <a16:creationId xmlns:a16="http://schemas.microsoft.com/office/drawing/2014/main" id="{04E06F87-137B-4D99-B6B2-53606587C387}"/>
              </a:ext>
            </a:extLst>
          </p:cNvPr>
          <p:cNvPicPr>
            <a:picLocks noChangeAspect="1"/>
          </p:cNvPicPr>
          <p:nvPr/>
        </p:nvPicPr>
        <p:blipFill>
          <a:blip r:embed="rId5"/>
          <a:stretch>
            <a:fillRect/>
          </a:stretch>
        </p:blipFill>
        <p:spPr>
          <a:xfrm>
            <a:off x="8760296" y="2069231"/>
            <a:ext cx="2768974" cy="4150431"/>
          </a:xfrm>
          <a:prstGeom prst="rect">
            <a:avLst/>
          </a:prstGeom>
        </p:spPr>
      </p:pic>
      <p:sp>
        <p:nvSpPr>
          <p:cNvPr id="10" name="テキスト ボックス 9">
            <a:extLst>
              <a:ext uri="{FF2B5EF4-FFF2-40B4-BE49-F238E27FC236}">
                <a16:creationId xmlns:a16="http://schemas.microsoft.com/office/drawing/2014/main" id="{1981BAC1-2323-4EC4-BECD-550BB9A00FB9}"/>
              </a:ext>
            </a:extLst>
          </p:cNvPr>
          <p:cNvSpPr txBox="1"/>
          <p:nvPr/>
        </p:nvSpPr>
        <p:spPr>
          <a:xfrm>
            <a:off x="1072714" y="6300028"/>
            <a:ext cx="9991838" cy="369332"/>
          </a:xfrm>
          <a:prstGeom prst="rect">
            <a:avLst/>
          </a:prstGeom>
          <a:noFill/>
        </p:spPr>
        <p:txBody>
          <a:bodyPr wrap="none" rtlCol="0">
            <a:spAutoFit/>
          </a:bodyPr>
          <a:lstStyle/>
          <a:p>
            <a:r>
              <a:rPr kumimoji="1" lang="en-US" altLang="ja-JP" dirty="0" err="1"/>
              <a:t>GaN</a:t>
            </a:r>
            <a:r>
              <a:rPr kumimoji="1" lang="en-US" altLang="ja-JP" dirty="0"/>
              <a:t> PA</a:t>
            </a:r>
            <a:r>
              <a:rPr kumimoji="1" lang="ja-JP" altLang="en-US" dirty="0"/>
              <a:t>チップ</a:t>
            </a:r>
            <a:r>
              <a:rPr lang="ja-JP" altLang="en-US" dirty="0"/>
              <a:t>と</a:t>
            </a:r>
            <a:r>
              <a:rPr lang="en-US" altLang="ja-JP" dirty="0"/>
              <a:t>Si</a:t>
            </a:r>
            <a:r>
              <a:rPr lang="ja-JP" altLang="en-US" dirty="0"/>
              <a:t>整合回路をモールド再配線にてハイブリッド</a:t>
            </a:r>
            <a:r>
              <a:rPr lang="en-US" altLang="ja-JP" dirty="0"/>
              <a:t>IC</a:t>
            </a:r>
            <a:r>
              <a:rPr lang="ja-JP" altLang="en-US" dirty="0"/>
              <a:t>作製、パワー特性評価の報告</a:t>
            </a:r>
            <a:endParaRPr kumimoji="1" lang="ja-JP" altLang="en-US" dirty="0"/>
          </a:p>
        </p:txBody>
      </p:sp>
      <p:sp>
        <p:nvSpPr>
          <p:cNvPr id="11" name="テキスト ボックス 10">
            <a:extLst>
              <a:ext uri="{FF2B5EF4-FFF2-40B4-BE49-F238E27FC236}">
                <a16:creationId xmlns:a16="http://schemas.microsoft.com/office/drawing/2014/main" id="{97E1F5B6-B853-4BFC-BFE8-61A78E4D74CB}"/>
              </a:ext>
            </a:extLst>
          </p:cNvPr>
          <p:cNvSpPr txBox="1"/>
          <p:nvPr/>
        </p:nvSpPr>
        <p:spPr>
          <a:xfrm>
            <a:off x="335360" y="5589240"/>
            <a:ext cx="8640960" cy="646331"/>
          </a:xfrm>
          <a:prstGeom prst="rect">
            <a:avLst/>
          </a:prstGeom>
          <a:noFill/>
        </p:spPr>
        <p:txBody>
          <a:bodyPr wrap="square" rtlCol="0">
            <a:spAutoFit/>
          </a:bodyPr>
          <a:lstStyle/>
          <a:p>
            <a:r>
              <a:rPr kumimoji="1" lang="en-US" altLang="ja-JP" sz="1200" b="1" dirty="0"/>
              <a:t>Keywords: </a:t>
            </a:r>
            <a:r>
              <a:rPr kumimoji="1" lang="en-US" altLang="ja-JP" sz="1200" dirty="0"/>
              <a:t>Compression molding, contact resistance,</a:t>
            </a:r>
            <a:r>
              <a:rPr lang="ja-JP" altLang="en-US" sz="1200" dirty="0"/>
              <a:t> </a:t>
            </a:r>
            <a:r>
              <a:rPr kumimoji="1" lang="en-US" altLang="ja-JP" sz="1200" dirty="0"/>
              <a:t>HEMTs, high power amplifiers, hybrid integrated circuits, impedance matching, integrated circuit interconnections,</a:t>
            </a:r>
            <a:r>
              <a:rPr lang="ja-JP" altLang="en-US" sz="1200" dirty="0"/>
              <a:t> </a:t>
            </a:r>
            <a:r>
              <a:rPr kumimoji="1" lang="en-US" altLang="ja-JP" sz="1200" dirty="0"/>
              <a:t>MIMICs, MMICs, loss measurement, soldering, thermal resistance, through-silicon vias</a:t>
            </a:r>
            <a:endParaRPr kumimoji="1" lang="ja-JP" altLang="en-US" sz="1200" dirty="0"/>
          </a:p>
        </p:txBody>
      </p:sp>
    </p:spTree>
    <p:extLst>
      <p:ext uri="{BB962C8B-B14F-4D97-AF65-F5344CB8AC3E}">
        <p14:creationId xmlns:p14="http://schemas.microsoft.com/office/powerpoint/2010/main" val="232392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2A636573-D68D-42B0-8C8F-CDAC607D77F7}"/>
              </a:ext>
            </a:extLst>
          </p:cNvPr>
          <p:cNvPicPr>
            <a:picLocks noChangeAspect="1"/>
          </p:cNvPicPr>
          <p:nvPr/>
        </p:nvPicPr>
        <p:blipFill>
          <a:blip r:embed="rId2"/>
          <a:stretch>
            <a:fillRect/>
          </a:stretch>
        </p:blipFill>
        <p:spPr>
          <a:xfrm>
            <a:off x="105800" y="3356993"/>
            <a:ext cx="3385773" cy="3096343"/>
          </a:xfrm>
          <a:prstGeom prst="rect">
            <a:avLst/>
          </a:prstGeom>
        </p:spPr>
      </p:pic>
      <p:sp>
        <p:nvSpPr>
          <p:cNvPr id="4" name="タイトル 3">
            <a:extLst>
              <a:ext uri="{FF2B5EF4-FFF2-40B4-BE49-F238E27FC236}">
                <a16:creationId xmlns:a16="http://schemas.microsoft.com/office/drawing/2014/main" id="{D82357E2-3222-4DC8-BDC9-70596B23066C}"/>
              </a:ext>
            </a:extLst>
          </p:cNvPr>
          <p:cNvSpPr>
            <a:spLocks noGrp="1"/>
          </p:cNvSpPr>
          <p:nvPr>
            <p:ph type="title"/>
          </p:nvPr>
        </p:nvSpPr>
        <p:spPr/>
        <p:txBody>
          <a:bodyPr/>
          <a:lstStyle/>
          <a:p>
            <a:r>
              <a:rPr lang="en-US" altLang="ja-JP" dirty="0"/>
              <a:t>Heterogeneous Integration</a:t>
            </a:r>
            <a:endParaRPr lang="ja-JP" altLang="en-US" dirty="0"/>
          </a:p>
        </p:txBody>
      </p:sp>
      <p:sp>
        <p:nvSpPr>
          <p:cNvPr id="3" name="テキスト ボックス 2">
            <a:extLst>
              <a:ext uri="{FF2B5EF4-FFF2-40B4-BE49-F238E27FC236}">
                <a16:creationId xmlns:a16="http://schemas.microsoft.com/office/drawing/2014/main" id="{38ADD1C7-0D0E-48BD-A6C6-B0213518320A}"/>
              </a:ext>
            </a:extLst>
          </p:cNvPr>
          <p:cNvSpPr txBox="1"/>
          <p:nvPr/>
        </p:nvSpPr>
        <p:spPr>
          <a:xfrm>
            <a:off x="191588" y="1268760"/>
            <a:ext cx="11790862" cy="2215991"/>
          </a:xfrm>
          <a:prstGeom prst="rect">
            <a:avLst/>
          </a:prstGeom>
          <a:noFill/>
        </p:spPr>
        <p:txBody>
          <a:bodyPr wrap="square">
            <a:spAutoFit/>
          </a:bodyPr>
          <a:lstStyle/>
          <a:p>
            <a:r>
              <a:rPr lang="en-US" altLang="ja-JP" dirty="0"/>
              <a:t>【DARPA】</a:t>
            </a:r>
          </a:p>
          <a:p>
            <a:r>
              <a:rPr lang="en-US" altLang="ja-JP" dirty="0"/>
              <a:t>DAHI</a:t>
            </a:r>
            <a:r>
              <a:rPr lang="ja-JP" altLang="en-US" dirty="0"/>
              <a:t>（</a:t>
            </a:r>
            <a:r>
              <a:rPr lang="en-US" altLang="ja-JP" dirty="0"/>
              <a:t>Diverse Accessible Heterogeneous Integration</a:t>
            </a:r>
            <a:r>
              <a:rPr lang="ja-JP" altLang="en-US" dirty="0"/>
              <a:t>）</a:t>
            </a:r>
            <a:r>
              <a:rPr lang="en-US" altLang="ja-JP" dirty="0"/>
              <a:t>, COSMOS</a:t>
            </a:r>
            <a:r>
              <a:rPr lang="ja-JP" altLang="en-US" dirty="0"/>
              <a:t>（</a:t>
            </a:r>
            <a:r>
              <a:rPr lang="en-US" altLang="ja-JP" dirty="0"/>
              <a:t>Compound Semiconductor Materials on Silicon</a:t>
            </a:r>
            <a:r>
              <a:rPr lang="ja-JP" altLang="en-US" dirty="0"/>
              <a:t>）</a:t>
            </a:r>
            <a:r>
              <a:rPr lang="en-US" altLang="ja-JP" dirty="0"/>
              <a:t>Program</a:t>
            </a:r>
          </a:p>
          <a:p>
            <a:r>
              <a:rPr lang="ja-JP" altLang="en-US" sz="1400" dirty="0"/>
              <a:t>・</a:t>
            </a:r>
            <a:r>
              <a:rPr lang="en-US" altLang="ja-JP" sz="1400" dirty="0"/>
              <a:t>T. M. Hancock and J. C. </a:t>
            </a:r>
            <a:r>
              <a:rPr lang="en-US" altLang="ja-JP" sz="1400" dirty="0" err="1"/>
              <a:t>Demmin</a:t>
            </a:r>
            <a:r>
              <a:rPr lang="en-US" altLang="ja-JP" sz="1400" dirty="0"/>
              <a:t>, "Heterogeneous and 3D Integration at DARPA," 2019 International 3D Systems Integration Conference (3DIC), 2019, pp. 1-4, </a:t>
            </a:r>
            <a:r>
              <a:rPr lang="en-US" altLang="ja-JP" sz="1400" dirty="0" err="1"/>
              <a:t>doi</a:t>
            </a:r>
            <a:r>
              <a:rPr lang="en-US" altLang="ja-JP" sz="1400" dirty="0"/>
              <a:t>: </a:t>
            </a:r>
            <a:r>
              <a:rPr lang="en-US" altLang="ja-JP" sz="1400" dirty="0">
                <a:hlinkClick r:id="rId3"/>
              </a:rPr>
              <a:t>https://doi.org/10.1109/3DIC48104.2019.9058884</a:t>
            </a:r>
            <a:endParaRPr lang="en-US" altLang="ja-JP" sz="1400" dirty="0"/>
          </a:p>
          <a:p>
            <a:r>
              <a:rPr lang="ja-JP" altLang="en-US" sz="1400" dirty="0"/>
              <a:t>・</a:t>
            </a:r>
            <a:r>
              <a:rPr lang="en-US" altLang="ja-JP" sz="1400" dirty="0"/>
              <a:t>S. Raman, C. L. </a:t>
            </a:r>
            <a:r>
              <a:rPr lang="en-US" altLang="ja-JP" sz="1400" dirty="0" err="1"/>
              <a:t>Dohrman</a:t>
            </a:r>
            <a:r>
              <a:rPr lang="en-US" altLang="ja-JP" sz="1400" dirty="0"/>
              <a:t> and T. -H. Chang, "The DARPA Diverse Accessible Heterogeneous Integration (DAHI) program: Convergence of compound semiconductor devices and silicon-enabled architectures," 2012 IEEE International Symposium on Radio-Frequency Integration Technology (RFIT), 2012, pp. 1-6, </a:t>
            </a:r>
            <a:r>
              <a:rPr lang="en-US" altLang="ja-JP" sz="1400" dirty="0" err="1"/>
              <a:t>doi</a:t>
            </a:r>
            <a:r>
              <a:rPr lang="en-US" altLang="ja-JP" sz="1400" dirty="0"/>
              <a:t>: </a:t>
            </a:r>
            <a:r>
              <a:rPr lang="en-US" altLang="ja-JP" sz="1400" dirty="0">
                <a:hlinkClick r:id="rId4"/>
              </a:rPr>
              <a:t>https://doi.org/10.1109/RFIT.2012.6401596</a:t>
            </a:r>
            <a:endParaRPr lang="en-US" altLang="ja-JP" sz="1400" dirty="0"/>
          </a:p>
          <a:p>
            <a:endParaRPr lang="en-US" altLang="ja-JP" sz="1400" dirty="0"/>
          </a:p>
        </p:txBody>
      </p:sp>
      <p:pic>
        <p:nvPicPr>
          <p:cNvPr id="5" name="図 4">
            <a:extLst>
              <a:ext uri="{FF2B5EF4-FFF2-40B4-BE49-F238E27FC236}">
                <a16:creationId xmlns:a16="http://schemas.microsoft.com/office/drawing/2014/main" id="{7E65A702-930A-441C-B2BE-2ECF010CFADA}"/>
              </a:ext>
            </a:extLst>
          </p:cNvPr>
          <p:cNvPicPr>
            <a:picLocks noChangeAspect="1"/>
          </p:cNvPicPr>
          <p:nvPr/>
        </p:nvPicPr>
        <p:blipFill>
          <a:blip r:embed="rId5"/>
          <a:stretch>
            <a:fillRect/>
          </a:stretch>
        </p:blipFill>
        <p:spPr>
          <a:xfrm>
            <a:off x="3434666" y="3212976"/>
            <a:ext cx="2241281" cy="1786779"/>
          </a:xfrm>
          <a:prstGeom prst="rect">
            <a:avLst/>
          </a:prstGeom>
        </p:spPr>
      </p:pic>
      <p:sp>
        <p:nvSpPr>
          <p:cNvPr id="2" name="テキスト ボックス 1">
            <a:extLst>
              <a:ext uri="{FF2B5EF4-FFF2-40B4-BE49-F238E27FC236}">
                <a16:creationId xmlns:a16="http://schemas.microsoft.com/office/drawing/2014/main" id="{6224187B-8758-4B7F-A7AE-DF2DECB9B09B}"/>
              </a:ext>
            </a:extLst>
          </p:cNvPr>
          <p:cNvSpPr txBox="1"/>
          <p:nvPr/>
        </p:nvSpPr>
        <p:spPr>
          <a:xfrm>
            <a:off x="10521018" y="179348"/>
            <a:ext cx="1335622" cy="369332"/>
          </a:xfrm>
          <a:prstGeom prst="rect">
            <a:avLst/>
          </a:prstGeom>
          <a:noFill/>
        </p:spPr>
        <p:txBody>
          <a:bodyPr wrap="none" rtlCol="0">
            <a:spAutoFit/>
          </a:bodyPr>
          <a:lstStyle/>
          <a:p>
            <a:r>
              <a:rPr kumimoji="1" lang="en-US" altLang="ja-JP" dirty="0"/>
              <a:t>2019, 2012</a:t>
            </a:r>
            <a:endParaRPr kumimoji="1" lang="ja-JP" altLang="en-US" dirty="0"/>
          </a:p>
        </p:txBody>
      </p:sp>
      <p:grpSp>
        <p:nvGrpSpPr>
          <p:cNvPr id="10" name="グループ化 9">
            <a:extLst>
              <a:ext uri="{FF2B5EF4-FFF2-40B4-BE49-F238E27FC236}">
                <a16:creationId xmlns:a16="http://schemas.microsoft.com/office/drawing/2014/main" id="{86B3413A-E64D-4121-866B-7FED04D4CA37}"/>
              </a:ext>
            </a:extLst>
          </p:cNvPr>
          <p:cNvGrpSpPr/>
          <p:nvPr/>
        </p:nvGrpSpPr>
        <p:grpSpPr>
          <a:xfrm>
            <a:off x="5995708" y="3216749"/>
            <a:ext cx="2952084" cy="1618585"/>
            <a:chOff x="263352" y="5002493"/>
            <a:chExt cx="2952084" cy="1618585"/>
          </a:xfrm>
        </p:grpSpPr>
        <p:pic>
          <p:nvPicPr>
            <p:cNvPr id="7" name="図 6">
              <a:extLst>
                <a:ext uri="{FF2B5EF4-FFF2-40B4-BE49-F238E27FC236}">
                  <a16:creationId xmlns:a16="http://schemas.microsoft.com/office/drawing/2014/main" id="{F9C10DB7-418A-4FAB-87F9-7DF994655714}"/>
                </a:ext>
              </a:extLst>
            </p:cNvPr>
            <p:cNvPicPr>
              <a:picLocks noChangeAspect="1"/>
            </p:cNvPicPr>
            <p:nvPr/>
          </p:nvPicPr>
          <p:blipFill>
            <a:blip r:embed="rId6"/>
            <a:stretch>
              <a:fillRect/>
            </a:stretch>
          </p:blipFill>
          <p:spPr>
            <a:xfrm>
              <a:off x="263352" y="5179576"/>
              <a:ext cx="2952084" cy="1441502"/>
            </a:xfrm>
            <a:prstGeom prst="rect">
              <a:avLst/>
            </a:prstGeom>
          </p:spPr>
        </p:pic>
        <p:sp>
          <p:nvSpPr>
            <p:cNvPr id="14" name="テキスト ボックス 13">
              <a:extLst>
                <a:ext uri="{FF2B5EF4-FFF2-40B4-BE49-F238E27FC236}">
                  <a16:creationId xmlns:a16="http://schemas.microsoft.com/office/drawing/2014/main" id="{F1F647D8-61A7-4E8E-8B0A-B3832D95CCCE}"/>
                </a:ext>
              </a:extLst>
            </p:cNvPr>
            <p:cNvSpPr txBox="1"/>
            <p:nvPr/>
          </p:nvSpPr>
          <p:spPr>
            <a:xfrm>
              <a:off x="336543" y="5002493"/>
              <a:ext cx="1871025" cy="276999"/>
            </a:xfrm>
            <a:prstGeom prst="rect">
              <a:avLst/>
            </a:prstGeom>
            <a:noFill/>
          </p:spPr>
          <p:txBody>
            <a:bodyPr wrap="none" rtlCol="0">
              <a:spAutoFit/>
            </a:bodyPr>
            <a:lstStyle/>
            <a:p>
              <a:r>
                <a:rPr lang="en-US" altLang="ja-JP" sz="1200" dirty="0"/>
                <a:t>【Northrop Grumman】</a:t>
              </a:r>
              <a:endParaRPr kumimoji="1" lang="ja-JP" altLang="en-US" sz="1200" dirty="0"/>
            </a:p>
          </p:txBody>
        </p:sp>
      </p:grpSp>
      <p:grpSp>
        <p:nvGrpSpPr>
          <p:cNvPr id="12" name="グループ化 11">
            <a:extLst>
              <a:ext uri="{FF2B5EF4-FFF2-40B4-BE49-F238E27FC236}">
                <a16:creationId xmlns:a16="http://schemas.microsoft.com/office/drawing/2014/main" id="{34D17573-8B45-48AD-9000-CD413D2F3D57}"/>
              </a:ext>
            </a:extLst>
          </p:cNvPr>
          <p:cNvGrpSpPr/>
          <p:nvPr/>
        </p:nvGrpSpPr>
        <p:grpSpPr>
          <a:xfrm>
            <a:off x="9292624" y="3152952"/>
            <a:ext cx="2327323" cy="2467962"/>
            <a:chOff x="3742252" y="4420157"/>
            <a:chExt cx="2151867" cy="2281904"/>
          </a:xfrm>
        </p:grpSpPr>
        <p:pic>
          <p:nvPicPr>
            <p:cNvPr id="11" name="図 10">
              <a:extLst>
                <a:ext uri="{FF2B5EF4-FFF2-40B4-BE49-F238E27FC236}">
                  <a16:creationId xmlns:a16="http://schemas.microsoft.com/office/drawing/2014/main" id="{2BEAFD9A-E418-4A0D-90DE-BB81372342AE}"/>
                </a:ext>
              </a:extLst>
            </p:cNvPr>
            <p:cNvPicPr>
              <a:picLocks noChangeAspect="1"/>
            </p:cNvPicPr>
            <p:nvPr/>
          </p:nvPicPr>
          <p:blipFill>
            <a:blip r:embed="rId7"/>
            <a:stretch>
              <a:fillRect/>
            </a:stretch>
          </p:blipFill>
          <p:spPr>
            <a:xfrm>
              <a:off x="3742252" y="4603409"/>
              <a:ext cx="2151867" cy="2098652"/>
            </a:xfrm>
            <a:prstGeom prst="rect">
              <a:avLst/>
            </a:prstGeom>
          </p:spPr>
        </p:pic>
        <p:sp>
          <p:nvSpPr>
            <p:cNvPr id="16" name="テキスト ボックス 15">
              <a:extLst>
                <a:ext uri="{FF2B5EF4-FFF2-40B4-BE49-F238E27FC236}">
                  <a16:creationId xmlns:a16="http://schemas.microsoft.com/office/drawing/2014/main" id="{96979521-E721-4C4B-9E53-54DBC5C40A09}"/>
                </a:ext>
              </a:extLst>
            </p:cNvPr>
            <p:cNvSpPr txBox="1"/>
            <p:nvPr/>
          </p:nvSpPr>
          <p:spPr>
            <a:xfrm>
              <a:off x="3777512" y="4420157"/>
              <a:ext cx="1143262" cy="276999"/>
            </a:xfrm>
            <a:prstGeom prst="rect">
              <a:avLst/>
            </a:prstGeom>
            <a:noFill/>
          </p:spPr>
          <p:txBody>
            <a:bodyPr wrap="none" rtlCol="0">
              <a:spAutoFit/>
            </a:bodyPr>
            <a:lstStyle/>
            <a:p>
              <a:r>
                <a:rPr lang="en-US" altLang="ja-JP" sz="1200" dirty="0"/>
                <a:t>【Teledyne】</a:t>
              </a:r>
              <a:endParaRPr kumimoji="1" lang="ja-JP" altLang="en-US" sz="1200" dirty="0"/>
            </a:p>
          </p:txBody>
        </p:sp>
      </p:grpSp>
      <p:grpSp>
        <p:nvGrpSpPr>
          <p:cNvPr id="18" name="グループ化 17">
            <a:extLst>
              <a:ext uri="{FF2B5EF4-FFF2-40B4-BE49-F238E27FC236}">
                <a16:creationId xmlns:a16="http://schemas.microsoft.com/office/drawing/2014/main" id="{52AD48BF-DD8A-46EA-A94E-8448D22DABBC}"/>
              </a:ext>
            </a:extLst>
          </p:cNvPr>
          <p:cNvGrpSpPr/>
          <p:nvPr/>
        </p:nvGrpSpPr>
        <p:grpSpPr>
          <a:xfrm>
            <a:off x="8670147" y="5483763"/>
            <a:ext cx="3488439" cy="1041581"/>
            <a:chOff x="7176120" y="2780928"/>
            <a:chExt cx="3756570" cy="1121640"/>
          </a:xfrm>
        </p:grpSpPr>
        <p:pic>
          <p:nvPicPr>
            <p:cNvPr id="13" name="図 12">
              <a:extLst>
                <a:ext uri="{FF2B5EF4-FFF2-40B4-BE49-F238E27FC236}">
                  <a16:creationId xmlns:a16="http://schemas.microsoft.com/office/drawing/2014/main" id="{30648A99-F5A3-4D5C-93D8-9B26A2BEE2D7}"/>
                </a:ext>
              </a:extLst>
            </p:cNvPr>
            <p:cNvPicPr>
              <a:picLocks noChangeAspect="1"/>
            </p:cNvPicPr>
            <p:nvPr/>
          </p:nvPicPr>
          <p:blipFill>
            <a:blip r:embed="rId8"/>
            <a:stretch>
              <a:fillRect/>
            </a:stretch>
          </p:blipFill>
          <p:spPr>
            <a:xfrm>
              <a:off x="7176120" y="2833481"/>
              <a:ext cx="3756570" cy="1069087"/>
            </a:xfrm>
            <a:prstGeom prst="rect">
              <a:avLst/>
            </a:prstGeom>
          </p:spPr>
        </p:pic>
        <p:sp>
          <p:nvSpPr>
            <p:cNvPr id="17" name="テキスト ボックス 16">
              <a:extLst>
                <a:ext uri="{FF2B5EF4-FFF2-40B4-BE49-F238E27FC236}">
                  <a16:creationId xmlns:a16="http://schemas.microsoft.com/office/drawing/2014/main" id="{6E178C55-803C-4B4B-AB90-193AA3CB5DDB}"/>
                </a:ext>
              </a:extLst>
            </p:cNvPr>
            <p:cNvSpPr txBox="1"/>
            <p:nvPr/>
          </p:nvSpPr>
          <p:spPr>
            <a:xfrm>
              <a:off x="7238393" y="2780928"/>
              <a:ext cx="801823" cy="276999"/>
            </a:xfrm>
            <a:prstGeom prst="rect">
              <a:avLst/>
            </a:prstGeom>
            <a:noFill/>
          </p:spPr>
          <p:txBody>
            <a:bodyPr wrap="none" rtlCol="0">
              <a:spAutoFit/>
            </a:bodyPr>
            <a:lstStyle/>
            <a:p>
              <a:r>
                <a:rPr lang="en-US" altLang="ja-JP" sz="1200" dirty="0"/>
                <a:t>【HRL】</a:t>
              </a:r>
              <a:endParaRPr kumimoji="1" lang="ja-JP" altLang="en-US" sz="1200" dirty="0"/>
            </a:p>
          </p:txBody>
        </p:sp>
      </p:grpSp>
      <p:grpSp>
        <p:nvGrpSpPr>
          <p:cNvPr id="20" name="グループ化 19">
            <a:extLst>
              <a:ext uri="{FF2B5EF4-FFF2-40B4-BE49-F238E27FC236}">
                <a16:creationId xmlns:a16="http://schemas.microsoft.com/office/drawing/2014/main" id="{93443E40-385F-4DAB-8D3A-67C6A2D5555B}"/>
              </a:ext>
            </a:extLst>
          </p:cNvPr>
          <p:cNvGrpSpPr/>
          <p:nvPr/>
        </p:nvGrpSpPr>
        <p:grpSpPr>
          <a:xfrm>
            <a:off x="5879976" y="4840544"/>
            <a:ext cx="3007936" cy="1900824"/>
            <a:chOff x="8760296" y="2507389"/>
            <a:chExt cx="3367240" cy="2127881"/>
          </a:xfrm>
        </p:grpSpPr>
        <p:pic>
          <p:nvPicPr>
            <p:cNvPr id="15" name="図 14">
              <a:extLst>
                <a:ext uri="{FF2B5EF4-FFF2-40B4-BE49-F238E27FC236}">
                  <a16:creationId xmlns:a16="http://schemas.microsoft.com/office/drawing/2014/main" id="{63F67CEE-13F0-49BE-B478-D34DE4A417F3}"/>
                </a:ext>
              </a:extLst>
            </p:cNvPr>
            <p:cNvPicPr>
              <a:picLocks noChangeAspect="1"/>
            </p:cNvPicPr>
            <p:nvPr/>
          </p:nvPicPr>
          <p:blipFill>
            <a:blip r:embed="rId9"/>
            <a:stretch>
              <a:fillRect/>
            </a:stretch>
          </p:blipFill>
          <p:spPr>
            <a:xfrm>
              <a:off x="8834366" y="2728963"/>
              <a:ext cx="3293170" cy="1906307"/>
            </a:xfrm>
            <a:prstGeom prst="rect">
              <a:avLst/>
            </a:prstGeom>
          </p:spPr>
        </p:pic>
        <p:sp>
          <p:nvSpPr>
            <p:cNvPr id="19" name="テキスト ボックス 18">
              <a:extLst>
                <a:ext uri="{FF2B5EF4-FFF2-40B4-BE49-F238E27FC236}">
                  <a16:creationId xmlns:a16="http://schemas.microsoft.com/office/drawing/2014/main" id="{F8629905-1BA9-4C1F-A58C-9DBCF74A8672}"/>
                </a:ext>
              </a:extLst>
            </p:cNvPr>
            <p:cNvSpPr txBox="1"/>
            <p:nvPr/>
          </p:nvSpPr>
          <p:spPr>
            <a:xfrm>
              <a:off x="8760296" y="2507389"/>
              <a:ext cx="1871025" cy="276999"/>
            </a:xfrm>
            <a:prstGeom prst="rect">
              <a:avLst/>
            </a:prstGeom>
            <a:noFill/>
          </p:spPr>
          <p:txBody>
            <a:bodyPr wrap="none" rtlCol="0">
              <a:spAutoFit/>
            </a:bodyPr>
            <a:lstStyle/>
            <a:p>
              <a:r>
                <a:rPr lang="en-US" altLang="ja-JP" sz="1200" dirty="0"/>
                <a:t>【Northrop Grumman】</a:t>
              </a:r>
              <a:endParaRPr kumimoji="1" lang="ja-JP" altLang="en-US" sz="1200" dirty="0"/>
            </a:p>
          </p:txBody>
        </p:sp>
      </p:grpSp>
      <p:grpSp>
        <p:nvGrpSpPr>
          <p:cNvPr id="28" name="グループ化 27">
            <a:extLst>
              <a:ext uri="{FF2B5EF4-FFF2-40B4-BE49-F238E27FC236}">
                <a16:creationId xmlns:a16="http://schemas.microsoft.com/office/drawing/2014/main" id="{1582DAD1-482A-41E7-BFA2-8EEC05704916}"/>
              </a:ext>
            </a:extLst>
          </p:cNvPr>
          <p:cNvGrpSpPr/>
          <p:nvPr/>
        </p:nvGrpSpPr>
        <p:grpSpPr>
          <a:xfrm>
            <a:off x="3557739" y="4999755"/>
            <a:ext cx="1851829" cy="1685923"/>
            <a:chOff x="3557739" y="5141164"/>
            <a:chExt cx="1851829" cy="1685923"/>
          </a:xfrm>
        </p:grpSpPr>
        <p:pic>
          <p:nvPicPr>
            <p:cNvPr id="26" name="図 25">
              <a:extLst>
                <a:ext uri="{FF2B5EF4-FFF2-40B4-BE49-F238E27FC236}">
                  <a16:creationId xmlns:a16="http://schemas.microsoft.com/office/drawing/2014/main" id="{437C3B67-253E-4A1C-955C-B09B2281469A}"/>
                </a:ext>
              </a:extLst>
            </p:cNvPr>
            <p:cNvPicPr>
              <a:picLocks noChangeAspect="1"/>
            </p:cNvPicPr>
            <p:nvPr/>
          </p:nvPicPr>
          <p:blipFill>
            <a:blip r:embed="rId10"/>
            <a:stretch>
              <a:fillRect/>
            </a:stretch>
          </p:blipFill>
          <p:spPr>
            <a:xfrm>
              <a:off x="3614372" y="5141164"/>
              <a:ext cx="1795196" cy="1685923"/>
            </a:xfrm>
            <a:prstGeom prst="rect">
              <a:avLst/>
            </a:prstGeom>
          </p:spPr>
        </p:pic>
        <p:sp>
          <p:nvSpPr>
            <p:cNvPr id="27" name="テキスト ボックス 26">
              <a:extLst>
                <a:ext uri="{FF2B5EF4-FFF2-40B4-BE49-F238E27FC236}">
                  <a16:creationId xmlns:a16="http://schemas.microsoft.com/office/drawing/2014/main" id="{4728FBCA-118D-4ACF-AB06-F3455928E524}"/>
                </a:ext>
              </a:extLst>
            </p:cNvPr>
            <p:cNvSpPr txBox="1"/>
            <p:nvPr/>
          </p:nvSpPr>
          <p:spPr>
            <a:xfrm>
              <a:off x="3557739" y="5239293"/>
              <a:ext cx="790601" cy="276999"/>
            </a:xfrm>
            <a:prstGeom prst="rect">
              <a:avLst/>
            </a:prstGeom>
            <a:noFill/>
          </p:spPr>
          <p:txBody>
            <a:bodyPr wrap="none" rtlCol="0">
              <a:spAutoFit/>
            </a:bodyPr>
            <a:lstStyle/>
            <a:p>
              <a:r>
                <a:rPr lang="en-US" altLang="ja-JP" sz="1200" dirty="0">
                  <a:solidFill>
                    <a:schemeClr val="bg1"/>
                  </a:solidFill>
                </a:rPr>
                <a:t>【BAE】</a:t>
              </a:r>
              <a:endParaRPr kumimoji="1" lang="ja-JP" altLang="en-US" sz="1200" dirty="0">
                <a:solidFill>
                  <a:schemeClr val="bg1"/>
                </a:solidFill>
              </a:endParaRPr>
            </a:p>
          </p:txBody>
        </p:sp>
      </p:grpSp>
    </p:spTree>
    <p:extLst>
      <p:ext uri="{BB962C8B-B14F-4D97-AF65-F5344CB8AC3E}">
        <p14:creationId xmlns:p14="http://schemas.microsoft.com/office/powerpoint/2010/main" val="18854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82357E2-3222-4DC8-BDC9-70596B23066C}"/>
              </a:ext>
            </a:extLst>
          </p:cNvPr>
          <p:cNvSpPr>
            <a:spLocks noGrp="1"/>
          </p:cNvSpPr>
          <p:nvPr>
            <p:ph type="title"/>
          </p:nvPr>
        </p:nvSpPr>
        <p:spPr/>
        <p:txBody>
          <a:bodyPr/>
          <a:lstStyle/>
          <a:p>
            <a:r>
              <a:rPr lang="ja-JP" altLang="en-US" dirty="0"/>
              <a:t>フリップチップタイプ</a:t>
            </a:r>
          </a:p>
        </p:txBody>
      </p:sp>
      <p:sp>
        <p:nvSpPr>
          <p:cNvPr id="3" name="テキスト ボックス 2">
            <a:extLst>
              <a:ext uri="{FF2B5EF4-FFF2-40B4-BE49-F238E27FC236}">
                <a16:creationId xmlns:a16="http://schemas.microsoft.com/office/drawing/2014/main" id="{38ADD1C7-0D0E-48BD-A6C6-B0213518320A}"/>
              </a:ext>
            </a:extLst>
          </p:cNvPr>
          <p:cNvSpPr txBox="1"/>
          <p:nvPr/>
        </p:nvSpPr>
        <p:spPr>
          <a:xfrm>
            <a:off x="191588" y="1268760"/>
            <a:ext cx="11790862" cy="2585323"/>
          </a:xfrm>
          <a:prstGeom prst="rect">
            <a:avLst/>
          </a:prstGeom>
          <a:noFill/>
        </p:spPr>
        <p:txBody>
          <a:bodyPr wrap="square">
            <a:spAutoFit/>
          </a:bodyPr>
          <a:lstStyle/>
          <a:p>
            <a:r>
              <a:rPr lang="en-US" altLang="ja-JP" dirty="0"/>
              <a:t>DARPA DAHI program </a:t>
            </a:r>
          </a:p>
          <a:p>
            <a:r>
              <a:rPr lang="en-US" altLang="ja-JP" dirty="0"/>
              <a:t>【Northrop Grumman】</a:t>
            </a:r>
          </a:p>
          <a:p>
            <a:r>
              <a:rPr lang="ja-JP" altLang="en-US" sz="1400" dirty="0"/>
              <a:t>・</a:t>
            </a:r>
            <a:r>
              <a:rPr lang="en-US" altLang="ja-JP" sz="1400" dirty="0"/>
              <a:t>A. Gutierrez-Aitken et al., "A Meeting of Materials: Integrating Diverse Semiconductor Technologies for Improved Performance at Lower Cost," in IEEE Microwave Magazine, vol. 18, no. 2, pp. 60-73, March-April 2017, </a:t>
            </a:r>
            <a:r>
              <a:rPr lang="en-US" altLang="ja-JP" sz="1400" dirty="0" err="1"/>
              <a:t>doi</a:t>
            </a:r>
            <a:r>
              <a:rPr lang="en-US" altLang="ja-JP" sz="1400" dirty="0"/>
              <a:t>: </a:t>
            </a:r>
            <a:r>
              <a:rPr lang="en-US" altLang="ja-JP" sz="1400" dirty="0">
                <a:hlinkClick r:id="rId2"/>
              </a:rPr>
              <a:t>https://doi.org/10.1109/10.1109/MMM.2016.2635838</a:t>
            </a:r>
            <a:endParaRPr lang="en-US" altLang="ja-JP" sz="1400" dirty="0"/>
          </a:p>
          <a:p>
            <a:r>
              <a:rPr lang="ja-JP" altLang="en-US" sz="1400" dirty="0"/>
              <a:t>・</a:t>
            </a:r>
            <a:r>
              <a:rPr lang="en-US" altLang="ja-JP" sz="1400" dirty="0"/>
              <a:t>Y. -C. Wu, M. Watanabe and T. LaRocca, "</a:t>
            </a:r>
            <a:r>
              <a:rPr lang="en-US" altLang="ja-JP" sz="1400" dirty="0" err="1"/>
              <a:t>InP</a:t>
            </a:r>
            <a:r>
              <a:rPr lang="en-US" altLang="ja-JP" sz="1400" dirty="0"/>
              <a:t> HBT/</a:t>
            </a:r>
            <a:r>
              <a:rPr lang="en-US" altLang="ja-JP" sz="1400" dirty="0" err="1"/>
              <a:t>GaN</a:t>
            </a:r>
            <a:r>
              <a:rPr lang="en-US" altLang="ja-JP" sz="1400" dirty="0"/>
              <a:t> HEMT/Si CMOS heterogeneous integrated Q-band VCO-amplifier chain," 2015 IEEE Radio Frequency Integrated Circuits Symposium (RFIC), 2015, pp. 39-42, </a:t>
            </a:r>
            <a:r>
              <a:rPr lang="en-US" altLang="ja-JP" sz="1400" dirty="0" err="1"/>
              <a:t>doi</a:t>
            </a:r>
            <a:r>
              <a:rPr lang="en-US" altLang="ja-JP" sz="1400" dirty="0"/>
              <a:t>: </a:t>
            </a:r>
            <a:r>
              <a:rPr lang="en-US" altLang="ja-JP" sz="1400" dirty="0">
                <a:hlinkClick r:id="rId3"/>
              </a:rPr>
              <a:t>https://doi.org/10.1109/10.1109/RFIC.2015.7337699</a:t>
            </a:r>
            <a:endParaRPr lang="en-US" altLang="ja-JP" sz="1400" dirty="0"/>
          </a:p>
          <a:p>
            <a:r>
              <a:rPr lang="ja-JP" altLang="en-US" sz="1400" dirty="0"/>
              <a:t>・</a:t>
            </a:r>
            <a:r>
              <a:rPr lang="en-US" altLang="ja-JP" sz="1400" dirty="0"/>
              <a:t>V. Radisic et al., "Sub-millimeter wave </a:t>
            </a:r>
            <a:r>
              <a:rPr lang="en-US" altLang="ja-JP" sz="1400" dirty="0" err="1"/>
              <a:t>InP</a:t>
            </a:r>
            <a:r>
              <a:rPr lang="en-US" altLang="ja-JP" sz="1400" dirty="0"/>
              <a:t> technologies and integration techniques," 2015 IEEE MTT-S International Microwave Symposium, 2015, pp. 1-4, </a:t>
            </a:r>
            <a:r>
              <a:rPr lang="en-US" altLang="ja-JP" sz="1400" dirty="0" err="1"/>
              <a:t>doi</a:t>
            </a:r>
            <a:r>
              <a:rPr lang="en-US" altLang="ja-JP" sz="1400" dirty="0"/>
              <a:t>: </a:t>
            </a:r>
            <a:r>
              <a:rPr lang="en-US" altLang="ja-JP" sz="1400" dirty="0">
                <a:hlinkClick r:id="rId4"/>
              </a:rPr>
              <a:t>https://doi.org/10.1109/MWSYM.2015.7167151</a:t>
            </a:r>
            <a:endParaRPr lang="en-US" altLang="ja-JP" sz="1400" dirty="0"/>
          </a:p>
          <a:p>
            <a:r>
              <a:rPr lang="ja-JP" altLang="en-US" sz="1400" dirty="0"/>
              <a:t>・</a:t>
            </a:r>
            <a:r>
              <a:rPr lang="en-US" altLang="ja-JP" sz="1400" dirty="0"/>
              <a:t>A. Gutierrez-Aitken et al., "Diverse Accessible Heterogeneous Integration (DAHI) at Northrop Grumman Aerospace Systems (NGAS)," 2014 IEEE Compound Semiconductor Integrated Circuit Symposium (CSICS), 2014, pp. 1-4, </a:t>
            </a:r>
            <a:r>
              <a:rPr lang="en-US" altLang="ja-JP" sz="1400" dirty="0" err="1"/>
              <a:t>doi</a:t>
            </a:r>
            <a:r>
              <a:rPr lang="en-US" altLang="ja-JP" sz="1400" dirty="0"/>
              <a:t>: </a:t>
            </a:r>
            <a:r>
              <a:rPr lang="en-US" altLang="ja-JP" sz="1400" dirty="0">
                <a:hlinkClick r:id="rId5"/>
              </a:rPr>
              <a:t>https://doi.org/10.1109/CSICS.2014.6978550</a:t>
            </a:r>
            <a:endParaRPr lang="en-US" altLang="ja-JP" sz="1400" dirty="0"/>
          </a:p>
          <a:p>
            <a:endParaRPr lang="en-US" altLang="ja-JP" sz="1400" dirty="0"/>
          </a:p>
        </p:txBody>
      </p:sp>
      <p:sp>
        <p:nvSpPr>
          <p:cNvPr id="2" name="テキスト ボックス 1">
            <a:extLst>
              <a:ext uri="{FF2B5EF4-FFF2-40B4-BE49-F238E27FC236}">
                <a16:creationId xmlns:a16="http://schemas.microsoft.com/office/drawing/2014/main" id="{5EBAE9C6-3C14-4D4D-A57E-C24FD1D03922}"/>
              </a:ext>
            </a:extLst>
          </p:cNvPr>
          <p:cNvSpPr txBox="1"/>
          <p:nvPr/>
        </p:nvSpPr>
        <p:spPr>
          <a:xfrm>
            <a:off x="10560496" y="179348"/>
            <a:ext cx="1311578" cy="369332"/>
          </a:xfrm>
          <a:prstGeom prst="rect">
            <a:avLst/>
          </a:prstGeom>
          <a:noFill/>
        </p:spPr>
        <p:txBody>
          <a:bodyPr wrap="none" rtlCol="0">
            <a:spAutoFit/>
          </a:bodyPr>
          <a:lstStyle/>
          <a:p>
            <a:r>
              <a:rPr kumimoji="1" lang="en-US" altLang="ja-JP" dirty="0"/>
              <a:t>2014-2017</a:t>
            </a:r>
            <a:endParaRPr kumimoji="1" lang="ja-JP" altLang="en-US" dirty="0"/>
          </a:p>
        </p:txBody>
      </p:sp>
      <p:pic>
        <p:nvPicPr>
          <p:cNvPr id="9" name="図 8">
            <a:extLst>
              <a:ext uri="{FF2B5EF4-FFF2-40B4-BE49-F238E27FC236}">
                <a16:creationId xmlns:a16="http://schemas.microsoft.com/office/drawing/2014/main" id="{F88F9BB0-D672-427E-9B9B-5350DD30B60D}"/>
              </a:ext>
            </a:extLst>
          </p:cNvPr>
          <p:cNvPicPr>
            <a:picLocks noChangeAspect="1"/>
          </p:cNvPicPr>
          <p:nvPr/>
        </p:nvPicPr>
        <p:blipFill>
          <a:blip r:embed="rId6"/>
          <a:stretch>
            <a:fillRect/>
          </a:stretch>
        </p:blipFill>
        <p:spPr>
          <a:xfrm>
            <a:off x="7708947" y="3789040"/>
            <a:ext cx="1771429" cy="1755325"/>
          </a:xfrm>
          <a:prstGeom prst="rect">
            <a:avLst/>
          </a:prstGeom>
        </p:spPr>
      </p:pic>
      <p:pic>
        <p:nvPicPr>
          <p:cNvPr id="11" name="図 10">
            <a:extLst>
              <a:ext uri="{FF2B5EF4-FFF2-40B4-BE49-F238E27FC236}">
                <a16:creationId xmlns:a16="http://schemas.microsoft.com/office/drawing/2014/main" id="{D4D9A5E3-9F65-4EBA-8C06-22695E131ABE}"/>
              </a:ext>
            </a:extLst>
          </p:cNvPr>
          <p:cNvPicPr>
            <a:picLocks noChangeAspect="1"/>
          </p:cNvPicPr>
          <p:nvPr/>
        </p:nvPicPr>
        <p:blipFill>
          <a:blip r:embed="rId7"/>
          <a:stretch>
            <a:fillRect/>
          </a:stretch>
        </p:blipFill>
        <p:spPr>
          <a:xfrm>
            <a:off x="9408368" y="3645024"/>
            <a:ext cx="2770699" cy="1208761"/>
          </a:xfrm>
          <a:prstGeom prst="rect">
            <a:avLst/>
          </a:prstGeom>
        </p:spPr>
      </p:pic>
      <p:pic>
        <p:nvPicPr>
          <p:cNvPr id="13" name="図 12">
            <a:extLst>
              <a:ext uri="{FF2B5EF4-FFF2-40B4-BE49-F238E27FC236}">
                <a16:creationId xmlns:a16="http://schemas.microsoft.com/office/drawing/2014/main" id="{D066C8B2-3790-4862-A68A-E96A34F3770C}"/>
              </a:ext>
            </a:extLst>
          </p:cNvPr>
          <p:cNvPicPr>
            <a:picLocks noChangeAspect="1"/>
          </p:cNvPicPr>
          <p:nvPr/>
        </p:nvPicPr>
        <p:blipFill>
          <a:blip r:embed="rId8"/>
          <a:stretch>
            <a:fillRect/>
          </a:stretch>
        </p:blipFill>
        <p:spPr>
          <a:xfrm>
            <a:off x="9727559" y="4756823"/>
            <a:ext cx="2167802" cy="1408481"/>
          </a:xfrm>
          <a:prstGeom prst="rect">
            <a:avLst/>
          </a:prstGeom>
        </p:spPr>
      </p:pic>
      <p:pic>
        <p:nvPicPr>
          <p:cNvPr id="12" name="図 11">
            <a:extLst>
              <a:ext uri="{FF2B5EF4-FFF2-40B4-BE49-F238E27FC236}">
                <a16:creationId xmlns:a16="http://schemas.microsoft.com/office/drawing/2014/main" id="{DD9F13C8-8300-4CED-BA98-5792847CCDD0}"/>
              </a:ext>
            </a:extLst>
          </p:cNvPr>
          <p:cNvPicPr>
            <a:picLocks noChangeAspect="1"/>
          </p:cNvPicPr>
          <p:nvPr/>
        </p:nvPicPr>
        <p:blipFill>
          <a:blip r:embed="rId9"/>
          <a:stretch>
            <a:fillRect/>
          </a:stretch>
        </p:blipFill>
        <p:spPr>
          <a:xfrm>
            <a:off x="2567608" y="3861048"/>
            <a:ext cx="2643961" cy="1570670"/>
          </a:xfrm>
          <a:prstGeom prst="rect">
            <a:avLst/>
          </a:prstGeom>
        </p:spPr>
      </p:pic>
      <p:pic>
        <p:nvPicPr>
          <p:cNvPr id="14" name="図 13">
            <a:extLst>
              <a:ext uri="{FF2B5EF4-FFF2-40B4-BE49-F238E27FC236}">
                <a16:creationId xmlns:a16="http://schemas.microsoft.com/office/drawing/2014/main" id="{A1AE79B7-29A8-4F06-AB95-9493E59F4A37}"/>
              </a:ext>
            </a:extLst>
          </p:cNvPr>
          <p:cNvPicPr>
            <a:picLocks noChangeAspect="1"/>
          </p:cNvPicPr>
          <p:nvPr/>
        </p:nvPicPr>
        <p:blipFill>
          <a:blip r:embed="rId10"/>
          <a:stretch>
            <a:fillRect/>
          </a:stretch>
        </p:blipFill>
        <p:spPr>
          <a:xfrm>
            <a:off x="274775" y="3933056"/>
            <a:ext cx="2276154" cy="1457504"/>
          </a:xfrm>
          <a:prstGeom prst="rect">
            <a:avLst/>
          </a:prstGeom>
        </p:spPr>
      </p:pic>
      <p:sp>
        <p:nvSpPr>
          <p:cNvPr id="16" name="テキスト ボックス 15">
            <a:extLst>
              <a:ext uri="{FF2B5EF4-FFF2-40B4-BE49-F238E27FC236}">
                <a16:creationId xmlns:a16="http://schemas.microsoft.com/office/drawing/2014/main" id="{5F3F33BF-2263-4449-97F5-23279B630704}"/>
              </a:ext>
            </a:extLst>
          </p:cNvPr>
          <p:cNvSpPr txBox="1"/>
          <p:nvPr/>
        </p:nvSpPr>
        <p:spPr>
          <a:xfrm>
            <a:off x="27205" y="5672281"/>
            <a:ext cx="10029235" cy="276999"/>
          </a:xfrm>
          <a:prstGeom prst="rect">
            <a:avLst/>
          </a:prstGeom>
          <a:noFill/>
        </p:spPr>
        <p:txBody>
          <a:bodyPr wrap="square" rtlCol="0">
            <a:spAutoFit/>
          </a:bodyPr>
          <a:lstStyle/>
          <a:p>
            <a:r>
              <a:rPr kumimoji="1" lang="en-US" altLang="ja-JP" sz="1200" b="1" dirty="0"/>
              <a:t>Keywords: </a:t>
            </a:r>
            <a:r>
              <a:rPr kumimoji="1" lang="en-US" altLang="ja-JP" sz="1200" dirty="0"/>
              <a:t>MMIC, sub-millimeter wave, CMOS, HBT,</a:t>
            </a:r>
            <a:r>
              <a:rPr lang="ja-JP" altLang="en-US" sz="1200" dirty="0"/>
              <a:t> </a:t>
            </a:r>
            <a:r>
              <a:rPr kumimoji="1" lang="en-US" altLang="ja-JP" sz="1200" dirty="0"/>
              <a:t>HEMT, Heterogeneous integration, </a:t>
            </a:r>
            <a:r>
              <a:rPr kumimoji="1" lang="en-US" altLang="ja-JP" sz="1200" dirty="0" err="1"/>
              <a:t>InP</a:t>
            </a:r>
            <a:r>
              <a:rPr kumimoji="1" lang="en-US" altLang="ja-JP" sz="1200" dirty="0"/>
              <a:t> VCO, </a:t>
            </a:r>
            <a:r>
              <a:rPr kumimoji="1" lang="en-US" altLang="ja-JP" sz="1200" dirty="0" err="1"/>
              <a:t>GaN</a:t>
            </a:r>
            <a:r>
              <a:rPr lang="en-US" altLang="ja-JP" sz="1200" dirty="0"/>
              <a:t> </a:t>
            </a:r>
            <a:r>
              <a:rPr kumimoji="1" lang="en-US" altLang="ja-JP" sz="1200" dirty="0"/>
              <a:t>amplifier, frequency synthesizer</a:t>
            </a:r>
          </a:p>
        </p:txBody>
      </p:sp>
      <p:pic>
        <p:nvPicPr>
          <p:cNvPr id="10" name="図 9">
            <a:extLst>
              <a:ext uri="{FF2B5EF4-FFF2-40B4-BE49-F238E27FC236}">
                <a16:creationId xmlns:a16="http://schemas.microsoft.com/office/drawing/2014/main" id="{F68B8327-C508-4979-B797-84B14D506E74}"/>
              </a:ext>
            </a:extLst>
          </p:cNvPr>
          <p:cNvPicPr>
            <a:picLocks noChangeAspect="1"/>
          </p:cNvPicPr>
          <p:nvPr/>
        </p:nvPicPr>
        <p:blipFill>
          <a:blip r:embed="rId11"/>
          <a:stretch>
            <a:fillRect/>
          </a:stretch>
        </p:blipFill>
        <p:spPr>
          <a:xfrm>
            <a:off x="4944499" y="3691056"/>
            <a:ext cx="2617635" cy="1883315"/>
          </a:xfrm>
          <a:prstGeom prst="rect">
            <a:avLst/>
          </a:prstGeom>
        </p:spPr>
      </p:pic>
      <p:sp>
        <p:nvSpPr>
          <p:cNvPr id="6" name="テキスト ボックス 5">
            <a:extLst>
              <a:ext uri="{FF2B5EF4-FFF2-40B4-BE49-F238E27FC236}">
                <a16:creationId xmlns:a16="http://schemas.microsoft.com/office/drawing/2014/main" id="{AC4F274F-D55C-48D4-B720-DA18A24B8D85}"/>
              </a:ext>
            </a:extLst>
          </p:cNvPr>
          <p:cNvSpPr txBox="1"/>
          <p:nvPr/>
        </p:nvSpPr>
        <p:spPr>
          <a:xfrm>
            <a:off x="2251674" y="6165304"/>
            <a:ext cx="7670690" cy="369332"/>
          </a:xfrm>
          <a:prstGeom prst="rect">
            <a:avLst/>
          </a:prstGeom>
          <a:noFill/>
        </p:spPr>
        <p:txBody>
          <a:bodyPr wrap="none" rtlCol="0">
            <a:spAutoFit/>
          </a:bodyPr>
          <a:lstStyle/>
          <a:p>
            <a:r>
              <a:rPr kumimoji="1" lang="en-US" altLang="ja-JP" dirty="0"/>
              <a:t>Heterogeneous interconnect</a:t>
            </a:r>
            <a:r>
              <a:rPr kumimoji="1" lang="ja-JP" altLang="en-US" dirty="0"/>
              <a:t>と</a:t>
            </a:r>
            <a:r>
              <a:rPr kumimoji="1" lang="en-US" altLang="ja-JP" dirty="0"/>
              <a:t>CMOS</a:t>
            </a:r>
            <a:r>
              <a:rPr kumimoji="1" lang="ja-JP" altLang="en-US" dirty="0"/>
              <a:t>上の</a:t>
            </a:r>
            <a:r>
              <a:rPr kumimoji="1" lang="en-US" altLang="ja-JP" dirty="0" err="1"/>
              <a:t>InP</a:t>
            </a:r>
            <a:r>
              <a:rPr kumimoji="1" lang="en-US" altLang="ja-JP" dirty="0"/>
              <a:t> HBT VCO, </a:t>
            </a:r>
            <a:r>
              <a:rPr kumimoji="1" lang="en-US" altLang="ja-JP" dirty="0" err="1"/>
              <a:t>GaN</a:t>
            </a:r>
            <a:r>
              <a:rPr kumimoji="1" lang="en-US" altLang="ja-JP" dirty="0"/>
              <a:t> PA</a:t>
            </a:r>
            <a:r>
              <a:rPr kumimoji="1" lang="ja-JP" altLang="en-US" dirty="0"/>
              <a:t>の報告</a:t>
            </a:r>
          </a:p>
        </p:txBody>
      </p:sp>
    </p:spTree>
    <p:extLst>
      <p:ext uri="{BB962C8B-B14F-4D97-AF65-F5344CB8AC3E}">
        <p14:creationId xmlns:p14="http://schemas.microsoft.com/office/powerpoint/2010/main" val="245550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82357E2-3222-4DC8-BDC9-70596B23066C}"/>
              </a:ext>
            </a:extLst>
          </p:cNvPr>
          <p:cNvSpPr>
            <a:spLocks noGrp="1"/>
          </p:cNvSpPr>
          <p:nvPr>
            <p:ph type="title"/>
          </p:nvPr>
        </p:nvSpPr>
        <p:spPr/>
        <p:txBody>
          <a:bodyPr/>
          <a:lstStyle/>
          <a:p>
            <a:r>
              <a:rPr lang="ja-JP" altLang="en-US" dirty="0"/>
              <a:t>ウェハ接合タイプ</a:t>
            </a:r>
          </a:p>
        </p:txBody>
      </p:sp>
      <p:sp>
        <p:nvSpPr>
          <p:cNvPr id="3" name="テキスト ボックス 2">
            <a:extLst>
              <a:ext uri="{FF2B5EF4-FFF2-40B4-BE49-F238E27FC236}">
                <a16:creationId xmlns:a16="http://schemas.microsoft.com/office/drawing/2014/main" id="{38ADD1C7-0D0E-48BD-A6C6-B0213518320A}"/>
              </a:ext>
            </a:extLst>
          </p:cNvPr>
          <p:cNvSpPr txBox="1"/>
          <p:nvPr/>
        </p:nvSpPr>
        <p:spPr>
          <a:xfrm>
            <a:off x="191588" y="1268760"/>
            <a:ext cx="11790862" cy="2369880"/>
          </a:xfrm>
          <a:prstGeom prst="rect">
            <a:avLst/>
          </a:prstGeom>
          <a:noFill/>
        </p:spPr>
        <p:txBody>
          <a:bodyPr wrap="square">
            <a:spAutoFit/>
          </a:bodyPr>
          <a:lstStyle/>
          <a:p>
            <a:r>
              <a:rPr lang="en-US" altLang="ja-JP" dirty="0"/>
              <a:t>DARPA DAHI program</a:t>
            </a:r>
          </a:p>
          <a:p>
            <a:r>
              <a:rPr lang="en-US" altLang="ja-JP" dirty="0"/>
              <a:t>【Teledyne】</a:t>
            </a:r>
            <a:r>
              <a:rPr lang="ja-JP" altLang="en-US" dirty="0"/>
              <a:t>その他</a:t>
            </a:r>
            <a:endParaRPr lang="en-US" altLang="ja-JP" dirty="0"/>
          </a:p>
          <a:p>
            <a:r>
              <a:rPr lang="ja-JP" altLang="en-US" sz="1400" dirty="0"/>
              <a:t>・</a:t>
            </a:r>
            <a:r>
              <a:rPr lang="en-US" altLang="ja-JP" sz="1400" dirty="0"/>
              <a:t>A. D. Carter et al., "Si/</a:t>
            </a:r>
            <a:r>
              <a:rPr lang="en-US" altLang="ja-JP" sz="1400" dirty="0" err="1"/>
              <a:t>InP</a:t>
            </a:r>
            <a:r>
              <a:rPr lang="en-US" altLang="ja-JP" sz="1400" dirty="0"/>
              <a:t> Heterogeneous Integration Techniques from the Wafer-Scale (Hybrid Wafer Bonding) to the Discrete Transistor (Micro-Transfer Printing)," 2018 IEEE SOI-3D-Subthreshold Microelectronics Technology Unified Conference (S3S), 2018, pp. 1-4, </a:t>
            </a:r>
            <a:r>
              <a:rPr lang="en-US" altLang="ja-JP" sz="1400" dirty="0" err="1"/>
              <a:t>doi</a:t>
            </a:r>
            <a:r>
              <a:rPr lang="en-US" altLang="ja-JP" sz="1400" dirty="0"/>
              <a:t>: </a:t>
            </a:r>
            <a:r>
              <a:rPr lang="en-US" altLang="ja-JP" sz="1400" dirty="0">
                <a:hlinkClick r:id="rId2"/>
              </a:rPr>
              <a:t>https://doi.org/10.1109/S3S.2018.8640196</a:t>
            </a:r>
            <a:endParaRPr lang="en-US" altLang="ja-JP" sz="1400" dirty="0"/>
          </a:p>
          <a:p>
            <a:r>
              <a:rPr lang="ja-JP" altLang="en-US" sz="1400" dirty="0"/>
              <a:t>・</a:t>
            </a:r>
            <a:r>
              <a:rPr lang="en-US" altLang="ja-JP" sz="1400" dirty="0"/>
              <a:t>A. D. Carter et al., "Q-band </a:t>
            </a:r>
            <a:r>
              <a:rPr lang="en-US" altLang="ja-JP" sz="1400" dirty="0" err="1"/>
              <a:t>InP</a:t>
            </a:r>
            <a:r>
              <a:rPr lang="en-US" altLang="ja-JP" sz="1400" dirty="0"/>
              <a:t>/CMOS receiver and transmitter beamformer channels fabricated by 3D heterogeneous integration," 2017 IEEE MTT-S International Microwave Symposium (IMS), 2017, pp. 1760-1763, </a:t>
            </a:r>
            <a:r>
              <a:rPr lang="en-US" altLang="ja-JP" sz="1400" dirty="0" err="1"/>
              <a:t>doi</a:t>
            </a:r>
            <a:r>
              <a:rPr lang="en-US" altLang="ja-JP" sz="1400" dirty="0"/>
              <a:t>: </a:t>
            </a:r>
            <a:r>
              <a:rPr lang="en-US" altLang="ja-JP" sz="1400" dirty="0">
                <a:hlinkClick r:id="rId3"/>
              </a:rPr>
              <a:t>https://doi.org/10.1109/MWSYM.2017.8058986</a:t>
            </a:r>
            <a:endParaRPr lang="en-US" altLang="ja-JP" sz="1400" dirty="0"/>
          </a:p>
          <a:p>
            <a:r>
              <a:rPr lang="ja-JP" altLang="en-US" sz="1400" dirty="0"/>
              <a:t>・</a:t>
            </a:r>
            <a:r>
              <a:rPr lang="en-US" altLang="ja-JP" sz="1400" dirty="0"/>
              <a:t> M. </a:t>
            </a:r>
            <a:r>
              <a:rPr lang="en-US" altLang="ja-JP" sz="1400" dirty="0" err="1"/>
              <a:t>Urteaga</a:t>
            </a:r>
            <a:r>
              <a:rPr lang="en-US" altLang="ja-JP" sz="1400" dirty="0"/>
              <a:t> et al., "THz bandwidth </a:t>
            </a:r>
            <a:r>
              <a:rPr lang="en-US" altLang="ja-JP" sz="1400" dirty="0" err="1"/>
              <a:t>InP</a:t>
            </a:r>
            <a:r>
              <a:rPr lang="en-US" altLang="ja-JP" sz="1400" dirty="0"/>
              <a:t> HBT technologies and heterogeneous integration with Si CMOS," 2016 IEEE Bipolar/</a:t>
            </a:r>
            <a:r>
              <a:rPr lang="en-US" altLang="ja-JP" sz="1400" dirty="0" err="1"/>
              <a:t>BiCMOS</a:t>
            </a:r>
            <a:r>
              <a:rPr lang="en-US" altLang="ja-JP" sz="1400" dirty="0"/>
              <a:t> Circuits and Technology Meeting (BCTM), 2016, pp. 35-41, </a:t>
            </a:r>
            <a:r>
              <a:rPr lang="en-US" altLang="ja-JP" sz="1400" dirty="0" err="1"/>
              <a:t>doi</a:t>
            </a:r>
            <a:r>
              <a:rPr lang="en-US" altLang="ja-JP" sz="1400" dirty="0"/>
              <a:t>: </a:t>
            </a:r>
            <a:r>
              <a:rPr lang="en-US" altLang="ja-JP" sz="1400" dirty="0">
                <a:hlinkClick r:id="rId4"/>
              </a:rPr>
              <a:t>https://doi.org/10.1109/BCTM.2016.7738973</a:t>
            </a:r>
            <a:endParaRPr lang="en-US" altLang="ja-JP" sz="1400" dirty="0"/>
          </a:p>
          <a:p>
            <a:endParaRPr lang="en-US" altLang="ja-JP" sz="1400" dirty="0"/>
          </a:p>
        </p:txBody>
      </p:sp>
      <p:pic>
        <p:nvPicPr>
          <p:cNvPr id="6" name="図 5">
            <a:extLst>
              <a:ext uri="{FF2B5EF4-FFF2-40B4-BE49-F238E27FC236}">
                <a16:creationId xmlns:a16="http://schemas.microsoft.com/office/drawing/2014/main" id="{1C99A50E-39F9-42BD-A97D-E5123F53F854}"/>
              </a:ext>
            </a:extLst>
          </p:cNvPr>
          <p:cNvPicPr>
            <a:picLocks noChangeAspect="1"/>
          </p:cNvPicPr>
          <p:nvPr/>
        </p:nvPicPr>
        <p:blipFill>
          <a:blip r:embed="rId5"/>
          <a:stretch>
            <a:fillRect/>
          </a:stretch>
        </p:blipFill>
        <p:spPr>
          <a:xfrm>
            <a:off x="767408" y="3507632"/>
            <a:ext cx="2055189" cy="2147556"/>
          </a:xfrm>
          <a:prstGeom prst="rect">
            <a:avLst/>
          </a:prstGeom>
        </p:spPr>
      </p:pic>
      <p:pic>
        <p:nvPicPr>
          <p:cNvPr id="10" name="図 9">
            <a:extLst>
              <a:ext uri="{FF2B5EF4-FFF2-40B4-BE49-F238E27FC236}">
                <a16:creationId xmlns:a16="http://schemas.microsoft.com/office/drawing/2014/main" id="{A309F5C6-0AA2-476B-A32C-C8F77318F8D6}"/>
              </a:ext>
            </a:extLst>
          </p:cNvPr>
          <p:cNvPicPr>
            <a:picLocks noChangeAspect="1"/>
          </p:cNvPicPr>
          <p:nvPr/>
        </p:nvPicPr>
        <p:blipFill>
          <a:blip r:embed="rId6"/>
          <a:stretch>
            <a:fillRect/>
          </a:stretch>
        </p:blipFill>
        <p:spPr>
          <a:xfrm>
            <a:off x="4972492" y="3561178"/>
            <a:ext cx="2275636" cy="2034686"/>
          </a:xfrm>
          <a:prstGeom prst="rect">
            <a:avLst/>
          </a:prstGeom>
        </p:spPr>
      </p:pic>
      <p:pic>
        <p:nvPicPr>
          <p:cNvPr id="14" name="図 13">
            <a:extLst>
              <a:ext uri="{FF2B5EF4-FFF2-40B4-BE49-F238E27FC236}">
                <a16:creationId xmlns:a16="http://schemas.microsoft.com/office/drawing/2014/main" id="{FE12EE7B-50F6-4D6B-9050-E2EABF3E83A0}"/>
              </a:ext>
            </a:extLst>
          </p:cNvPr>
          <p:cNvPicPr>
            <a:picLocks noChangeAspect="1"/>
          </p:cNvPicPr>
          <p:nvPr/>
        </p:nvPicPr>
        <p:blipFill>
          <a:blip r:embed="rId7"/>
          <a:stretch>
            <a:fillRect/>
          </a:stretch>
        </p:blipFill>
        <p:spPr>
          <a:xfrm>
            <a:off x="8909144" y="3539449"/>
            <a:ext cx="3091512" cy="1968864"/>
          </a:xfrm>
          <a:prstGeom prst="rect">
            <a:avLst/>
          </a:prstGeom>
        </p:spPr>
      </p:pic>
      <p:sp>
        <p:nvSpPr>
          <p:cNvPr id="8" name="テキスト ボックス 7">
            <a:extLst>
              <a:ext uri="{FF2B5EF4-FFF2-40B4-BE49-F238E27FC236}">
                <a16:creationId xmlns:a16="http://schemas.microsoft.com/office/drawing/2014/main" id="{3466A520-35D9-4BBF-BC4D-AD6070619CFB}"/>
              </a:ext>
            </a:extLst>
          </p:cNvPr>
          <p:cNvSpPr txBox="1"/>
          <p:nvPr/>
        </p:nvSpPr>
        <p:spPr>
          <a:xfrm>
            <a:off x="10560496" y="179348"/>
            <a:ext cx="1311578" cy="369332"/>
          </a:xfrm>
          <a:prstGeom prst="rect">
            <a:avLst/>
          </a:prstGeom>
          <a:noFill/>
        </p:spPr>
        <p:txBody>
          <a:bodyPr wrap="none" rtlCol="0">
            <a:spAutoFit/>
          </a:bodyPr>
          <a:lstStyle/>
          <a:p>
            <a:r>
              <a:rPr kumimoji="1" lang="en-US" altLang="ja-JP" dirty="0"/>
              <a:t>2016-2018</a:t>
            </a:r>
            <a:endParaRPr kumimoji="1" lang="ja-JP" altLang="en-US" dirty="0"/>
          </a:p>
        </p:txBody>
      </p:sp>
      <p:sp>
        <p:nvSpPr>
          <p:cNvPr id="9" name="テキスト ボックス 8">
            <a:extLst>
              <a:ext uri="{FF2B5EF4-FFF2-40B4-BE49-F238E27FC236}">
                <a16:creationId xmlns:a16="http://schemas.microsoft.com/office/drawing/2014/main" id="{D97060FA-CC2F-486A-9060-085748745C71}"/>
              </a:ext>
            </a:extLst>
          </p:cNvPr>
          <p:cNvSpPr txBox="1"/>
          <p:nvPr/>
        </p:nvSpPr>
        <p:spPr>
          <a:xfrm>
            <a:off x="3674751" y="5615662"/>
            <a:ext cx="4824536" cy="261610"/>
          </a:xfrm>
          <a:prstGeom prst="rect">
            <a:avLst/>
          </a:prstGeom>
          <a:noFill/>
        </p:spPr>
        <p:txBody>
          <a:bodyPr wrap="square">
            <a:spAutoFit/>
          </a:bodyPr>
          <a:lstStyle/>
          <a:p>
            <a:r>
              <a:rPr lang="en-US" altLang="ja-JP" sz="1100" dirty="0"/>
              <a:t>Teledyne‘s</a:t>
            </a:r>
            <a:r>
              <a:rPr lang="ja-JP" altLang="en-US" sz="1100" dirty="0"/>
              <a:t> </a:t>
            </a:r>
            <a:r>
              <a:rPr lang="en-US" altLang="ja-JP" sz="1100" dirty="0"/>
              <a:t>250nm </a:t>
            </a:r>
            <a:r>
              <a:rPr lang="en-US" altLang="ja-JP" sz="1100" dirty="0" err="1"/>
              <a:t>InP</a:t>
            </a:r>
            <a:r>
              <a:rPr lang="en-US" altLang="ja-JP" sz="1100" dirty="0"/>
              <a:t> HBT process with GlobalFoundries 130nm CMOS</a:t>
            </a:r>
            <a:endParaRPr lang="ja-JP" altLang="en-US" sz="1100" dirty="0"/>
          </a:p>
        </p:txBody>
      </p:sp>
      <p:sp>
        <p:nvSpPr>
          <p:cNvPr id="11" name="テキスト ボックス 10">
            <a:extLst>
              <a:ext uri="{FF2B5EF4-FFF2-40B4-BE49-F238E27FC236}">
                <a16:creationId xmlns:a16="http://schemas.microsoft.com/office/drawing/2014/main" id="{A7C06035-1E7C-4764-B343-9B19E7CE0F04}"/>
              </a:ext>
            </a:extLst>
          </p:cNvPr>
          <p:cNvSpPr txBox="1"/>
          <p:nvPr/>
        </p:nvSpPr>
        <p:spPr>
          <a:xfrm>
            <a:off x="191588" y="5614326"/>
            <a:ext cx="3456140" cy="261610"/>
          </a:xfrm>
          <a:prstGeom prst="rect">
            <a:avLst/>
          </a:prstGeom>
          <a:noFill/>
        </p:spPr>
        <p:txBody>
          <a:bodyPr wrap="square">
            <a:spAutoFit/>
          </a:bodyPr>
          <a:lstStyle/>
          <a:p>
            <a:r>
              <a:rPr lang="en-US" altLang="ja-JP" sz="1100" dirty="0" err="1"/>
              <a:t>Ziptronix</a:t>
            </a:r>
            <a:r>
              <a:rPr lang="en-US" altLang="ja-JP" sz="1100" dirty="0"/>
              <a:t> Direct Bond Interconnect (DBI®) process</a:t>
            </a:r>
            <a:endParaRPr lang="ja-JP" altLang="en-US" sz="1100" dirty="0"/>
          </a:p>
        </p:txBody>
      </p:sp>
      <p:sp>
        <p:nvSpPr>
          <p:cNvPr id="12" name="テキスト ボックス 11">
            <a:extLst>
              <a:ext uri="{FF2B5EF4-FFF2-40B4-BE49-F238E27FC236}">
                <a16:creationId xmlns:a16="http://schemas.microsoft.com/office/drawing/2014/main" id="{537ABEA8-8A6A-4AE1-99D7-8C3FF3551D3D}"/>
              </a:ext>
            </a:extLst>
          </p:cNvPr>
          <p:cNvSpPr txBox="1"/>
          <p:nvPr/>
        </p:nvSpPr>
        <p:spPr>
          <a:xfrm>
            <a:off x="47328" y="6333242"/>
            <a:ext cx="12296956" cy="369332"/>
          </a:xfrm>
          <a:prstGeom prst="rect">
            <a:avLst/>
          </a:prstGeom>
          <a:noFill/>
        </p:spPr>
        <p:txBody>
          <a:bodyPr wrap="none" rtlCol="0">
            <a:spAutoFit/>
          </a:bodyPr>
          <a:lstStyle/>
          <a:p>
            <a:r>
              <a:rPr lang="ja-JP" altLang="en-US" dirty="0"/>
              <a:t>接合した</a:t>
            </a:r>
            <a:r>
              <a:rPr kumimoji="1" lang="en-US" altLang="ja-JP" dirty="0"/>
              <a:t>CMOS</a:t>
            </a:r>
            <a:r>
              <a:rPr kumimoji="1" lang="ja-JP" altLang="en-US" dirty="0"/>
              <a:t>の</a:t>
            </a:r>
            <a:r>
              <a:rPr kumimoji="1" lang="en-US" altLang="ja-JP" dirty="0"/>
              <a:t>DC, </a:t>
            </a:r>
            <a:r>
              <a:rPr kumimoji="1" lang="en-US" altLang="ja-JP" dirty="0" err="1"/>
              <a:t>InP</a:t>
            </a:r>
            <a:r>
              <a:rPr kumimoji="1" lang="en-US" altLang="ja-JP" dirty="0"/>
              <a:t> HBT</a:t>
            </a:r>
            <a:r>
              <a:rPr kumimoji="1" lang="ja-JP" altLang="en-US" dirty="0"/>
              <a:t>の</a:t>
            </a:r>
            <a:r>
              <a:rPr kumimoji="1" lang="en-US" altLang="ja-JP" dirty="0" err="1"/>
              <a:t>Ft,Fmax</a:t>
            </a:r>
            <a:r>
              <a:rPr kumimoji="1" lang="ja-JP" altLang="en-US" dirty="0"/>
              <a:t>のデータや</a:t>
            </a:r>
            <a:r>
              <a:rPr kumimoji="1" lang="en-US" altLang="ja-JP" dirty="0"/>
              <a:t>Q-band </a:t>
            </a:r>
            <a:r>
              <a:rPr kumimoji="1" lang="en-US" altLang="ja-JP" dirty="0" err="1"/>
              <a:t>InP</a:t>
            </a:r>
            <a:r>
              <a:rPr kumimoji="1" lang="en-US" altLang="ja-JP" dirty="0"/>
              <a:t>/CMOS</a:t>
            </a:r>
            <a:r>
              <a:rPr lang="ja-JP" altLang="en-US" dirty="0"/>
              <a:t> </a:t>
            </a:r>
            <a:r>
              <a:rPr kumimoji="1" lang="en-US" altLang="ja-JP" dirty="0"/>
              <a:t>receiver and transmitter beamformer</a:t>
            </a:r>
            <a:r>
              <a:rPr kumimoji="1" lang="ja-JP" altLang="en-US" dirty="0"/>
              <a:t>の報告</a:t>
            </a:r>
          </a:p>
        </p:txBody>
      </p:sp>
      <p:sp>
        <p:nvSpPr>
          <p:cNvPr id="2" name="テキスト ボックス 1">
            <a:extLst>
              <a:ext uri="{FF2B5EF4-FFF2-40B4-BE49-F238E27FC236}">
                <a16:creationId xmlns:a16="http://schemas.microsoft.com/office/drawing/2014/main" id="{1D4B9B7D-95FB-4504-B4A0-906FF089492A}"/>
              </a:ext>
            </a:extLst>
          </p:cNvPr>
          <p:cNvSpPr txBox="1"/>
          <p:nvPr/>
        </p:nvSpPr>
        <p:spPr>
          <a:xfrm>
            <a:off x="1415480" y="6021288"/>
            <a:ext cx="9422136" cy="276999"/>
          </a:xfrm>
          <a:prstGeom prst="rect">
            <a:avLst/>
          </a:prstGeom>
          <a:noFill/>
        </p:spPr>
        <p:txBody>
          <a:bodyPr wrap="square" rtlCol="0">
            <a:spAutoFit/>
          </a:bodyPr>
          <a:lstStyle/>
          <a:p>
            <a:r>
              <a:rPr kumimoji="1" lang="en-US" altLang="ja-JP" sz="1200" b="1" dirty="0"/>
              <a:t>Keywords: </a:t>
            </a:r>
            <a:r>
              <a:rPr kumimoji="1" lang="en-US" altLang="ja-JP" sz="1200" dirty="0"/>
              <a:t>heterogeneous integration, hybrid wafer bonding, RF</a:t>
            </a:r>
            <a:r>
              <a:rPr lang="ja-JP" altLang="en-US" sz="1200" dirty="0"/>
              <a:t> </a:t>
            </a:r>
            <a:r>
              <a:rPr kumimoji="1" lang="en-US" altLang="ja-JP" sz="1200" dirty="0"/>
              <a:t>beamformer, CMOS, </a:t>
            </a:r>
            <a:r>
              <a:rPr kumimoji="1" lang="en-US" altLang="ja-JP" sz="1200" dirty="0" err="1"/>
              <a:t>InP</a:t>
            </a:r>
            <a:r>
              <a:rPr kumimoji="1" lang="en-US" altLang="ja-JP" sz="1200" dirty="0"/>
              <a:t> HBT, micro-transfer printing, terahertz</a:t>
            </a:r>
            <a:endParaRPr kumimoji="1" lang="ja-JP" altLang="en-US" sz="1200" dirty="0"/>
          </a:p>
        </p:txBody>
      </p:sp>
    </p:spTree>
    <p:extLst>
      <p:ext uri="{BB962C8B-B14F-4D97-AF65-F5344CB8AC3E}">
        <p14:creationId xmlns:p14="http://schemas.microsoft.com/office/powerpoint/2010/main" val="77707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BAFC73-4489-46C7-B1E2-33AE11A0047E}"/>
              </a:ext>
            </a:extLst>
          </p:cNvPr>
          <p:cNvSpPr>
            <a:spLocks noGrp="1"/>
          </p:cNvSpPr>
          <p:nvPr>
            <p:ph type="title"/>
          </p:nvPr>
        </p:nvSpPr>
        <p:spPr/>
        <p:txBody>
          <a:bodyPr/>
          <a:lstStyle/>
          <a:p>
            <a:r>
              <a:rPr kumimoji="1" lang="ja-JP" altLang="en-US" dirty="0"/>
              <a:t>アッセンブリタイプ</a:t>
            </a:r>
          </a:p>
        </p:txBody>
      </p:sp>
      <p:sp>
        <p:nvSpPr>
          <p:cNvPr id="3" name="テキスト ボックス 2">
            <a:extLst>
              <a:ext uri="{FF2B5EF4-FFF2-40B4-BE49-F238E27FC236}">
                <a16:creationId xmlns:a16="http://schemas.microsoft.com/office/drawing/2014/main" id="{289CCC21-3255-4383-89D3-81D2659F7047}"/>
              </a:ext>
            </a:extLst>
          </p:cNvPr>
          <p:cNvSpPr txBox="1"/>
          <p:nvPr/>
        </p:nvSpPr>
        <p:spPr>
          <a:xfrm>
            <a:off x="190129" y="1272823"/>
            <a:ext cx="11306471" cy="1508105"/>
          </a:xfrm>
          <a:prstGeom prst="rect">
            <a:avLst/>
          </a:prstGeom>
          <a:noFill/>
        </p:spPr>
        <p:txBody>
          <a:bodyPr wrap="square" rtlCol="0">
            <a:spAutoFit/>
          </a:bodyPr>
          <a:lstStyle/>
          <a:p>
            <a:r>
              <a:rPr kumimoji="1" lang="en-US" altLang="ja-JP" dirty="0"/>
              <a:t>DARPA DAHI Program</a:t>
            </a:r>
          </a:p>
          <a:p>
            <a:r>
              <a:rPr kumimoji="1" lang="en-US" altLang="ja-JP" dirty="0"/>
              <a:t>University of Colorado at </a:t>
            </a:r>
            <a:r>
              <a:rPr kumimoji="1" lang="en-US" altLang="ja-JP" dirty="0" err="1"/>
              <a:t>Boulder,【HRL</a:t>
            </a:r>
            <a:r>
              <a:rPr kumimoji="1" lang="en-US" altLang="ja-JP" dirty="0"/>
              <a:t>】</a:t>
            </a:r>
          </a:p>
          <a:p>
            <a:r>
              <a:rPr kumimoji="1" lang="ja-JP" altLang="en-US" sz="1400" dirty="0"/>
              <a:t>・</a:t>
            </a:r>
            <a:r>
              <a:rPr kumimoji="1" lang="en-US" altLang="ja-JP" sz="1400" dirty="0"/>
              <a:t>J. A. Estrada, G. </a:t>
            </a:r>
            <a:r>
              <a:rPr kumimoji="1" lang="en-US" altLang="ja-JP" sz="1400" dirty="0" err="1"/>
              <a:t>Lasser</a:t>
            </a:r>
            <a:r>
              <a:rPr kumimoji="1" lang="en-US" altLang="ja-JP" sz="1400" dirty="0"/>
              <a:t>, M. Pinto, F. </a:t>
            </a:r>
            <a:r>
              <a:rPr kumimoji="1" lang="en-US" altLang="ja-JP" sz="1400" dirty="0" err="1"/>
              <a:t>Herrault</a:t>
            </a:r>
            <a:r>
              <a:rPr kumimoji="1" lang="en-US" altLang="ja-JP" sz="1400" dirty="0"/>
              <a:t> and Z. </a:t>
            </a:r>
            <a:r>
              <a:rPr kumimoji="1" lang="en-US" altLang="ja-JP" sz="1400" dirty="0" err="1"/>
              <a:t>Popović</a:t>
            </a:r>
            <a:r>
              <a:rPr kumimoji="1" lang="en-US" altLang="ja-JP" sz="1400" dirty="0"/>
              <a:t>, "Metal-Embedded Chip Assembly Processing for Enhanced RF Circuit Performance," in IEEE Transactions on Microwave Theory and Techniques, vol. 67, no. 9, pp. 3537-3546, Sept. 2019, </a:t>
            </a:r>
            <a:r>
              <a:rPr kumimoji="1" lang="en-US" altLang="ja-JP" sz="1400" dirty="0" err="1"/>
              <a:t>doi</a:t>
            </a:r>
            <a:r>
              <a:rPr kumimoji="1" lang="en-US" altLang="ja-JP" sz="1400" dirty="0"/>
              <a:t>: </a:t>
            </a:r>
            <a:r>
              <a:rPr lang="en-US" altLang="ja-JP" sz="1400" dirty="0">
                <a:hlinkClick r:id="rId2"/>
              </a:rPr>
              <a:t>https://doi.org/</a:t>
            </a:r>
            <a:r>
              <a:rPr kumimoji="1" lang="en-US" altLang="ja-JP" sz="1400" dirty="0">
                <a:hlinkClick r:id="rId2"/>
              </a:rPr>
              <a:t>10.1109/TMTT.2019.2931010</a:t>
            </a:r>
            <a:endParaRPr kumimoji="1" lang="en-US" altLang="ja-JP" sz="1400" dirty="0"/>
          </a:p>
          <a:p>
            <a:endParaRPr kumimoji="1" lang="ja-JP" altLang="en-US" sz="1400" dirty="0"/>
          </a:p>
        </p:txBody>
      </p:sp>
      <p:pic>
        <p:nvPicPr>
          <p:cNvPr id="5" name="図 4">
            <a:extLst>
              <a:ext uri="{FF2B5EF4-FFF2-40B4-BE49-F238E27FC236}">
                <a16:creationId xmlns:a16="http://schemas.microsoft.com/office/drawing/2014/main" id="{D4BDA879-9C9D-4AF1-AF9B-0D445DFB298E}"/>
              </a:ext>
            </a:extLst>
          </p:cNvPr>
          <p:cNvPicPr>
            <a:picLocks noChangeAspect="1"/>
          </p:cNvPicPr>
          <p:nvPr/>
        </p:nvPicPr>
        <p:blipFill>
          <a:blip r:embed="rId3"/>
          <a:stretch>
            <a:fillRect/>
          </a:stretch>
        </p:blipFill>
        <p:spPr>
          <a:xfrm>
            <a:off x="431032" y="2564904"/>
            <a:ext cx="2520280" cy="2524218"/>
          </a:xfrm>
          <a:prstGeom prst="rect">
            <a:avLst/>
          </a:prstGeom>
        </p:spPr>
      </p:pic>
      <p:sp>
        <p:nvSpPr>
          <p:cNvPr id="6" name="テキスト ボックス 5">
            <a:extLst>
              <a:ext uri="{FF2B5EF4-FFF2-40B4-BE49-F238E27FC236}">
                <a16:creationId xmlns:a16="http://schemas.microsoft.com/office/drawing/2014/main" id="{C083B810-3CE6-4A2F-B7EF-4AD14594F0BB}"/>
              </a:ext>
            </a:extLst>
          </p:cNvPr>
          <p:cNvSpPr txBox="1"/>
          <p:nvPr/>
        </p:nvSpPr>
        <p:spPr>
          <a:xfrm>
            <a:off x="239688" y="5106567"/>
            <a:ext cx="3048000" cy="461665"/>
          </a:xfrm>
          <a:prstGeom prst="rect">
            <a:avLst/>
          </a:prstGeom>
          <a:noFill/>
        </p:spPr>
        <p:txBody>
          <a:bodyPr wrap="square" rtlCol="0">
            <a:spAutoFit/>
          </a:bodyPr>
          <a:lstStyle/>
          <a:p>
            <a:r>
              <a:rPr kumimoji="1" lang="en-US" altLang="ja-JP" sz="1200" dirty="0"/>
              <a:t>metal-embedded chip assembly (MECA) process</a:t>
            </a:r>
            <a:endParaRPr kumimoji="1" lang="ja-JP" altLang="en-US" sz="1200" dirty="0"/>
          </a:p>
        </p:txBody>
      </p:sp>
      <p:sp>
        <p:nvSpPr>
          <p:cNvPr id="7" name="テキスト ボックス 6">
            <a:extLst>
              <a:ext uri="{FF2B5EF4-FFF2-40B4-BE49-F238E27FC236}">
                <a16:creationId xmlns:a16="http://schemas.microsoft.com/office/drawing/2014/main" id="{984C8965-2F8D-4EBD-85F4-6D98167E19E9}"/>
              </a:ext>
            </a:extLst>
          </p:cNvPr>
          <p:cNvSpPr txBox="1"/>
          <p:nvPr/>
        </p:nvSpPr>
        <p:spPr>
          <a:xfrm>
            <a:off x="14698" y="5730884"/>
            <a:ext cx="5328521" cy="461665"/>
          </a:xfrm>
          <a:prstGeom prst="rect">
            <a:avLst/>
          </a:prstGeom>
          <a:noFill/>
        </p:spPr>
        <p:txBody>
          <a:bodyPr wrap="square" rtlCol="0">
            <a:spAutoFit/>
          </a:bodyPr>
          <a:lstStyle/>
          <a:p>
            <a:r>
              <a:rPr kumimoji="1" lang="en-US" altLang="ja-JP" sz="1200" b="1" dirty="0"/>
              <a:t>Keywords: </a:t>
            </a:r>
            <a:r>
              <a:rPr kumimoji="1" lang="en-US" altLang="ja-JP" sz="1200" dirty="0"/>
              <a:t>Couplers, </a:t>
            </a:r>
            <a:r>
              <a:rPr kumimoji="1" lang="en-US" altLang="ja-JP" sz="1200" dirty="0" err="1"/>
              <a:t>GaN</a:t>
            </a:r>
            <a:r>
              <a:rPr kumimoji="1" lang="en-US" altLang="ja-JP" sz="1200" dirty="0"/>
              <a:t>, heterogeneous integration, interconnects, multi-chip modules, power amplifiers (PAs), transmission lines.</a:t>
            </a:r>
            <a:endParaRPr kumimoji="1" lang="ja-JP" altLang="en-US" sz="1200" dirty="0"/>
          </a:p>
        </p:txBody>
      </p:sp>
      <p:pic>
        <p:nvPicPr>
          <p:cNvPr id="13" name="図 12">
            <a:extLst>
              <a:ext uri="{FF2B5EF4-FFF2-40B4-BE49-F238E27FC236}">
                <a16:creationId xmlns:a16="http://schemas.microsoft.com/office/drawing/2014/main" id="{9B30E478-3A56-45A0-A1A9-FFD757539335}"/>
              </a:ext>
            </a:extLst>
          </p:cNvPr>
          <p:cNvPicPr>
            <a:picLocks noChangeAspect="1"/>
          </p:cNvPicPr>
          <p:nvPr/>
        </p:nvPicPr>
        <p:blipFill>
          <a:blip r:embed="rId4"/>
          <a:stretch>
            <a:fillRect/>
          </a:stretch>
        </p:blipFill>
        <p:spPr>
          <a:xfrm>
            <a:off x="8933656" y="2420887"/>
            <a:ext cx="2972703" cy="4238161"/>
          </a:xfrm>
          <a:prstGeom prst="rect">
            <a:avLst/>
          </a:prstGeom>
        </p:spPr>
      </p:pic>
      <p:sp>
        <p:nvSpPr>
          <p:cNvPr id="14" name="テキスト ボックス 13">
            <a:extLst>
              <a:ext uri="{FF2B5EF4-FFF2-40B4-BE49-F238E27FC236}">
                <a16:creationId xmlns:a16="http://schemas.microsoft.com/office/drawing/2014/main" id="{48BCFF34-6A92-47E2-AEDA-7C746FB392AD}"/>
              </a:ext>
            </a:extLst>
          </p:cNvPr>
          <p:cNvSpPr txBox="1"/>
          <p:nvPr/>
        </p:nvSpPr>
        <p:spPr>
          <a:xfrm>
            <a:off x="229120" y="6372036"/>
            <a:ext cx="4714752" cy="369332"/>
          </a:xfrm>
          <a:prstGeom prst="rect">
            <a:avLst/>
          </a:prstGeom>
          <a:noFill/>
        </p:spPr>
        <p:txBody>
          <a:bodyPr wrap="none" rtlCol="0">
            <a:spAutoFit/>
          </a:bodyPr>
          <a:lstStyle/>
          <a:p>
            <a:r>
              <a:rPr lang="ja-JP" altLang="en-US" dirty="0"/>
              <a:t>アッセンブリした配線、</a:t>
            </a:r>
            <a:r>
              <a:rPr lang="en-US" altLang="ja-JP" dirty="0" err="1"/>
              <a:t>GaN</a:t>
            </a:r>
            <a:r>
              <a:rPr lang="en-US" altLang="ja-JP" dirty="0"/>
              <a:t> PA</a:t>
            </a:r>
            <a:r>
              <a:rPr lang="ja-JP" altLang="en-US" dirty="0"/>
              <a:t>特性の報告</a:t>
            </a:r>
            <a:endParaRPr kumimoji="1" lang="ja-JP" altLang="en-US" dirty="0"/>
          </a:p>
        </p:txBody>
      </p:sp>
      <p:grpSp>
        <p:nvGrpSpPr>
          <p:cNvPr id="17" name="グループ化 16">
            <a:extLst>
              <a:ext uri="{FF2B5EF4-FFF2-40B4-BE49-F238E27FC236}">
                <a16:creationId xmlns:a16="http://schemas.microsoft.com/office/drawing/2014/main" id="{6BEE6CB4-AA41-42FA-B522-880B8EB9A0AF}"/>
              </a:ext>
            </a:extLst>
          </p:cNvPr>
          <p:cNvGrpSpPr/>
          <p:nvPr/>
        </p:nvGrpSpPr>
        <p:grpSpPr>
          <a:xfrm>
            <a:off x="3248084" y="2522314"/>
            <a:ext cx="5656228" cy="4332479"/>
            <a:chOff x="2927648" y="2276872"/>
            <a:chExt cx="5976664" cy="4577922"/>
          </a:xfrm>
        </p:grpSpPr>
        <p:pic>
          <p:nvPicPr>
            <p:cNvPr id="15" name="図 14">
              <a:extLst>
                <a:ext uri="{FF2B5EF4-FFF2-40B4-BE49-F238E27FC236}">
                  <a16:creationId xmlns:a16="http://schemas.microsoft.com/office/drawing/2014/main" id="{733F03DB-4302-46B9-AF1A-F7C8CDEA275D}"/>
                </a:ext>
              </a:extLst>
            </p:cNvPr>
            <p:cNvPicPr>
              <a:picLocks noChangeAspect="1"/>
            </p:cNvPicPr>
            <p:nvPr/>
          </p:nvPicPr>
          <p:blipFill rotWithShape="1">
            <a:blip r:embed="rId5"/>
            <a:srcRect t="40305"/>
            <a:stretch/>
          </p:blipFill>
          <p:spPr>
            <a:xfrm>
              <a:off x="5271211" y="2276872"/>
              <a:ext cx="3633101" cy="4577922"/>
            </a:xfrm>
            <a:prstGeom prst="rect">
              <a:avLst/>
            </a:prstGeom>
          </p:spPr>
        </p:pic>
        <p:pic>
          <p:nvPicPr>
            <p:cNvPr id="16" name="図 15">
              <a:extLst>
                <a:ext uri="{FF2B5EF4-FFF2-40B4-BE49-F238E27FC236}">
                  <a16:creationId xmlns:a16="http://schemas.microsoft.com/office/drawing/2014/main" id="{19F425ED-A29A-4075-A75F-732E20E7F27D}"/>
                </a:ext>
              </a:extLst>
            </p:cNvPr>
            <p:cNvPicPr>
              <a:picLocks noChangeAspect="1"/>
            </p:cNvPicPr>
            <p:nvPr/>
          </p:nvPicPr>
          <p:blipFill rotWithShape="1">
            <a:blip r:embed="rId5"/>
            <a:srcRect l="9910" r="11035" b="60393"/>
            <a:stretch/>
          </p:blipFill>
          <p:spPr>
            <a:xfrm>
              <a:off x="2927648" y="2276872"/>
              <a:ext cx="2872161" cy="3037360"/>
            </a:xfrm>
            <a:prstGeom prst="rect">
              <a:avLst/>
            </a:prstGeom>
          </p:spPr>
        </p:pic>
      </p:grpSp>
      <p:sp>
        <p:nvSpPr>
          <p:cNvPr id="19" name="テキスト ボックス 18">
            <a:extLst>
              <a:ext uri="{FF2B5EF4-FFF2-40B4-BE49-F238E27FC236}">
                <a16:creationId xmlns:a16="http://schemas.microsoft.com/office/drawing/2014/main" id="{CE402882-5AB1-4554-A8AD-704275CFF56E}"/>
              </a:ext>
            </a:extLst>
          </p:cNvPr>
          <p:cNvSpPr txBox="1"/>
          <p:nvPr/>
        </p:nvSpPr>
        <p:spPr>
          <a:xfrm>
            <a:off x="11136560" y="179348"/>
            <a:ext cx="697627" cy="369332"/>
          </a:xfrm>
          <a:prstGeom prst="rect">
            <a:avLst/>
          </a:prstGeom>
          <a:noFill/>
        </p:spPr>
        <p:txBody>
          <a:bodyPr wrap="none" rtlCol="0">
            <a:spAutoFit/>
          </a:bodyPr>
          <a:lstStyle/>
          <a:p>
            <a:r>
              <a:rPr kumimoji="1" lang="en-US" altLang="ja-JP" dirty="0"/>
              <a:t>2019</a:t>
            </a:r>
            <a:endParaRPr kumimoji="1" lang="ja-JP" altLang="en-US" dirty="0"/>
          </a:p>
        </p:txBody>
      </p:sp>
    </p:spTree>
    <p:extLst>
      <p:ext uri="{BB962C8B-B14F-4D97-AF65-F5344CB8AC3E}">
        <p14:creationId xmlns:p14="http://schemas.microsoft.com/office/powerpoint/2010/main" val="261389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82357E2-3222-4DC8-BDC9-70596B23066C}"/>
              </a:ext>
            </a:extLst>
          </p:cNvPr>
          <p:cNvSpPr>
            <a:spLocks noGrp="1"/>
          </p:cNvSpPr>
          <p:nvPr>
            <p:ph type="title"/>
          </p:nvPr>
        </p:nvSpPr>
        <p:spPr/>
        <p:txBody>
          <a:bodyPr/>
          <a:lstStyle/>
          <a:p>
            <a:r>
              <a:rPr lang="ja-JP" altLang="en-US" dirty="0"/>
              <a:t>実装タイプ</a:t>
            </a:r>
          </a:p>
        </p:txBody>
      </p:sp>
      <p:sp>
        <p:nvSpPr>
          <p:cNvPr id="3" name="テキスト ボックス 2">
            <a:extLst>
              <a:ext uri="{FF2B5EF4-FFF2-40B4-BE49-F238E27FC236}">
                <a16:creationId xmlns:a16="http://schemas.microsoft.com/office/drawing/2014/main" id="{97BBA861-EBDB-455F-B27C-AC24AF343C85}"/>
              </a:ext>
            </a:extLst>
          </p:cNvPr>
          <p:cNvSpPr txBox="1"/>
          <p:nvPr/>
        </p:nvSpPr>
        <p:spPr>
          <a:xfrm>
            <a:off x="191588" y="1268760"/>
            <a:ext cx="11790862" cy="1661993"/>
          </a:xfrm>
          <a:prstGeom prst="rect">
            <a:avLst/>
          </a:prstGeom>
          <a:noFill/>
        </p:spPr>
        <p:txBody>
          <a:bodyPr wrap="square">
            <a:spAutoFit/>
          </a:bodyPr>
          <a:lstStyle/>
          <a:p>
            <a:r>
              <a:rPr lang="en-US" altLang="ja-JP" dirty="0"/>
              <a:t>【UCSB】</a:t>
            </a:r>
          </a:p>
          <a:p>
            <a:r>
              <a:rPr lang="ja-JP" altLang="en-US" sz="1400" dirty="0"/>
              <a:t>・</a:t>
            </a:r>
            <a:r>
              <a:rPr lang="en-US" altLang="ja-JP" sz="1400" dirty="0"/>
              <a:t>A. A. Farid, A. S. H. Ahmed and M. J. W. Rodwell, "A 27.5dBm EIRP D-Band Transmitter Module on a Ceramic Interposer," 2021 IEEE Radio Frequency Integrated Circuits Symposium (RFIC), 2021, pp. 43-46, </a:t>
            </a:r>
            <a:r>
              <a:rPr lang="en-US" altLang="ja-JP" sz="1400" dirty="0" err="1"/>
              <a:t>doi</a:t>
            </a:r>
            <a:r>
              <a:rPr lang="en-US" altLang="ja-JP" sz="1400" dirty="0"/>
              <a:t>:</a:t>
            </a:r>
            <a:r>
              <a:rPr lang="en-US" altLang="ja-JP" sz="1400" dirty="0">
                <a:hlinkClick r:id="rId2"/>
              </a:rPr>
              <a:t> </a:t>
            </a:r>
            <a:r>
              <a:rPr lang="en-US" altLang="ja-JP" sz="1400" dirty="0">
                <a:hlinkClick r:id="rId3"/>
              </a:rPr>
              <a:t>https://doi.org/10.1109/RFIC51843.2021.9490491</a:t>
            </a:r>
            <a:endParaRPr lang="en-US" altLang="ja-JP" sz="1400" dirty="0"/>
          </a:p>
          <a:p>
            <a:r>
              <a:rPr lang="ja-JP" altLang="en-US" sz="1400" dirty="0"/>
              <a:t>・</a:t>
            </a:r>
            <a:r>
              <a:rPr lang="en-US" altLang="ja-JP" sz="1400" dirty="0"/>
              <a:t>A. A. Farid, A. S. H. Ahmed, A. Dhananjay and M. J. W. Rodwell, "A Fully Packaged 135-GHz Multiuser MIMO Transmitter Array Tile for Wireless Communications," in IEEE Transactions on Microwave Theory and Techniques, vol. 70, no. 7, pp. 3396-3405, July 2022, </a:t>
            </a:r>
            <a:r>
              <a:rPr lang="en-US" altLang="ja-JP" sz="1400" dirty="0" err="1"/>
              <a:t>doi</a:t>
            </a:r>
            <a:r>
              <a:rPr lang="en-US" altLang="ja-JP" sz="1400" dirty="0"/>
              <a:t>: </a:t>
            </a:r>
            <a:r>
              <a:rPr lang="en-US" altLang="ja-JP" sz="1400" dirty="0">
                <a:hlinkClick r:id="rId4"/>
              </a:rPr>
              <a:t>https://doi.org/10.1109/TMTT.2022.3161972</a:t>
            </a:r>
            <a:endParaRPr lang="en-US" altLang="ja-JP" sz="1400" dirty="0"/>
          </a:p>
          <a:p>
            <a:endParaRPr lang="en-US" altLang="ja-JP" sz="1400" dirty="0"/>
          </a:p>
        </p:txBody>
      </p:sp>
      <p:pic>
        <p:nvPicPr>
          <p:cNvPr id="5" name="図 4">
            <a:extLst>
              <a:ext uri="{FF2B5EF4-FFF2-40B4-BE49-F238E27FC236}">
                <a16:creationId xmlns:a16="http://schemas.microsoft.com/office/drawing/2014/main" id="{550D36F8-F651-4E66-9E49-10EE5A005558}"/>
              </a:ext>
            </a:extLst>
          </p:cNvPr>
          <p:cNvPicPr>
            <a:picLocks noChangeAspect="1"/>
          </p:cNvPicPr>
          <p:nvPr/>
        </p:nvPicPr>
        <p:blipFill>
          <a:blip r:embed="rId5"/>
          <a:stretch>
            <a:fillRect/>
          </a:stretch>
        </p:blipFill>
        <p:spPr>
          <a:xfrm>
            <a:off x="551384" y="2999778"/>
            <a:ext cx="3748343" cy="2589462"/>
          </a:xfrm>
          <a:prstGeom prst="rect">
            <a:avLst/>
          </a:prstGeom>
        </p:spPr>
      </p:pic>
      <p:pic>
        <p:nvPicPr>
          <p:cNvPr id="7" name="図 6">
            <a:extLst>
              <a:ext uri="{FF2B5EF4-FFF2-40B4-BE49-F238E27FC236}">
                <a16:creationId xmlns:a16="http://schemas.microsoft.com/office/drawing/2014/main" id="{0EF71A66-B80E-4D86-A4D1-308AE2E23FB8}"/>
              </a:ext>
            </a:extLst>
          </p:cNvPr>
          <p:cNvPicPr>
            <a:picLocks noChangeAspect="1"/>
          </p:cNvPicPr>
          <p:nvPr/>
        </p:nvPicPr>
        <p:blipFill>
          <a:blip r:embed="rId6"/>
          <a:stretch>
            <a:fillRect/>
          </a:stretch>
        </p:blipFill>
        <p:spPr>
          <a:xfrm>
            <a:off x="4583832" y="2993865"/>
            <a:ext cx="7248128" cy="2351344"/>
          </a:xfrm>
          <a:prstGeom prst="rect">
            <a:avLst/>
          </a:prstGeom>
        </p:spPr>
      </p:pic>
      <p:sp>
        <p:nvSpPr>
          <p:cNvPr id="8" name="テキスト ボックス 7">
            <a:extLst>
              <a:ext uri="{FF2B5EF4-FFF2-40B4-BE49-F238E27FC236}">
                <a16:creationId xmlns:a16="http://schemas.microsoft.com/office/drawing/2014/main" id="{F9480965-5373-460E-9984-BB9424EB83B5}"/>
              </a:ext>
            </a:extLst>
          </p:cNvPr>
          <p:cNvSpPr txBox="1"/>
          <p:nvPr/>
        </p:nvSpPr>
        <p:spPr>
          <a:xfrm>
            <a:off x="1395299" y="6372036"/>
            <a:ext cx="9453229" cy="369332"/>
          </a:xfrm>
          <a:prstGeom prst="rect">
            <a:avLst/>
          </a:prstGeom>
          <a:noFill/>
        </p:spPr>
        <p:txBody>
          <a:bodyPr wrap="none" rtlCol="0">
            <a:spAutoFit/>
          </a:bodyPr>
          <a:lstStyle/>
          <a:p>
            <a:r>
              <a:rPr kumimoji="1" lang="ja-JP" altLang="en-US" dirty="0"/>
              <a:t>セラミックインターポーザ上に</a:t>
            </a:r>
            <a:r>
              <a:rPr kumimoji="1" lang="en-US" altLang="ja-JP" dirty="0"/>
              <a:t>D-band </a:t>
            </a:r>
            <a:r>
              <a:rPr kumimoji="1" lang="en-US" altLang="ja-JP" dirty="0" err="1"/>
              <a:t>InP</a:t>
            </a:r>
            <a:r>
              <a:rPr kumimoji="1" lang="en-US" altLang="ja-JP" dirty="0"/>
              <a:t> HBT PA</a:t>
            </a:r>
            <a:r>
              <a:rPr kumimoji="1" lang="ja-JP" altLang="en-US" dirty="0"/>
              <a:t>と</a:t>
            </a:r>
            <a:r>
              <a:rPr kumimoji="1" lang="en-US" altLang="ja-JP" dirty="0"/>
              <a:t>CMOS IC</a:t>
            </a:r>
            <a:r>
              <a:rPr kumimoji="1" lang="ja-JP" altLang="en-US" dirty="0"/>
              <a:t>を搭載、伝送実験まで実施</a:t>
            </a:r>
          </a:p>
        </p:txBody>
      </p:sp>
      <p:sp>
        <p:nvSpPr>
          <p:cNvPr id="9" name="テキスト ボックス 8">
            <a:extLst>
              <a:ext uri="{FF2B5EF4-FFF2-40B4-BE49-F238E27FC236}">
                <a16:creationId xmlns:a16="http://schemas.microsoft.com/office/drawing/2014/main" id="{4D8FCD59-9845-4B5F-A303-672541C4993A}"/>
              </a:ext>
            </a:extLst>
          </p:cNvPr>
          <p:cNvSpPr txBox="1"/>
          <p:nvPr/>
        </p:nvSpPr>
        <p:spPr>
          <a:xfrm>
            <a:off x="10521018" y="179348"/>
            <a:ext cx="1335622" cy="369332"/>
          </a:xfrm>
          <a:prstGeom prst="rect">
            <a:avLst/>
          </a:prstGeom>
          <a:noFill/>
        </p:spPr>
        <p:txBody>
          <a:bodyPr wrap="none" rtlCol="0">
            <a:spAutoFit/>
          </a:bodyPr>
          <a:lstStyle/>
          <a:p>
            <a:r>
              <a:rPr kumimoji="1" lang="en-US" altLang="ja-JP" dirty="0"/>
              <a:t>2021, 2022</a:t>
            </a:r>
            <a:endParaRPr kumimoji="1" lang="ja-JP" altLang="en-US" dirty="0"/>
          </a:p>
        </p:txBody>
      </p:sp>
      <p:sp>
        <p:nvSpPr>
          <p:cNvPr id="2" name="テキスト ボックス 1">
            <a:extLst>
              <a:ext uri="{FF2B5EF4-FFF2-40B4-BE49-F238E27FC236}">
                <a16:creationId xmlns:a16="http://schemas.microsoft.com/office/drawing/2014/main" id="{BADD5D4A-CF74-4D0C-ADE9-6FAD4DF831B5}"/>
              </a:ext>
            </a:extLst>
          </p:cNvPr>
          <p:cNvSpPr txBox="1"/>
          <p:nvPr/>
        </p:nvSpPr>
        <p:spPr>
          <a:xfrm>
            <a:off x="191588" y="5799637"/>
            <a:ext cx="11968144" cy="523220"/>
          </a:xfrm>
          <a:prstGeom prst="rect">
            <a:avLst/>
          </a:prstGeom>
          <a:noFill/>
        </p:spPr>
        <p:txBody>
          <a:bodyPr wrap="square" rtlCol="0">
            <a:spAutoFit/>
          </a:bodyPr>
          <a:lstStyle/>
          <a:p>
            <a:r>
              <a:rPr kumimoji="1" lang="en-US" altLang="ja-JP" sz="1400" b="1" dirty="0"/>
              <a:t>Keywords: </a:t>
            </a:r>
            <a:r>
              <a:rPr kumimoji="1" lang="en-US" altLang="ja-JP" sz="1400" dirty="0"/>
              <a:t>Heterogeneously integrated transmitters, D-band transmitter, D-band </a:t>
            </a:r>
            <a:r>
              <a:rPr kumimoji="1" lang="en-US" altLang="ja-JP" sz="1400" dirty="0" err="1"/>
              <a:t>InP</a:t>
            </a:r>
            <a:r>
              <a:rPr kumimoji="1" lang="en-US" altLang="ja-JP" sz="1400" dirty="0"/>
              <a:t> Power amplifiers, millimeter wave</a:t>
            </a:r>
          </a:p>
          <a:p>
            <a:r>
              <a:rPr kumimoji="1" lang="en-US" altLang="ja-JP" sz="1400" dirty="0"/>
              <a:t>packaging, Ceramic interposers, LTCC carrier, D-band antenna, massive multi-in–multi-out (MIMO) arrays, MIMO tiles, multiuser MIMO arrays.</a:t>
            </a:r>
            <a:endParaRPr kumimoji="1" lang="ja-JP" altLang="en-US" sz="1400" dirty="0"/>
          </a:p>
        </p:txBody>
      </p:sp>
    </p:spTree>
    <p:extLst>
      <p:ext uri="{BB962C8B-B14F-4D97-AF65-F5344CB8AC3E}">
        <p14:creationId xmlns:p14="http://schemas.microsoft.com/office/powerpoint/2010/main" val="300317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82357E2-3222-4DC8-BDC9-70596B23066C}"/>
              </a:ext>
            </a:extLst>
          </p:cNvPr>
          <p:cNvSpPr>
            <a:spLocks noGrp="1"/>
          </p:cNvSpPr>
          <p:nvPr>
            <p:ph type="title"/>
          </p:nvPr>
        </p:nvSpPr>
        <p:spPr/>
        <p:txBody>
          <a:bodyPr/>
          <a:lstStyle/>
          <a:p>
            <a:r>
              <a:rPr lang="ja-JP" altLang="en-US" dirty="0"/>
              <a:t>ウェハ接合タイプ</a:t>
            </a:r>
          </a:p>
        </p:txBody>
      </p:sp>
      <p:sp>
        <p:nvSpPr>
          <p:cNvPr id="5" name="テキスト ボックス 4">
            <a:extLst>
              <a:ext uri="{FF2B5EF4-FFF2-40B4-BE49-F238E27FC236}">
                <a16:creationId xmlns:a16="http://schemas.microsoft.com/office/drawing/2014/main" id="{51C8CEFA-B042-4717-91E4-E893A7C3FBEC}"/>
              </a:ext>
            </a:extLst>
          </p:cNvPr>
          <p:cNvSpPr txBox="1"/>
          <p:nvPr/>
        </p:nvSpPr>
        <p:spPr>
          <a:xfrm>
            <a:off x="191588" y="1268760"/>
            <a:ext cx="11790862" cy="2308324"/>
          </a:xfrm>
          <a:prstGeom prst="rect">
            <a:avLst/>
          </a:prstGeom>
          <a:noFill/>
        </p:spPr>
        <p:txBody>
          <a:bodyPr wrap="square">
            <a:spAutoFit/>
          </a:bodyPr>
          <a:lstStyle/>
          <a:p>
            <a:r>
              <a:rPr lang="en-US" altLang="ja-JP" dirty="0"/>
              <a:t>【Intel】</a:t>
            </a:r>
          </a:p>
          <a:p>
            <a:r>
              <a:rPr lang="ja-JP" altLang="en-US" sz="1400" dirty="0"/>
              <a:t>・</a:t>
            </a:r>
            <a:r>
              <a:rPr lang="en-US" altLang="ja-JP" sz="1400" dirty="0"/>
              <a:t>H. W. Then et al., "Gallium Nitride and Silicon Transistors on 300 mm Silicon Wafers Enabled by 3-D Monolithic Heterogeneous Integration," in IEEE Transactions on Electron Devices, vol. 67, no. 12, pp. 5306-5314, Dec. 2020, </a:t>
            </a:r>
            <a:r>
              <a:rPr lang="en-US" altLang="ja-JP" sz="1400" dirty="0" err="1"/>
              <a:t>doi</a:t>
            </a:r>
            <a:r>
              <a:rPr lang="en-US" altLang="ja-JP" sz="1400" dirty="0"/>
              <a:t>: </a:t>
            </a:r>
            <a:r>
              <a:rPr lang="en-US" altLang="ja-JP" sz="1400" dirty="0">
                <a:hlinkClick r:id="rId2"/>
              </a:rPr>
              <a:t>https://doi.org/10.1109/TED.2020.3034076</a:t>
            </a:r>
            <a:endParaRPr lang="en-US" altLang="ja-JP" sz="1400" dirty="0"/>
          </a:p>
          <a:p>
            <a:r>
              <a:rPr lang="ja-JP" altLang="en-US" sz="1400" dirty="0"/>
              <a:t>・</a:t>
            </a:r>
            <a:r>
              <a:rPr lang="en-US" altLang="ja-JP" sz="1400" dirty="0"/>
              <a:t>H. </a:t>
            </a:r>
            <a:r>
              <a:rPr lang="en-US" altLang="ja-JP" sz="1400" dirty="0" err="1"/>
              <a:t>Wui</a:t>
            </a:r>
            <a:r>
              <a:rPr lang="en-US" altLang="ja-JP" sz="1400" dirty="0"/>
              <a:t> Then et al., "Advances in Research on 300mm Gallium Nitride-on-Si(111) NMOS Transistor and Silicon CMOS Integration," 2020 IEEE International Electron Devices Meeting (IEDM), 2020, pp. 27.3.1-27.3.4, </a:t>
            </a:r>
            <a:r>
              <a:rPr lang="en-US" altLang="ja-JP" sz="1400" dirty="0" err="1"/>
              <a:t>doi</a:t>
            </a:r>
            <a:r>
              <a:rPr lang="en-US" altLang="ja-JP" sz="1400" dirty="0"/>
              <a:t>: </a:t>
            </a:r>
            <a:r>
              <a:rPr lang="en-US" altLang="ja-JP" sz="1400" dirty="0">
                <a:hlinkClick r:id="rId3"/>
              </a:rPr>
              <a:t>https://doi.org/10.1109/IEDM13553.2020.9371977</a:t>
            </a:r>
            <a:endParaRPr lang="en-US" altLang="ja-JP" sz="1400" dirty="0"/>
          </a:p>
          <a:p>
            <a:r>
              <a:rPr lang="ja-JP" altLang="en-US" sz="1400" dirty="0"/>
              <a:t>・</a:t>
            </a:r>
            <a:r>
              <a:rPr lang="en-US" altLang="ja-JP" sz="1400" dirty="0"/>
              <a:t>H. W. Then et al., "3D heterogeneous integration of high performance high-K metal gate </a:t>
            </a:r>
            <a:r>
              <a:rPr lang="en-US" altLang="ja-JP" sz="1400" dirty="0" err="1"/>
              <a:t>GaN</a:t>
            </a:r>
            <a:r>
              <a:rPr lang="en-US" altLang="ja-JP" sz="1400" dirty="0"/>
              <a:t> NMOS and Si PMOS transistors on 300mm high-resistivity Si substrate for energy-efficient and compact power delivery, RF (5G and beyond) and SoC applications," 2019 IEEE International Electron Devices Meeting (IEDM), 2019, pp. 17.3.1-17.3.4, </a:t>
            </a:r>
            <a:r>
              <a:rPr lang="en-US" altLang="ja-JP" sz="1400" dirty="0" err="1"/>
              <a:t>doi</a:t>
            </a:r>
            <a:r>
              <a:rPr lang="en-US" altLang="ja-JP" sz="1400" dirty="0"/>
              <a:t>: </a:t>
            </a:r>
            <a:r>
              <a:rPr lang="en-US" altLang="ja-JP" sz="1400" dirty="0">
                <a:hlinkClick r:id="rId4"/>
              </a:rPr>
              <a:t>https://doi.org/10.1109/IEDM19573.2019.8993583</a:t>
            </a:r>
            <a:endParaRPr lang="en-US" altLang="ja-JP" sz="1400" dirty="0"/>
          </a:p>
          <a:p>
            <a:endParaRPr lang="ja-JP" altLang="en-US" sz="1400" dirty="0"/>
          </a:p>
        </p:txBody>
      </p:sp>
      <p:sp>
        <p:nvSpPr>
          <p:cNvPr id="9" name="テキスト ボックス 8">
            <a:extLst>
              <a:ext uri="{FF2B5EF4-FFF2-40B4-BE49-F238E27FC236}">
                <a16:creationId xmlns:a16="http://schemas.microsoft.com/office/drawing/2014/main" id="{200815F7-5D80-491F-AC65-CF42CAF1E548}"/>
              </a:ext>
            </a:extLst>
          </p:cNvPr>
          <p:cNvSpPr txBox="1"/>
          <p:nvPr/>
        </p:nvSpPr>
        <p:spPr>
          <a:xfrm>
            <a:off x="757763" y="6309320"/>
            <a:ext cx="10738837" cy="369332"/>
          </a:xfrm>
          <a:prstGeom prst="rect">
            <a:avLst/>
          </a:prstGeom>
          <a:noFill/>
        </p:spPr>
        <p:txBody>
          <a:bodyPr wrap="none" rtlCol="0">
            <a:spAutoFit/>
          </a:bodyPr>
          <a:lstStyle/>
          <a:p>
            <a:r>
              <a:rPr lang="en-US" altLang="ja-JP" dirty="0"/>
              <a:t>300mmSi</a:t>
            </a:r>
            <a:r>
              <a:rPr lang="ja-JP" altLang="en-US" dirty="0"/>
              <a:t>基板上に作製した</a:t>
            </a:r>
            <a:r>
              <a:rPr lang="en-US" altLang="ja-JP" dirty="0" err="1"/>
              <a:t>GaN</a:t>
            </a:r>
            <a:r>
              <a:rPr lang="ja-JP" altLang="en-US" dirty="0"/>
              <a:t> </a:t>
            </a:r>
            <a:r>
              <a:rPr lang="en-US" altLang="ja-JP" dirty="0"/>
              <a:t>NMOS</a:t>
            </a:r>
            <a:r>
              <a:rPr lang="ja-JP" altLang="en-US" dirty="0"/>
              <a:t>と接合・剥離後に作製した</a:t>
            </a:r>
            <a:r>
              <a:rPr lang="en-US" altLang="ja-JP" dirty="0"/>
              <a:t>Si PMOS</a:t>
            </a:r>
            <a:r>
              <a:rPr lang="ja-JP" altLang="en-US" dirty="0"/>
              <a:t>のトランジスタ特性の報告</a:t>
            </a:r>
            <a:endParaRPr kumimoji="1" lang="ja-JP" altLang="en-US" dirty="0"/>
          </a:p>
        </p:txBody>
      </p:sp>
      <p:sp>
        <p:nvSpPr>
          <p:cNvPr id="7" name="テキスト ボックス 6">
            <a:extLst>
              <a:ext uri="{FF2B5EF4-FFF2-40B4-BE49-F238E27FC236}">
                <a16:creationId xmlns:a16="http://schemas.microsoft.com/office/drawing/2014/main" id="{F2C05908-88DC-482D-89A6-4AA5A17AF2E4}"/>
              </a:ext>
            </a:extLst>
          </p:cNvPr>
          <p:cNvSpPr txBox="1"/>
          <p:nvPr/>
        </p:nvSpPr>
        <p:spPr>
          <a:xfrm>
            <a:off x="10560496" y="180459"/>
            <a:ext cx="1311578" cy="369332"/>
          </a:xfrm>
          <a:prstGeom prst="rect">
            <a:avLst/>
          </a:prstGeom>
          <a:noFill/>
        </p:spPr>
        <p:txBody>
          <a:bodyPr wrap="none" rtlCol="0">
            <a:spAutoFit/>
          </a:bodyPr>
          <a:lstStyle/>
          <a:p>
            <a:r>
              <a:rPr kumimoji="1" lang="en-US" altLang="ja-JP" dirty="0"/>
              <a:t>2019-2020</a:t>
            </a:r>
            <a:endParaRPr kumimoji="1" lang="ja-JP" altLang="en-US" dirty="0"/>
          </a:p>
        </p:txBody>
      </p:sp>
      <p:pic>
        <p:nvPicPr>
          <p:cNvPr id="3" name="図 2">
            <a:extLst>
              <a:ext uri="{FF2B5EF4-FFF2-40B4-BE49-F238E27FC236}">
                <a16:creationId xmlns:a16="http://schemas.microsoft.com/office/drawing/2014/main" id="{33C894BB-EA58-42CD-88C8-B5B56E1CFA01}"/>
              </a:ext>
            </a:extLst>
          </p:cNvPr>
          <p:cNvPicPr>
            <a:picLocks noChangeAspect="1"/>
          </p:cNvPicPr>
          <p:nvPr/>
        </p:nvPicPr>
        <p:blipFill>
          <a:blip r:embed="rId5"/>
          <a:stretch>
            <a:fillRect/>
          </a:stretch>
        </p:blipFill>
        <p:spPr>
          <a:xfrm>
            <a:off x="3503712" y="3769216"/>
            <a:ext cx="6096000" cy="1791021"/>
          </a:xfrm>
          <a:prstGeom prst="rect">
            <a:avLst/>
          </a:prstGeom>
        </p:spPr>
      </p:pic>
      <p:pic>
        <p:nvPicPr>
          <p:cNvPr id="11" name="図 10">
            <a:extLst>
              <a:ext uri="{FF2B5EF4-FFF2-40B4-BE49-F238E27FC236}">
                <a16:creationId xmlns:a16="http://schemas.microsoft.com/office/drawing/2014/main" id="{9E7A5146-9BC0-4C3D-81C6-8E6005C6E281}"/>
              </a:ext>
            </a:extLst>
          </p:cNvPr>
          <p:cNvPicPr>
            <a:picLocks noChangeAspect="1"/>
          </p:cNvPicPr>
          <p:nvPr/>
        </p:nvPicPr>
        <p:blipFill>
          <a:blip r:embed="rId6"/>
          <a:stretch>
            <a:fillRect/>
          </a:stretch>
        </p:blipFill>
        <p:spPr>
          <a:xfrm>
            <a:off x="9590437" y="3585163"/>
            <a:ext cx="2554235" cy="2159126"/>
          </a:xfrm>
          <a:prstGeom prst="rect">
            <a:avLst/>
          </a:prstGeom>
        </p:spPr>
      </p:pic>
      <p:pic>
        <p:nvPicPr>
          <p:cNvPr id="13" name="図 12">
            <a:extLst>
              <a:ext uri="{FF2B5EF4-FFF2-40B4-BE49-F238E27FC236}">
                <a16:creationId xmlns:a16="http://schemas.microsoft.com/office/drawing/2014/main" id="{52316130-7254-4A47-9769-BBF8C58B3001}"/>
              </a:ext>
            </a:extLst>
          </p:cNvPr>
          <p:cNvPicPr>
            <a:picLocks noChangeAspect="1"/>
          </p:cNvPicPr>
          <p:nvPr/>
        </p:nvPicPr>
        <p:blipFill>
          <a:blip r:embed="rId7"/>
          <a:stretch>
            <a:fillRect/>
          </a:stretch>
        </p:blipFill>
        <p:spPr>
          <a:xfrm>
            <a:off x="144016" y="3928332"/>
            <a:ext cx="3215680" cy="1605340"/>
          </a:xfrm>
          <a:prstGeom prst="rect">
            <a:avLst/>
          </a:prstGeom>
        </p:spPr>
      </p:pic>
      <p:sp>
        <p:nvSpPr>
          <p:cNvPr id="14" name="テキスト ボックス 13">
            <a:extLst>
              <a:ext uri="{FF2B5EF4-FFF2-40B4-BE49-F238E27FC236}">
                <a16:creationId xmlns:a16="http://schemas.microsoft.com/office/drawing/2014/main" id="{06F91DC0-F860-4E32-BFFB-DF66521069ED}"/>
              </a:ext>
            </a:extLst>
          </p:cNvPr>
          <p:cNvSpPr txBox="1"/>
          <p:nvPr/>
        </p:nvSpPr>
        <p:spPr>
          <a:xfrm>
            <a:off x="263352" y="5888305"/>
            <a:ext cx="7301999" cy="276999"/>
          </a:xfrm>
          <a:prstGeom prst="rect">
            <a:avLst/>
          </a:prstGeom>
          <a:noFill/>
        </p:spPr>
        <p:txBody>
          <a:bodyPr wrap="none" rtlCol="0">
            <a:spAutoFit/>
          </a:bodyPr>
          <a:lstStyle/>
          <a:p>
            <a:r>
              <a:rPr kumimoji="1" lang="en-US" altLang="ja-JP" sz="1200" b="1" dirty="0"/>
              <a:t>Keywords: </a:t>
            </a:r>
            <a:r>
              <a:rPr kumimoji="1" lang="en-US" altLang="ja-JP" sz="1200" dirty="0"/>
              <a:t>300mmsilicon, 3-Dmonolithic integration,</a:t>
            </a:r>
            <a:r>
              <a:rPr lang="ja-JP" altLang="en-US" sz="1200" dirty="0"/>
              <a:t> </a:t>
            </a:r>
            <a:r>
              <a:rPr kumimoji="1" lang="en-US" altLang="ja-JP" sz="1200" dirty="0"/>
              <a:t>gallium nitride, high-k dielectric, silicon CMOS.</a:t>
            </a:r>
            <a:endParaRPr kumimoji="1" lang="ja-JP" altLang="en-US" sz="1200" dirty="0"/>
          </a:p>
        </p:txBody>
      </p:sp>
    </p:spTree>
    <p:extLst>
      <p:ext uri="{BB962C8B-B14F-4D97-AF65-F5344CB8AC3E}">
        <p14:creationId xmlns:p14="http://schemas.microsoft.com/office/powerpoint/2010/main" val="12342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82357E2-3222-4DC8-BDC9-70596B23066C}"/>
              </a:ext>
            </a:extLst>
          </p:cNvPr>
          <p:cNvSpPr>
            <a:spLocks noGrp="1"/>
          </p:cNvSpPr>
          <p:nvPr>
            <p:ph type="title"/>
          </p:nvPr>
        </p:nvSpPr>
        <p:spPr/>
        <p:txBody>
          <a:bodyPr/>
          <a:lstStyle/>
          <a:p>
            <a:r>
              <a:rPr kumimoji="1" lang="ja-JP" altLang="en-US" dirty="0"/>
              <a:t>ウェハ接合タイプ</a:t>
            </a:r>
            <a:endParaRPr lang="ja-JP" altLang="en-US" dirty="0"/>
          </a:p>
        </p:txBody>
      </p:sp>
      <p:pic>
        <p:nvPicPr>
          <p:cNvPr id="3" name="図 2">
            <a:extLst>
              <a:ext uri="{FF2B5EF4-FFF2-40B4-BE49-F238E27FC236}">
                <a16:creationId xmlns:a16="http://schemas.microsoft.com/office/drawing/2014/main" id="{C30DBE51-D111-479D-BD83-F6BF11B74ADC}"/>
              </a:ext>
            </a:extLst>
          </p:cNvPr>
          <p:cNvPicPr>
            <a:picLocks noChangeAspect="1"/>
          </p:cNvPicPr>
          <p:nvPr/>
        </p:nvPicPr>
        <p:blipFill>
          <a:blip r:embed="rId2"/>
          <a:stretch>
            <a:fillRect/>
          </a:stretch>
        </p:blipFill>
        <p:spPr>
          <a:xfrm>
            <a:off x="119336" y="2728084"/>
            <a:ext cx="3155594" cy="2617544"/>
          </a:xfrm>
          <a:prstGeom prst="rect">
            <a:avLst/>
          </a:prstGeom>
        </p:spPr>
      </p:pic>
      <p:sp>
        <p:nvSpPr>
          <p:cNvPr id="5" name="テキスト ボックス 4">
            <a:extLst>
              <a:ext uri="{FF2B5EF4-FFF2-40B4-BE49-F238E27FC236}">
                <a16:creationId xmlns:a16="http://schemas.microsoft.com/office/drawing/2014/main" id="{4DF1254E-E860-421B-A8B2-F757F9D4D99C}"/>
              </a:ext>
            </a:extLst>
          </p:cNvPr>
          <p:cNvSpPr txBox="1"/>
          <p:nvPr/>
        </p:nvSpPr>
        <p:spPr>
          <a:xfrm>
            <a:off x="191588" y="1268760"/>
            <a:ext cx="11790862" cy="1231106"/>
          </a:xfrm>
          <a:prstGeom prst="rect">
            <a:avLst/>
          </a:prstGeom>
          <a:noFill/>
        </p:spPr>
        <p:txBody>
          <a:bodyPr wrap="square">
            <a:spAutoFit/>
          </a:bodyPr>
          <a:lstStyle/>
          <a:p>
            <a:r>
              <a:rPr lang="en-US" altLang="ja-JP" dirty="0"/>
              <a:t>【IBM】</a:t>
            </a:r>
          </a:p>
          <a:p>
            <a:r>
              <a:rPr lang="ja-JP" altLang="en-US" sz="1400" dirty="0"/>
              <a:t>・</a:t>
            </a:r>
            <a:r>
              <a:rPr lang="en-US" altLang="ja-JP" sz="1400" dirty="0"/>
              <a:t>D. </a:t>
            </a:r>
            <a:r>
              <a:rPr lang="en-US" altLang="ja-JP" sz="1400" dirty="0" err="1"/>
              <a:t>Caimi</a:t>
            </a:r>
            <a:r>
              <a:rPr lang="en-US" altLang="ja-JP" sz="1400" dirty="0"/>
              <a:t>, P. Tiwari, M. Sousa, K. E. </a:t>
            </a:r>
            <a:r>
              <a:rPr lang="en-US" altLang="ja-JP" sz="1400" dirty="0" err="1"/>
              <a:t>Moselund</a:t>
            </a:r>
            <a:r>
              <a:rPr lang="en-US" altLang="ja-JP" sz="1400" dirty="0"/>
              <a:t> and C. B. </a:t>
            </a:r>
            <a:r>
              <a:rPr lang="en-US" altLang="ja-JP" sz="1400" dirty="0" err="1"/>
              <a:t>Zota</a:t>
            </a:r>
            <a:r>
              <a:rPr lang="en-US" altLang="ja-JP" sz="1400" dirty="0"/>
              <a:t>, "Heterogeneous Integration of III–V Materials by Direct Wafer Bonding for High-Performance Electronics and Optoelectronics," in IEEE Transactions on Electron Devices, vol. 68, no. 7, pp. 3149-3156, July 2021, </a:t>
            </a:r>
            <a:r>
              <a:rPr lang="en-US" altLang="ja-JP" sz="1400" dirty="0" err="1"/>
              <a:t>doi</a:t>
            </a:r>
            <a:r>
              <a:rPr lang="en-US" altLang="ja-JP" sz="1400" dirty="0"/>
              <a:t>: </a:t>
            </a:r>
            <a:r>
              <a:rPr lang="en-US" altLang="ja-JP" sz="1400" dirty="0">
                <a:hlinkClick r:id="rId3"/>
              </a:rPr>
              <a:t>https://doi.org/10.1109/TED.2021.3067273</a:t>
            </a:r>
            <a:endParaRPr lang="en-US" altLang="ja-JP" sz="1400" dirty="0"/>
          </a:p>
          <a:p>
            <a:endParaRPr lang="en-US" altLang="ja-JP" sz="1400" dirty="0"/>
          </a:p>
        </p:txBody>
      </p:sp>
      <p:pic>
        <p:nvPicPr>
          <p:cNvPr id="8" name="図 7">
            <a:extLst>
              <a:ext uri="{FF2B5EF4-FFF2-40B4-BE49-F238E27FC236}">
                <a16:creationId xmlns:a16="http://schemas.microsoft.com/office/drawing/2014/main" id="{FBBECA89-0462-4BDF-8AB7-A199DE27AA4C}"/>
              </a:ext>
            </a:extLst>
          </p:cNvPr>
          <p:cNvPicPr>
            <a:picLocks noChangeAspect="1"/>
          </p:cNvPicPr>
          <p:nvPr/>
        </p:nvPicPr>
        <p:blipFill>
          <a:blip r:embed="rId4"/>
          <a:stretch>
            <a:fillRect/>
          </a:stretch>
        </p:blipFill>
        <p:spPr>
          <a:xfrm>
            <a:off x="8430870" y="2780928"/>
            <a:ext cx="3609679" cy="1808000"/>
          </a:xfrm>
          <a:prstGeom prst="rect">
            <a:avLst/>
          </a:prstGeom>
        </p:spPr>
      </p:pic>
      <p:sp>
        <p:nvSpPr>
          <p:cNvPr id="9" name="テキスト ボックス 8">
            <a:extLst>
              <a:ext uri="{FF2B5EF4-FFF2-40B4-BE49-F238E27FC236}">
                <a16:creationId xmlns:a16="http://schemas.microsoft.com/office/drawing/2014/main" id="{CF31E5F2-417C-456F-9D59-AA65385E9C60}"/>
              </a:ext>
            </a:extLst>
          </p:cNvPr>
          <p:cNvSpPr txBox="1"/>
          <p:nvPr/>
        </p:nvSpPr>
        <p:spPr>
          <a:xfrm>
            <a:off x="1199456" y="6156012"/>
            <a:ext cx="9780241" cy="369332"/>
          </a:xfrm>
          <a:prstGeom prst="rect">
            <a:avLst/>
          </a:prstGeom>
          <a:noFill/>
        </p:spPr>
        <p:txBody>
          <a:bodyPr wrap="none" rtlCol="0">
            <a:spAutoFit/>
          </a:bodyPr>
          <a:lstStyle/>
          <a:p>
            <a:r>
              <a:rPr lang="en-US" altLang="ja-JP" dirty="0"/>
              <a:t>Al2O3</a:t>
            </a:r>
            <a:r>
              <a:rPr lang="ja-JP" altLang="en-US" dirty="0"/>
              <a:t>を接合層としてウェハを直接接合した</a:t>
            </a:r>
            <a:r>
              <a:rPr lang="en-US" altLang="ja-JP" dirty="0"/>
              <a:t>CMOS DC, </a:t>
            </a:r>
            <a:r>
              <a:rPr lang="en-US" altLang="ja-JP" dirty="0" err="1"/>
              <a:t>InGaAs</a:t>
            </a:r>
            <a:r>
              <a:rPr lang="en-US" altLang="ja-JP" dirty="0"/>
              <a:t> </a:t>
            </a:r>
            <a:r>
              <a:rPr lang="en-US" altLang="ja-JP" dirty="0" err="1"/>
              <a:t>FinFET</a:t>
            </a:r>
            <a:r>
              <a:rPr lang="ja-JP" altLang="en-US" dirty="0"/>
              <a:t>の</a:t>
            </a:r>
            <a:r>
              <a:rPr lang="en-US" altLang="ja-JP" dirty="0"/>
              <a:t>DC</a:t>
            </a:r>
            <a:r>
              <a:rPr lang="ja-JP" altLang="en-US" dirty="0"/>
              <a:t>と</a:t>
            </a:r>
            <a:r>
              <a:rPr lang="en-US" altLang="ja-JP" dirty="0"/>
              <a:t>RF</a:t>
            </a:r>
            <a:r>
              <a:rPr lang="ja-JP" altLang="en-US" dirty="0"/>
              <a:t>特性の報告</a:t>
            </a:r>
            <a:endParaRPr kumimoji="1" lang="ja-JP" altLang="en-US" dirty="0"/>
          </a:p>
        </p:txBody>
      </p:sp>
      <p:sp>
        <p:nvSpPr>
          <p:cNvPr id="7" name="テキスト ボックス 6">
            <a:extLst>
              <a:ext uri="{FF2B5EF4-FFF2-40B4-BE49-F238E27FC236}">
                <a16:creationId xmlns:a16="http://schemas.microsoft.com/office/drawing/2014/main" id="{E1CB0265-573C-44C7-BBE8-5DF6884D14C5}"/>
              </a:ext>
            </a:extLst>
          </p:cNvPr>
          <p:cNvSpPr txBox="1"/>
          <p:nvPr/>
        </p:nvSpPr>
        <p:spPr>
          <a:xfrm>
            <a:off x="11136560" y="179348"/>
            <a:ext cx="697627" cy="369332"/>
          </a:xfrm>
          <a:prstGeom prst="rect">
            <a:avLst/>
          </a:prstGeom>
          <a:noFill/>
        </p:spPr>
        <p:txBody>
          <a:bodyPr wrap="none" rtlCol="0">
            <a:spAutoFit/>
          </a:bodyPr>
          <a:lstStyle/>
          <a:p>
            <a:r>
              <a:rPr kumimoji="1" lang="en-US" altLang="ja-JP" dirty="0"/>
              <a:t>2021</a:t>
            </a:r>
            <a:endParaRPr kumimoji="1" lang="ja-JP" altLang="en-US" dirty="0"/>
          </a:p>
        </p:txBody>
      </p:sp>
      <p:sp>
        <p:nvSpPr>
          <p:cNvPr id="2" name="テキスト ボックス 1">
            <a:extLst>
              <a:ext uri="{FF2B5EF4-FFF2-40B4-BE49-F238E27FC236}">
                <a16:creationId xmlns:a16="http://schemas.microsoft.com/office/drawing/2014/main" id="{0595E438-0303-4500-8CC7-4000CA18F66D}"/>
              </a:ext>
            </a:extLst>
          </p:cNvPr>
          <p:cNvSpPr txBox="1"/>
          <p:nvPr/>
        </p:nvSpPr>
        <p:spPr>
          <a:xfrm>
            <a:off x="336990" y="5785519"/>
            <a:ext cx="11038047" cy="307777"/>
          </a:xfrm>
          <a:prstGeom prst="rect">
            <a:avLst/>
          </a:prstGeom>
          <a:noFill/>
        </p:spPr>
        <p:txBody>
          <a:bodyPr wrap="square" rtlCol="0">
            <a:spAutoFit/>
          </a:bodyPr>
          <a:lstStyle/>
          <a:p>
            <a:r>
              <a:rPr kumimoji="1" lang="en-US" altLang="ja-JP" sz="1400" b="1" dirty="0"/>
              <a:t>Keywords</a:t>
            </a:r>
            <a:r>
              <a:rPr kumimoji="1" lang="ja-JP" altLang="en-US" sz="1400" dirty="0"/>
              <a:t>：</a:t>
            </a:r>
            <a:r>
              <a:rPr kumimoji="1" lang="en-US" altLang="ja-JP" sz="1400" dirty="0"/>
              <a:t>3-D integration, direct wafer bonding(DWB), III–V, MOSFET, optoelectronics, </a:t>
            </a:r>
            <a:r>
              <a:rPr kumimoji="1" lang="en-US" altLang="ja-JP" sz="1400" dirty="0" err="1"/>
              <a:t>plasmonics</a:t>
            </a:r>
            <a:r>
              <a:rPr kumimoji="1" lang="en-US" altLang="ja-JP" sz="1400" dirty="0"/>
              <a:t>, selective</a:t>
            </a:r>
            <a:r>
              <a:rPr lang="ja-JP" altLang="en-US" sz="1400" dirty="0"/>
              <a:t> </a:t>
            </a:r>
            <a:r>
              <a:rPr kumimoji="1" lang="en-US" altLang="ja-JP" sz="1400" dirty="0"/>
              <a:t>epitaxy</a:t>
            </a:r>
            <a:endParaRPr kumimoji="1" lang="ja-JP" altLang="en-US" sz="1400" dirty="0"/>
          </a:p>
        </p:txBody>
      </p:sp>
      <p:pic>
        <p:nvPicPr>
          <p:cNvPr id="10" name="図 9">
            <a:extLst>
              <a:ext uri="{FF2B5EF4-FFF2-40B4-BE49-F238E27FC236}">
                <a16:creationId xmlns:a16="http://schemas.microsoft.com/office/drawing/2014/main" id="{61AD9051-7EE9-4883-AF0C-E2D463257D41}"/>
              </a:ext>
            </a:extLst>
          </p:cNvPr>
          <p:cNvPicPr>
            <a:picLocks noChangeAspect="1"/>
          </p:cNvPicPr>
          <p:nvPr/>
        </p:nvPicPr>
        <p:blipFill>
          <a:blip r:embed="rId5"/>
          <a:stretch>
            <a:fillRect/>
          </a:stretch>
        </p:blipFill>
        <p:spPr>
          <a:xfrm>
            <a:off x="3246722" y="2728084"/>
            <a:ext cx="5001681" cy="1880300"/>
          </a:xfrm>
          <a:prstGeom prst="rect">
            <a:avLst/>
          </a:prstGeom>
        </p:spPr>
      </p:pic>
      <p:sp>
        <p:nvSpPr>
          <p:cNvPr id="11" name="テキスト ボックス 10">
            <a:extLst>
              <a:ext uri="{FF2B5EF4-FFF2-40B4-BE49-F238E27FC236}">
                <a16:creationId xmlns:a16="http://schemas.microsoft.com/office/drawing/2014/main" id="{81522D1D-B679-46BF-A1AD-94B3A4B9EA55}"/>
              </a:ext>
            </a:extLst>
          </p:cNvPr>
          <p:cNvSpPr txBox="1"/>
          <p:nvPr/>
        </p:nvSpPr>
        <p:spPr>
          <a:xfrm>
            <a:off x="4479930" y="2492896"/>
            <a:ext cx="2480166" cy="307777"/>
          </a:xfrm>
          <a:prstGeom prst="rect">
            <a:avLst/>
          </a:prstGeom>
          <a:noFill/>
        </p:spPr>
        <p:txBody>
          <a:bodyPr wrap="none" rtlCol="0">
            <a:spAutoFit/>
          </a:bodyPr>
          <a:lstStyle/>
          <a:p>
            <a:r>
              <a:rPr lang="en-US" altLang="ja-JP" sz="1400" dirty="0"/>
              <a:t>D</a:t>
            </a:r>
            <a:r>
              <a:rPr kumimoji="1" lang="en-US" altLang="ja-JP" sz="1400" dirty="0"/>
              <a:t>irect wafer bonding(DWB)</a:t>
            </a:r>
            <a:endParaRPr kumimoji="1" lang="ja-JP" altLang="en-US" sz="1400" dirty="0"/>
          </a:p>
        </p:txBody>
      </p:sp>
      <p:sp>
        <p:nvSpPr>
          <p:cNvPr id="12" name="テキスト ボックス 11">
            <a:extLst>
              <a:ext uri="{FF2B5EF4-FFF2-40B4-BE49-F238E27FC236}">
                <a16:creationId xmlns:a16="http://schemas.microsoft.com/office/drawing/2014/main" id="{31916500-51DC-4A9F-B20F-CBD965B36443}"/>
              </a:ext>
            </a:extLst>
          </p:cNvPr>
          <p:cNvSpPr txBox="1"/>
          <p:nvPr/>
        </p:nvSpPr>
        <p:spPr>
          <a:xfrm>
            <a:off x="8507517" y="4468554"/>
            <a:ext cx="3493139" cy="584775"/>
          </a:xfrm>
          <a:prstGeom prst="rect">
            <a:avLst/>
          </a:prstGeom>
          <a:noFill/>
        </p:spPr>
        <p:txBody>
          <a:bodyPr wrap="square" rtlCol="0">
            <a:spAutoFit/>
          </a:bodyPr>
          <a:lstStyle/>
          <a:p>
            <a:r>
              <a:rPr kumimoji="1" lang="en-US" altLang="ja-JP" sz="800" dirty="0"/>
              <a:t>Schematic of a 3-D integrated III–V MOSFET over Si CMOS stack, with a TEM image of the fabricated structure. These devices</a:t>
            </a:r>
            <a:r>
              <a:rPr kumimoji="1" lang="ja-JP" altLang="en-US" sz="800" dirty="0"/>
              <a:t> </a:t>
            </a:r>
            <a:r>
              <a:rPr kumimoji="1" lang="en-US" altLang="ja-JP" sz="800" dirty="0"/>
              <a:t>were integrated sequentially, yielding a high-accuracy alignment between the two layers.</a:t>
            </a:r>
            <a:endParaRPr kumimoji="1" lang="ja-JP" altLang="en-US" sz="800" dirty="0"/>
          </a:p>
        </p:txBody>
      </p:sp>
      <p:sp>
        <p:nvSpPr>
          <p:cNvPr id="13" name="テキスト ボックス 12">
            <a:extLst>
              <a:ext uri="{FF2B5EF4-FFF2-40B4-BE49-F238E27FC236}">
                <a16:creationId xmlns:a16="http://schemas.microsoft.com/office/drawing/2014/main" id="{C0F534B8-766A-4712-AE42-63B271C5A023}"/>
              </a:ext>
            </a:extLst>
          </p:cNvPr>
          <p:cNvSpPr txBox="1"/>
          <p:nvPr/>
        </p:nvSpPr>
        <p:spPr>
          <a:xfrm>
            <a:off x="3274929" y="4581128"/>
            <a:ext cx="4973473" cy="1077218"/>
          </a:xfrm>
          <a:prstGeom prst="rect">
            <a:avLst/>
          </a:prstGeom>
          <a:noFill/>
        </p:spPr>
        <p:txBody>
          <a:bodyPr wrap="square" rtlCol="0">
            <a:spAutoFit/>
          </a:bodyPr>
          <a:lstStyle/>
          <a:p>
            <a:r>
              <a:rPr kumimoji="1" lang="en-US" altLang="ja-JP" sz="800" dirty="0"/>
              <a:t>Schematics of different heterogeneous integration schemes. (a) Basic integration by DWB, here showing the formation of a blank III–V-</a:t>
            </a:r>
            <a:r>
              <a:rPr kumimoji="1" lang="en-US" altLang="ja-JP" sz="800" dirty="0" err="1"/>
              <a:t>oninsulator</a:t>
            </a:r>
            <a:r>
              <a:rPr lang="en-US" altLang="ja-JP" sz="800" dirty="0"/>
              <a:t> </a:t>
            </a:r>
            <a:r>
              <a:rPr kumimoji="1" lang="en-US" altLang="ja-JP" sz="800" dirty="0"/>
              <a:t>film on a Si substrate. (b) Sequential 3-D integration results in an III–V device layer integrated on an already fabricated device layer, with high alignment accuracy between the two layers. (c) Single nonsequential 3-D integration, i.e., integration of two already fabricated device layers.</a:t>
            </a:r>
          </a:p>
          <a:p>
            <a:r>
              <a:rPr kumimoji="1" lang="en-US" altLang="ja-JP" sz="800" dirty="0"/>
              <a:t>This approach yields a top layer that is flipped relative to the orientation of the original wafer. (d) By use of an intermediate transfer DWB step, the original orientation can be recovered in the final 3-D stack. This will allow for more straightforward interconnect formation between the layers.</a:t>
            </a:r>
            <a:endParaRPr kumimoji="1" lang="ja-JP" altLang="en-US" sz="800" dirty="0"/>
          </a:p>
        </p:txBody>
      </p:sp>
    </p:spTree>
    <p:extLst>
      <p:ext uri="{BB962C8B-B14F-4D97-AF65-F5344CB8AC3E}">
        <p14:creationId xmlns:p14="http://schemas.microsoft.com/office/powerpoint/2010/main" val="127250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047FA9-0A6C-44EE-B9CB-3EAE62AB3961}"/>
              </a:ext>
            </a:extLst>
          </p:cNvPr>
          <p:cNvSpPr>
            <a:spLocks noGrp="1"/>
          </p:cNvSpPr>
          <p:nvPr>
            <p:ph type="title"/>
          </p:nvPr>
        </p:nvSpPr>
        <p:spPr/>
        <p:txBody>
          <a:bodyPr/>
          <a:lstStyle/>
          <a:p>
            <a:r>
              <a:rPr lang="ja-JP" altLang="en-US" dirty="0"/>
              <a:t>結晶成長タイプ</a:t>
            </a:r>
            <a:endParaRPr kumimoji="1" lang="ja-JP" altLang="en-US" dirty="0"/>
          </a:p>
        </p:txBody>
      </p:sp>
      <p:sp>
        <p:nvSpPr>
          <p:cNvPr id="4" name="テキスト ボックス 3">
            <a:extLst>
              <a:ext uri="{FF2B5EF4-FFF2-40B4-BE49-F238E27FC236}">
                <a16:creationId xmlns:a16="http://schemas.microsoft.com/office/drawing/2014/main" id="{A3611BD6-517C-48AF-B2BA-529FD74E52E8}"/>
              </a:ext>
            </a:extLst>
          </p:cNvPr>
          <p:cNvSpPr txBox="1"/>
          <p:nvPr/>
        </p:nvSpPr>
        <p:spPr>
          <a:xfrm>
            <a:off x="191588" y="1268760"/>
            <a:ext cx="11790862" cy="1661993"/>
          </a:xfrm>
          <a:prstGeom prst="rect">
            <a:avLst/>
          </a:prstGeom>
          <a:noFill/>
        </p:spPr>
        <p:txBody>
          <a:bodyPr wrap="square">
            <a:spAutoFit/>
          </a:bodyPr>
          <a:lstStyle/>
          <a:p>
            <a:r>
              <a:rPr lang="en-US" altLang="ja-JP" dirty="0"/>
              <a:t>【IBM】</a:t>
            </a:r>
          </a:p>
          <a:p>
            <a:r>
              <a:rPr lang="ja-JP" altLang="en-US" sz="1400" dirty="0"/>
              <a:t>・</a:t>
            </a:r>
            <a:r>
              <a:rPr lang="en-US" altLang="ja-JP" sz="1400" dirty="0"/>
              <a:t>D. </a:t>
            </a:r>
            <a:r>
              <a:rPr lang="en-US" altLang="ja-JP" sz="1400" dirty="0" err="1"/>
              <a:t>Caimi</a:t>
            </a:r>
            <a:r>
              <a:rPr lang="en-US" altLang="ja-JP" sz="1400" dirty="0"/>
              <a:t>, P. Tiwari, M. Sousa, K. E. </a:t>
            </a:r>
            <a:r>
              <a:rPr lang="en-US" altLang="ja-JP" sz="1400" dirty="0" err="1"/>
              <a:t>Moselund</a:t>
            </a:r>
            <a:r>
              <a:rPr lang="en-US" altLang="ja-JP" sz="1400" dirty="0"/>
              <a:t> and C. B. </a:t>
            </a:r>
            <a:r>
              <a:rPr lang="en-US" altLang="ja-JP" sz="1400" dirty="0" err="1"/>
              <a:t>Zota</a:t>
            </a:r>
            <a:r>
              <a:rPr lang="en-US" altLang="ja-JP" sz="1400" dirty="0"/>
              <a:t>, "Heterogeneous Integration of III–V Materials by Direct Wafer Bonding for High-Performance Electronics and Optoelectronics," in IEEE Transactions on Electron Devices, vol. 68, no. 7, pp. 3149-3156, July 2021, </a:t>
            </a:r>
            <a:r>
              <a:rPr lang="en-US" altLang="ja-JP" sz="1400" dirty="0" err="1"/>
              <a:t>doi</a:t>
            </a:r>
            <a:r>
              <a:rPr lang="en-US" altLang="ja-JP" sz="1400" dirty="0"/>
              <a:t>: </a:t>
            </a:r>
            <a:r>
              <a:rPr lang="en-US" altLang="ja-JP" sz="1400" dirty="0">
                <a:hlinkClick r:id="rId2"/>
              </a:rPr>
              <a:t>https://doi.org/10.1109/TED.2021.3067273</a:t>
            </a:r>
            <a:endParaRPr lang="en-US" altLang="ja-JP" sz="1400" dirty="0"/>
          </a:p>
          <a:p>
            <a:r>
              <a:rPr lang="ja-JP" altLang="en-US" sz="1400" dirty="0"/>
              <a:t>・</a:t>
            </a:r>
            <a:r>
              <a:rPr lang="en-US" altLang="ja-JP" sz="1400" dirty="0"/>
              <a:t>H. Schmid,  M. Borg, K. </a:t>
            </a:r>
            <a:r>
              <a:rPr lang="en-US" altLang="ja-JP" sz="1400" dirty="0" err="1"/>
              <a:t>Moselund</a:t>
            </a:r>
            <a:r>
              <a:rPr lang="en-US" altLang="ja-JP" sz="1400" dirty="0"/>
              <a:t>, L. Gignac, C. M. Breslin, J. </a:t>
            </a:r>
            <a:r>
              <a:rPr lang="en-US" altLang="ja-JP" sz="1400" dirty="0" err="1"/>
              <a:t>Bruley</a:t>
            </a:r>
            <a:r>
              <a:rPr lang="en-US" altLang="ja-JP" sz="1400" dirty="0"/>
              <a:t>, D. </a:t>
            </a:r>
            <a:r>
              <a:rPr lang="en-US" altLang="ja-JP" sz="1400" dirty="0" err="1"/>
              <a:t>Cutaia</a:t>
            </a:r>
            <a:r>
              <a:rPr lang="en-US" altLang="ja-JP" sz="1400" dirty="0"/>
              <a:t>, and H. Riel, ”Template-assisted selective epitaxy of III–V nanoscale devices for co-planar heterogeneous integration with Si”, </a:t>
            </a:r>
            <a:r>
              <a:rPr lang="fr-FR" altLang="ja-JP" sz="1400" dirty="0"/>
              <a:t>Appl. Phys. Lett. 106, 233101 (2015); </a:t>
            </a:r>
            <a:r>
              <a:rPr lang="fr-FR" altLang="ja-JP" sz="1400" dirty="0">
                <a:hlinkClick r:id="rId3"/>
              </a:rPr>
              <a:t>https://doi.org/10.1063/1.4921962</a:t>
            </a:r>
            <a:endParaRPr lang="fr-FR" altLang="ja-JP" sz="1400" dirty="0"/>
          </a:p>
          <a:p>
            <a:endParaRPr lang="en-US" altLang="ja-JP" sz="1400" dirty="0"/>
          </a:p>
        </p:txBody>
      </p:sp>
      <p:pic>
        <p:nvPicPr>
          <p:cNvPr id="8" name="図 7">
            <a:extLst>
              <a:ext uri="{FF2B5EF4-FFF2-40B4-BE49-F238E27FC236}">
                <a16:creationId xmlns:a16="http://schemas.microsoft.com/office/drawing/2014/main" id="{BB71688D-C947-454D-92F4-22C1F70037B8}"/>
              </a:ext>
            </a:extLst>
          </p:cNvPr>
          <p:cNvPicPr>
            <a:picLocks noChangeAspect="1"/>
          </p:cNvPicPr>
          <p:nvPr/>
        </p:nvPicPr>
        <p:blipFill>
          <a:blip r:embed="rId4"/>
          <a:stretch>
            <a:fillRect/>
          </a:stretch>
        </p:blipFill>
        <p:spPr>
          <a:xfrm>
            <a:off x="93272" y="2847626"/>
            <a:ext cx="5178503" cy="2844980"/>
          </a:xfrm>
          <a:prstGeom prst="rect">
            <a:avLst/>
          </a:prstGeom>
        </p:spPr>
      </p:pic>
      <p:pic>
        <p:nvPicPr>
          <p:cNvPr id="12" name="図 11" descr="グラフ, 折れ線グラフ&#10;&#10;自動的に生成された説明">
            <a:extLst>
              <a:ext uri="{FF2B5EF4-FFF2-40B4-BE49-F238E27FC236}">
                <a16:creationId xmlns:a16="http://schemas.microsoft.com/office/drawing/2014/main" id="{3DB24B94-7D87-43AB-8003-21BD844305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2832" y="2907737"/>
            <a:ext cx="4092130" cy="1658223"/>
          </a:xfrm>
          <a:prstGeom prst="rect">
            <a:avLst/>
          </a:prstGeom>
        </p:spPr>
      </p:pic>
      <p:pic>
        <p:nvPicPr>
          <p:cNvPr id="14" name="図 13">
            <a:extLst>
              <a:ext uri="{FF2B5EF4-FFF2-40B4-BE49-F238E27FC236}">
                <a16:creationId xmlns:a16="http://schemas.microsoft.com/office/drawing/2014/main" id="{E3ACF51D-15AE-4C32-B4C1-5D52527A33AB}"/>
              </a:ext>
            </a:extLst>
          </p:cNvPr>
          <p:cNvPicPr>
            <a:picLocks noChangeAspect="1"/>
          </p:cNvPicPr>
          <p:nvPr/>
        </p:nvPicPr>
        <p:blipFill>
          <a:blip r:embed="rId6"/>
          <a:stretch>
            <a:fillRect/>
          </a:stretch>
        </p:blipFill>
        <p:spPr>
          <a:xfrm>
            <a:off x="5365669" y="2907737"/>
            <a:ext cx="2680239" cy="2969535"/>
          </a:xfrm>
          <a:prstGeom prst="rect">
            <a:avLst/>
          </a:prstGeom>
        </p:spPr>
      </p:pic>
      <p:sp>
        <p:nvSpPr>
          <p:cNvPr id="15" name="テキスト ボックス 14">
            <a:extLst>
              <a:ext uri="{FF2B5EF4-FFF2-40B4-BE49-F238E27FC236}">
                <a16:creationId xmlns:a16="http://schemas.microsoft.com/office/drawing/2014/main" id="{0B5511C4-371C-4826-AD6B-9C3CCD12E347}"/>
              </a:ext>
            </a:extLst>
          </p:cNvPr>
          <p:cNvSpPr txBox="1"/>
          <p:nvPr/>
        </p:nvSpPr>
        <p:spPr>
          <a:xfrm>
            <a:off x="336990" y="6001543"/>
            <a:ext cx="11038047" cy="307777"/>
          </a:xfrm>
          <a:prstGeom prst="rect">
            <a:avLst/>
          </a:prstGeom>
          <a:noFill/>
        </p:spPr>
        <p:txBody>
          <a:bodyPr wrap="square" rtlCol="0">
            <a:spAutoFit/>
          </a:bodyPr>
          <a:lstStyle/>
          <a:p>
            <a:r>
              <a:rPr kumimoji="1" lang="en-US" altLang="ja-JP" sz="1400" b="1" dirty="0"/>
              <a:t>Keywords</a:t>
            </a:r>
            <a:r>
              <a:rPr kumimoji="1" lang="ja-JP" altLang="en-US" sz="1400" dirty="0"/>
              <a:t>：</a:t>
            </a:r>
            <a:r>
              <a:rPr kumimoji="1" lang="en-US" altLang="ja-JP" sz="1400" dirty="0"/>
              <a:t>3-D integration, direct wafer bonding(DWB), III–V, MOSFET, optoelectronics, </a:t>
            </a:r>
            <a:r>
              <a:rPr kumimoji="1" lang="en-US" altLang="ja-JP" sz="1400" dirty="0" err="1"/>
              <a:t>plasmonics</a:t>
            </a:r>
            <a:r>
              <a:rPr kumimoji="1" lang="en-US" altLang="ja-JP" sz="1400" dirty="0"/>
              <a:t>, selective</a:t>
            </a:r>
            <a:r>
              <a:rPr lang="ja-JP" altLang="en-US" sz="1400" dirty="0"/>
              <a:t> </a:t>
            </a:r>
            <a:r>
              <a:rPr kumimoji="1" lang="en-US" altLang="ja-JP" sz="1400" dirty="0"/>
              <a:t>epitaxy</a:t>
            </a:r>
            <a:endParaRPr kumimoji="1" lang="ja-JP" altLang="en-US" sz="1400" dirty="0"/>
          </a:p>
        </p:txBody>
      </p:sp>
      <p:pic>
        <p:nvPicPr>
          <p:cNvPr id="19" name="図 18">
            <a:extLst>
              <a:ext uri="{FF2B5EF4-FFF2-40B4-BE49-F238E27FC236}">
                <a16:creationId xmlns:a16="http://schemas.microsoft.com/office/drawing/2014/main" id="{FEC6E11E-C755-4580-A65D-52E8463D147E}"/>
              </a:ext>
            </a:extLst>
          </p:cNvPr>
          <p:cNvPicPr>
            <a:picLocks noChangeAspect="1"/>
          </p:cNvPicPr>
          <p:nvPr/>
        </p:nvPicPr>
        <p:blipFill>
          <a:blip r:embed="rId7"/>
          <a:stretch>
            <a:fillRect/>
          </a:stretch>
        </p:blipFill>
        <p:spPr>
          <a:xfrm>
            <a:off x="10575625" y="4410771"/>
            <a:ext cx="1581149" cy="1404937"/>
          </a:xfrm>
          <a:prstGeom prst="rect">
            <a:avLst/>
          </a:prstGeom>
        </p:spPr>
      </p:pic>
      <p:sp>
        <p:nvSpPr>
          <p:cNvPr id="6" name="テキスト ボックス 5">
            <a:extLst>
              <a:ext uri="{FF2B5EF4-FFF2-40B4-BE49-F238E27FC236}">
                <a16:creationId xmlns:a16="http://schemas.microsoft.com/office/drawing/2014/main" id="{0045223A-2D3F-4297-99D3-536B5B25C578}"/>
              </a:ext>
            </a:extLst>
          </p:cNvPr>
          <p:cNvSpPr txBox="1"/>
          <p:nvPr/>
        </p:nvSpPr>
        <p:spPr>
          <a:xfrm>
            <a:off x="8184232" y="4779310"/>
            <a:ext cx="2298564" cy="523220"/>
          </a:xfrm>
          <a:prstGeom prst="rect">
            <a:avLst/>
          </a:prstGeom>
          <a:noFill/>
        </p:spPr>
        <p:txBody>
          <a:bodyPr wrap="square" rtlCol="0">
            <a:spAutoFit/>
          </a:bodyPr>
          <a:lstStyle/>
          <a:p>
            <a:r>
              <a:rPr kumimoji="1" lang="en-US" altLang="ja-JP" sz="1400" dirty="0"/>
              <a:t>Template assisted</a:t>
            </a:r>
            <a:r>
              <a:rPr lang="en-US" altLang="ja-JP" sz="1400" dirty="0"/>
              <a:t> </a:t>
            </a:r>
            <a:r>
              <a:rPr kumimoji="1" lang="en-US" altLang="ja-JP" sz="1400" dirty="0"/>
              <a:t>selective epitaxy (TASE)</a:t>
            </a:r>
            <a:endParaRPr kumimoji="1" lang="ja-JP" altLang="en-US" sz="1400" dirty="0"/>
          </a:p>
        </p:txBody>
      </p:sp>
      <p:sp>
        <p:nvSpPr>
          <p:cNvPr id="20" name="テキスト ボックス 19">
            <a:extLst>
              <a:ext uri="{FF2B5EF4-FFF2-40B4-BE49-F238E27FC236}">
                <a16:creationId xmlns:a16="http://schemas.microsoft.com/office/drawing/2014/main" id="{3F7BCE12-2891-42BA-9E04-57578A06E478}"/>
              </a:ext>
            </a:extLst>
          </p:cNvPr>
          <p:cNvSpPr txBox="1"/>
          <p:nvPr/>
        </p:nvSpPr>
        <p:spPr>
          <a:xfrm>
            <a:off x="2253512" y="6309320"/>
            <a:ext cx="7730920" cy="369332"/>
          </a:xfrm>
          <a:prstGeom prst="rect">
            <a:avLst/>
          </a:prstGeom>
          <a:noFill/>
        </p:spPr>
        <p:txBody>
          <a:bodyPr wrap="square" rtlCol="0">
            <a:spAutoFit/>
          </a:bodyPr>
          <a:lstStyle/>
          <a:p>
            <a:r>
              <a:rPr lang="en-US" altLang="ja-JP" dirty="0"/>
              <a:t>Si</a:t>
            </a:r>
            <a:r>
              <a:rPr lang="ja-JP" altLang="en-US" dirty="0"/>
              <a:t>基板上で横方向選択成長（</a:t>
            </a:r>
            <a:r>
              <a:rPr lang="en-US" altLang="ja-JP" dirty="0"/>
              <a:t>TASE</a:t>
            </a:r>
            <a:r>
              <a:rPr lang="ja-JP" altLang="en-US" dirty="0"/>
              <a:t>）した</a:t>
            </a:r>
            <a:r>
              <a:rPr lang="en-US" altLang="ja-JP" dirty="0"/>
              <a:t>III-V</a:t>
            </a:r>
            <a:r>
              <a:rPr lang="ja-JP" altLang="en-US" dirty="0"/>
              <a:t>の電子・光デバイスの報告</a:t>
            </a:r>
            <a:endParaRPr kumimoji="1" lang="ja-JP" altLang="en-US" dirty="0"/>
          </a:p>
        </p:txBody>
      </p:sp>
      <p:sp>
        <p:nvSpPr>
          <p:cNvPr id="21" name="テキスト ボックス 20">
            <a:extLst>
              <a:ext uri="{FF2B5EF4-FFF2-40B4-BE49-F238E27FC236}">
                <a16:creationId xmlns:a16="http://schemas.microsoft.com/office/drawing/2014/main" id="{D24F3276-BB99-4DF2-A676-0015D2B0A465}"/>
              </a:ext>
            </a:extLst>
          </p:cNvPr>
          <p:cNvSpPr txBox="1"/>
          <p:nvPr/>
        </p:nvSpPr>
        <p:spPr>
          <a:xfrm>
            <a:off x="10488488" y="179348"/>
            <a:ext cx="1335622" cy="369332"/>
          </a:xfrm>
          <a:prstGeom prst="rect">
            <a:avLst/>
          </a:prstGeom>
          <a:noFill/>
        </p:spPr>
        <p:txBody>
          <a:bodyPr wrap="none" rtlCol="0">
            <a:spAutoFit/>
          </a:bodyPr>
          <a:lstStyle/>
          <a:p>
            <a:r>
              <a:rPr kumimoji="1" lang="en-US" altLang="ja-JP" dirty="0"/>
              <a:t>2015, 2021</a:t>
            </a:r>
            <a:endParaRPr kumimoji="1" lang="ja-JP" altLang="en-US" dirty="0"/>
          </a:p>
        </p:txBody>
      </p:sp>
    </p:spTree>
    <p:extLst>
      <p:ext uri="{BB962C8B-B14F-4D97-AF65-F5344CB8AC3E}">
        <p14:creationId xmlns:p14="http://schemas.microsoft.com/office/powerpoint/2010/main" val="31547049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2314</Words>
  <Application>Microsoft Office PowerPoint</Application>
  <PresentationFormat>ワイド画面</PresentationFormat>
  <Paragraphs>106</Paragraphs>
  <Slides>13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游ゴシック</vt:lpstr>
      <vt:lpstr>游ゴシック Light</vt:lpstr>
      <vt:lpstr>Arial</vt:lpstr>
      <vt:lpstr>Office テーマ</vt:lpstr>
      <vt:lpstr>Heterogeneous Integration調査</vt:lpstr>
      <vt:lpstr>Heterogeneous Integration</vt:lpstr>
      <vt:lpstr>フリップチップタイプ</vt:lpstr>
      <vt:lpstr>ウェハ接合タイプ</vt:lpstr>
      <vt:lpstr>アッセンブリタイプ</vt:lpstr>
      <vt:lpstr>実装タイプ</vt:lpstr>
      <vt:lpstr>ウェハ接合タイプ</vt:lpstr>
      <vt:lpstr>ウェハ接合タイプ</vt:lpstr>
      <vt:lpstr>結晶成長タイプ</vt:lpstr>
      <vt:lpstr>フリップチップタイプ</vt:lpstr>
      <vt:lpstr>結晶成長タイプ</vt:lpstr>
      <vt:lpstr>その他（中国）</vt:lpstr>
      <vt:lpstr>その他（日本）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Heterogeneous Integration</dc:title>
  <dc:creator>Okamoto, Naoya/岡本 直哉</dc:creator>
  <cp:lastModifiedBy>Okamoto, Naoya/岡本 直哉</cp:lastModifiedBy>
  <cp:revision>28</cp:revision>
  <dcterms:created xsi:type="dcterms:W3CDTF">2022-11-11T23:30:02Z</dcterms:created>
  <dcterms:modified xsi:type="dcterms:W3CDTF">2022-12-09T08:02:27Z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295cc1-d279-42ac-ab4d-3b0f4fece050_Enabled">
    <vt:lpwstr>true</vt:lpwstr>
  </property>
  <property fmtid="{D5CDD505-2E9C-101B-9397-08002B2CF9AE}" pid="3" name="MSIP_Label_a7295cc1-d279-42ac-ab4d-3b0f4fece050_SetDate">
    <vt:lpwstr>2022-11-11T23:30:02Z</vt:lpwstr>
  </property>
  <property fmtid="{D5CDD505-2E9C-101B-9397-08002B2CF9AE}" pid="4" name="MSIP_Label_a7295cc1-d279-42ac-ab4d-3b0f4fece050_Method">
    <vt:lpwstr>Standard</vt:lpwstr>
  </property>
  <property fmtid="{D5CDD505-2E9C-101B-9397-08002B2CF9AE}" pid="5" name="MSIP_Label_a7295cc1-d279-42ac-ab4d-3b0f4fece050_Name">
    <vt:lpwstr>FUJITSU-RESTRICTED​</vt:lpwstr>
  </property>
  <property fmtid="{D5CDD505-2E9C-101B-9397-08002B2CF9AE}" pid="6" name="MSIP_Label_a7295cc1-d279-42ac-ab4d-3b0f4fece050_SiteId">
    <vt:lpwstr>a19f121d-81e1-4858-a9d8-736e267fd4c7</vt:lpwstr>
  </property>
  <property fmtid="{D5CDD505-2E9C-101B-9397-08002B2CF9AE}" pid="7" name="MSIP_Label_a7295cc1-d279-42ac-ab4d-3b0f4fece050_ActionId">
    <vt:lpwstr>d66a4441-e3ef-43b9-b8ff-3db642f7be83</vt:lpwstr>
  </property>
  <property fmtid="{D5CDD505-2E9C-101B-9397-08002B2CF9AE}" pid="8" name="MSIP_Label_a7295cc1-d279-42ac-ab4d-3b0f4fece050_ContentBits">
    <vt:lpwstr>0</vt:lpwstr>
  </property>
</Properties>
</file>