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146846967" r:id="rId5"/>
    <p:sldId id="2146846964" r:id="rId6"/>
    <p:sldId id="2146846974" r:id="rId7"/>
    <p:sldId id="2146846973" r:id="rId8"/>
    <p:sldId id="2146846968" r:id="rId9"/>
    <p:sldId id="259" r:id="rId10"/>
    <p:sldId id="2146846969" r:id="rId11"/>
    <p:sldId id="280" r:id="rId12"/>
    <p:sldId id="260" r:id="rId13"/>
    <p:sldId id="262" r:id="rId14"/>
    <p:sldId id="2146846971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鈴木 左文" initials="鈴木" lastIdx="6" clrIdx="0">
    <p:extLst>
      <p:ext uri="{19B8F6BF-5375-455C-9EA6-DF929625EA0E}">
        <p15:presenceInfo xmlns:p15="http://schemas.microsoft.com/office/powerpoint/2012/main" userId="7ce0a94456ef5bd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FF8A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52"/>
    <p:restoredTop sz="94673"/>
  </p:normalViewPr>
  <p:slideViewPr>
    <p:cSldViewPr snapToGrid="0">
      <p:cViewPr varScale="1">
        <p:scale>
          <a:sx n="124" d="100"/>
          <a:sy n="124" d="100"/>
        </p:scale>
        <p:origin x="5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3BF03-A628-EB4F-AC34-C4F50A037A0C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9FD34C-7573-B54D-866A-EEA198E48F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799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" altLang="ja-JP" dirty="0"/>
              <a:t>https://</a:t>
            </a:r>
            <a:r>
              <a:rPr kumimoji="1" lang="en" altLang="ja-JP" dirty="0" err="1"/>
              <a:t>www.sqimway.com</a:t>
            </a:r>
            <a:r>
              <a:rPr kumimoji="1" lang="en" altLang="ja-JP" dirty="0"/>
              <a:t>/</a:t>
            </a:r>
            <a:r>
              <a:rPr kumimoji="1" lang="en" altLang="ja-JP" dirty="0" err="1"/>
              <a:t>nr_band.php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9FD34C-7573-B54D-866A-EEA198E48FD6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920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C147A0-8FD9-738A-6DC2-FD03D21EE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D5D6BC-0D26-90A7-1F9C-5CA706940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64C432-F626-3E1D-4830-9E7172C46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F7CEF7-50CC-E04C-2922-37DDB4DBC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DC58F7-E46C-EAF4-2B55-27F5C9E26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585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62F01-7ED8-9BDA-F2E5-BE7011029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9F57821-E676-09FE-0545-2D5EBBD43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36AE94-0F3B-2811-274E-6FFC81480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02E61D-CF5B-3F87-5357-750B7E1B9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0F278F-A048-C57F-67A6-8661E24C3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36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9480935-2B0F-442C-31F3-21E491BA89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D5D7F71-89A3-3458-DA5C-6BB26DA69F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AF0724-8928-AD51-220F-8F08A37D8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0E3D20-36AF-8DCC-BE9D-52ACB6A86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818FDC-58C9-788F-F565-491DF6B60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5785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ー 5"/>
          <p:cNvSpPr txBox="1">
            <a:spLocks/>
          </p:cNvSpPr>
          <p:nvPr userDrawn="1"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8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5689D9-5E57-452A-AD51-E6CBDD551D73}" type="slidenum">
              <a:rPr lang="ja-JP" altLang="en-US" sz="1800" smtClean="0">
                <a:solidFill>
                  <a:prstClr val="black">
                    <a:tint val="75000"/>
                  </a:prstClr>
                </a:solidFill>
                <a:latin typeface="+mn-lt"/>
              </a:rPr>
              <a:pPr/>
              <a:t>‹#›</a:t>
            </a:fld>
            <a:endParaRPr lang="ja-JP" altLang="en-US" sz="180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D1606AC-308F-F04E-B70A-34D63CFDF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1393"/>
            <a:ext cx="12192000" cy="864000"/>
          </a:xfrm>
          <a:prstGeom prst="rect">
            <a:avLst/>
          </a:prstGeom>
        </p:spPr>
        <p:txBody>
          <a:bodyPr spcFirstLastPara="1" wrap="square" lIns="68575" tIns="0" rIns="68575" bIns="0" anchor="ctr" anchorCtr="0">
            <a:noAutofit/>
          </a:bodyPr>
          <a:lstStyle>
            <a:lvl1pPr>
              <a:defRPr lang="ja-JP" altLang="en-US" sz="480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 defTabSz="1219170"/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4159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C27ADD-FE3E-47CB-BD4D-1E2D0141A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974E4A-AA2B-D4F0-BDF0-3A8BC69732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DD0C71-7FE5-C590-D617-5EC34ABAA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544F453-B2F4-B8BC-D07B-E5C65191B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09CACB-774F-B1FF-2B55-5E57DEAEA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44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641AEC-423A-F8B3-C368-224F600E3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71689AA-66A1-071E-9FBF-801AFD8AA9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2E00C2-410F-AED1-7BBC-FD0FA17B3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E9FC8-E4FD-F87F-A86F-CB73F7D9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B54FCC-858B-90D7-B428-665DC3709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19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608FA-B670-9A4D-5021-AD2F34E86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CF2A08C-D693-24D9-F454-56991E09F0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18B50A6-7D9F-6925-D1FC-30391FC2A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493F88-96C9-EF3C-C860-8C9629BF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7C1CD9-0943-5C46-73D8-A907F5AD9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DA0562-2CB1-D601-91D7-C6DE310D7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1330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AC3C54-51FC-7844-78DA-3EB15DDD3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B75A50-B660-786A-7577-2021889102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C328AF2-23E7-E4C9-6659-3C96F64C9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B5FEBD3-92D8-907D-CF72-622ADD10A0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4EFCAC1-594F-20EC-48B6-37A16ED38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81AC121-4452-5C29-C720-FF8DDDF92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B43C64-C25C-FB6B-9834-F013518DB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E9E8ABF-9749-4E42-43D8-B0B1F6AB1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75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E3281D-A3AC-55A3-5DBB-DEC536C99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340A3A0-9877-A4EF-84F3-690672A24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88EB3B1-EA3A-8535-54F8-1A3CE8049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BC9BB49-265A-4018-8EF4-5895B8AB3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25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5B31FF-66DF-D637-2D29-D467CA8DF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5DAF2D6-1753-1C16-8DF1-0BB8C1546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56C9C0-DD2B-4438-0ED9-D378827C7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6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4E29A3-74C9-51A2-06E1-30AEEEC5C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7CEFA7-EDF8-B924-893D-E30851518A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E8DF03-5213-E8EF-9265-690DBB45B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5DA8CE-184B-8B0E-E15F-DF5F60983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9FF127-D5BB-39BD-A093-88EE82781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AC48B0-2974-FBD7-BB2B-46F68D4B5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028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2D15E5-4F71-3365-9972-96E3DCC08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B3CC9A4-B409-29F7-564E-9426C640E1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C301A9-AF98-E98C-6407-B515C37A5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725AB-F535-2BD4-0E95-60E41B665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E37C04-E1B9-C1B7-0E66-1E6280EBE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A19EADB-6943-3E79-B5C1-DFB640E66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075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A911A86-C80A-9D3A-315D-B7123CA51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3E46C4-3BBE-4897-32AF-4D06214CEB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04C458-06F3-97E3-C1C3-4FF87FB6A4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C2B69-00DA-3746-B874-4F491FF849F0}" type="datetimeFigureOut">
              <a:rPr kumimoji="1" lang="ja-JP" altLang="en-US" smtClean="0"/>
              <a:t>2023/2/24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8BB3A30-3E9B-40D5-AC5A-A0E1592CA2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2593C1-A353-288A-187F-6025D32BC0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5041F-486A-9B42-8F72-41BCD712D1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514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60EC5E-D3EF-DA28-DEC8-C12A7639309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システム</a:t>
            </a: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G</a:t>
            </a: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まとめ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6111B32-6F3C-0428-B17B-D7979EE326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2023.02.24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6E7D9C-5709-F88C-FA85-C39273BFB35B}"/>
              </a:ext>
            </a:extLst>
          </p:cNvPr>
          <p:cNvSpPr/>
          <p:nvPr/>
        </p:nvSpPr>
        <p:spPr>
          <a:xfrm>
            <a:off x="7541231" y="318500"/>
            <a:ext cx="4017195" cy="6267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テラヘルツシステム応用推進協議会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ctr"/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6GWG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0833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598453-FB8C-659B-DC2A-565FDFB94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89868"/>
            <a:ext cx="10515600" cy="1325563"/>
          </a:xfrm>
        </p:spPr>
        <p:txBody>
          <a:bodyPr/>
          <a:lstStyle/>
          <a:p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テラヘルツ通信の使い方の例</a:t>
            </a:r>
          </a:p>
        </p:txBody>
      </p:sp>
    </p:spTree>
    <p:extLst>
      <p:ext uri="{BB962C8B-B14F-4D97-AF65-F5344CB8AC3E}">
        <p14:creationId xmlns:p14="http://schemas.microsoft.com/office/powerpoint/2010/main" val="4213077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3495B6-864C-F259-26EF-CF29D653F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84477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アップリンクの通信速度の補完</a:t>
            </a: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という考え方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122817AF-DAD9-CC75-96EB-60EC1DF27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366"/>
            <a:ext cx="10515600" cy="485159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これまでの通信の使われ方は、下り上りのトラヒック比率が</a:t>
            </a:r>
            <a: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DL:UL=10:1</a:t>
            </a:r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程度だったため、既存の通信周波数では下りの通信速度優先で設計されている。</a:t>
            </a:r>
            <a:endParaRPr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昨今ではモバイル通信の産業利用など、社会における通信の役割の変化を背景に、</a:t>
            </a:r>
            <a:br>
              <a:rPr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上りのトラヒック需要が上がってきている。</a:t>
            </a:r>
            <a:endParaRPr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0000"/>
              </a:lnSpc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上りのトラヒック逼迫に対応するため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、テラヘルツの広大な周波数を使うことで、上りの通信を超高速化する。という考え方がある。</a:t>
            </a:r>
            <a:endParaRPr kumimoji="1" lang="en-US" altLang="ja-JP" sz="28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0000"/>
              </a:lnSpc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一方で、</a:t>
            </a: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テラヘルツ帯は伝搬損失が大きいため、ミリ波よりもさらにアップリンクのリンクバジェットが不足する。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これは先に示した</a:t>
            </a:r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code</a:t>
            </a: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rate</a:t>
            </a: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を落とすことでリンクバジェットを確保することが可能で、</a:t>
            </a: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特にテラヘルツ帯は周波数幅を広く取れるため、低</a:t>
            </a: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code rate</a:t>
            </a: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による通信速度の低下を補うことが可能である。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528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7ED5C9-4719-343A-7C01-D53F2680D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904126"/>
          </a:xfrm>
        </p:spPr>
        <p:txBody>
          <a:bodyPr/>
          <a:lstStyle/>
          <a:p>
            <a:pPr algn="ctr"/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下り特化の通信という考え方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76B6EE9-6823-C058-1C81-BC2E2F603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366"/>
            <a:ext cx="10515600" cy="485159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2200">
                <a:latin typeface="Meiryo" panose="020B0604030504040204" pitchFamily="34" charset="-128"/>
                <a:ea typeface="Meiryo" panose="020B0604030504040204" pitchFamily="34" charset="-128"/>
              </a:rPr>
              <a:t>テラヘルツのカバーエリアは非常に限られることは明確であり</a:t>
            </a:r>
            <a:br>
              <a:rPr kumimoji="1" lang="en-US" altLang="ja-JP" sz="22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sz="2200">
                <a:latin typeface="Meiryo" panose="020B0604030504040204" pitchFamily="34" charset="-128"/>
                <a:ea typeface="Meiryo" panose="020B0604030504040204" pitchFamily="34" charset="-128"/>
              </a:rPr>
              <a:t>全国カバーという考えは現実的ではない。</a:t>
            </a:r>
            <a:endParaRPr kumimoji="1" lang="en-US" altLang="ja-JP" sz="2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2200">
                <a:latin typeface="Meiryo" panose="020B0604030504040204" pitchFamily="34" charset="-128"/>
                <a:ea typeface="Meiryo" panose="020B0604030504040204" pitchFamily="34" charset="-128"/>
              </a:rPr>
              <a:t>限られた場所ではあるが、</a:t>
            </a:r>
            <a:r>
              <a:rPr kumimoji="1" lang="ja-JP" altLang="en-US" sz="2200">
                <a:latin typeface="Meiryo" panose="020B0604030504040204" pitchFamily="34" charset="-128"/>
                <a:ea typeface="Meiryo" panose="020B0604030504040204" pitchFamily="34" charset="-128"/>
              </a:rPr>
              <a:t>使えるときだけ超高速に通信できる。例えば、新幹線のホームで、これから新幹線の中でユーザーが見るコンテンツを予め大量にダウンロードしておく。（空港のゲート前も同様）という使い方にも対応可能。</a:t>
            </a:r>
            <a:endParaRPr kumimoji="1" lang="en-US" altLang="ja-JP" sz="22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00000"/>
              </a:lnSpc>
            </a:pPr>
            <a:r>
              <a:rPr kumimoji="1" lang="en-US" altLang="ja-JP" sz="2200" dirty="0">
                <a:latin typeface="Meiryo" panose="020B0604030504040204" pitchFamily="34" charset="-128"/>
                <a:ea typeface="Meiryo" panose="020B0604030504040204" pitchFamily="34" charset="-128"/>
              </a:rPr>
              <a:t>LTE / 5G NR</a:t>
            </a:r>
            <a:r>
              <a:rPr kumimoji="1" lang="ja-JP" altLang="en-US" sz="2200">
                <a:latin typeface="Meiryo" panose="020B0604030504040204" pitchFamily="34" charset="-128"/>
                <a:ea typeface="Meiryo" panose="020B0604030504040204" pitchFamily="34" charset="-128"/>
              </a:rPr>
              <a:t>では、</a:t>
            </a:r>
            <a:r>
              <a:rPr lang="en" altLang="ja-JP" sz="2200" b="0" i="0" u="none" strike="noStrike" dirty="0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 SDL</a:t>
            </a:r>
            <a:r>
              <a:rPr lang="ja-JP" altLang="en" sz="2200" b="0" i="0" u="none" strike="noStrike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：</a:t>
            </a:r>
            <a:r>
              <a:rPr lang="en" altLang="ja-JP" sz="2200" b="0" i="0" u="none" strike="noStrike" dirty="0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Supplementally Down-Link</a:t>
            </a:r>
            <a:r>
              <a:rPr lang="ja-JP" altLang="en-US" sz="2200" b="0" i="0" u="none" strike="noStrike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 sz="2200">
                <a:latin typeface="Meiryo" panose="020B0604030504040204" pitchFamily="34" charset="-128"/>
                <a:ea typeface="Meiryo" panose="020B0604030504040204" pitchFamily="34" charset="-128"/>
              </a:rPr>
              <a:t>が設定されている。これは他の周波数の下り通信の速度補完として</a:t>
            </a:r>
            <a:r>
              <a:rPr lang="en-US" altLang="ja-JP" sz="2200" dirty="0">
                <a:latin typeface="Meiryo" panose="020B0604030504040204" pitchFamily="34" charset="-128"/>
                <a:ea typeface="Meiryo" panose="020B0604030504040204" pitchFamily="34" charset="-128"/>
              </a:rPr>
              <a:t>Carrier Aggregation</a:t>
            </a:r>
            <a:r>
              <a:rPr lang="ja-JP" altLang="en-US" sz="2200">
                <a:latin typeface="Meiryo" panose="020B0604030504040204" pitchFamily="34" charset="-128"/>
                <a:ea typeface="Meiryo" panose="020B0604030504040204" pitchFamily="34" charset="-128"/>
              </a:rPr>
              <a:t>前提で利用するアイデア。</a:t>
            </a:r>
            <a:endParaRPr lang="ja-JP" altLang="en-US" sz="2200" b="0" i="0" u="none" strike="noStrike">
              <a:effectLst/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2200" b="0" i="0" u="none" strike="noStrike">
                <a:effectLst/>
                <a:latin typeface="Meiryo" panose="020B0604030504040204" pitchFamily="34" charset="-128"/>
                <a:ea typeface="Meiryo" panose="020B0604030504040204" pitchFamily="34" charset="-128"/>
              </a:rPr>
              <a:t>これをテラヘルツに適応すると、モバイル通信のまま、通信を切り替えることなく、必要に応じてテラヘルツ高速通信を利用することが可能となる。</a:t>
            </a:r>
            <a:endParaRPr kumimoji="1" lang="ja-JP" altLang="en-US" sz="22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098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48BED01-2184-3D11-BA01-B2CF74088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6"/>
            <a:ext cx="10515600" cy="937242"/>
          </a:xfrm>
        </p:spPr>
        <p:txBody>
          <a:bodyPr/>
          <a:lstStyle/>
          <a:p>
            <a:pPr algn="ctr"/>
            <a:r>
              <a:rPr kumimoji="1" lang="en-US" altLang="ja-JP" dirty="0" err="1">
                <a:latin typeface="Meiryo" panose="020B0604030504040204" pitchFamily="34" charset="-128"/>
                <a:ea typeface="Meiryo" panose="020B0604030504040204" pitchFamily="34" charset="-128"/>
              </a:rPr>
              <a:t>WiFi</a:t>
            </a: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とモバイルの考え方の違い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B147288-D232-E8A6-87B9-65F4B76CF9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8108"/>
            <a:ext cx="10515600" cy="474885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en-US" altLang="ja-JP" sz="2400" dirty="0" err="1">
                <a:latin typeface="Meiryo" panose="020B0604030504040204" pitchFamily="34" charset="-128"/>
                <a:ea typeface="Meiryo" panose="020B0604030504040204" pitchFamily="34" charset="-128"/>
              </a:rPr>
              <a:t>WiFi</a:t>
            </a:r>
            <a:r>
              <a:rPr kumimoji="1"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  <a:t>とモバイル通信の大きな違いは、モビリティ（ハンドオーバーによる、基地局間の移動）である。</a:t>
            </a:r>
            <a:endParaRPr kumimoji="1" lang="en-US" altLang="ja-JP" sz="2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00000"/>
              </a:lnSpc>
            </a:pPr>
            <a:r>
              <a:rPr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  <a:t>テラヘルツのカバーエリアが限定的であるならば、移動してもシームレスに通信ができる必要がある。</a:t>
            </a:r>
            <a:endParaRPr kumimoji="1" lang="en-US" altLang="ja-JP" sz="24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lnSpc>
                <a:spcPct val="100000"/>
              </a:lnSpc>
            </a:pPr>
            <a:r>
              <a:rPr kumimoji="1"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6G</a:t>
            </a:r>
            <a:r>
              <a:rPr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  <a:t>（第</a:t>
            </a: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6</a:t>
            </a:r>
            <a:r>
              <a:rPr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  <a:t>世代移動通信）として、</a:t>
            </a:r>
            <a:r>
              <a:rPr lang="en-US" altLang="ja-JP" sz="2400" dirty="0">
                <a:latin typeface="Meiryo" panose="020B0604030504040204" pitchFamily="34" charset="-128"/>
                <a:ea typeface="Meiryo" panose="020B0604030504040204" pitchFamily="34" charset="-128"/>
              </a:rPr>
              <a:t>4G, 5G</a:t>
            </a:r>
            <a:r>
              <a:rPr lang="ja-JP" altLang="en-US" sz="2400">
                <a:latin typeface="Meiryo" panose="020B0604030504040204" pitchFamily="34" charset="-128"/>
                <a:ea typeface="Meiryo" panose="020B0604030504040204" pitchFamily="34" charset="-128"/>
              </a:rPr>
              <a:t>との連携は必須だと考える。</a:t>
            </a:r>
            <a:endParaRPr kumimoji="1" lang="ja-JP" altLang="en-US" sz="240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2702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A27B2A-79BA-70ED-78C7-D2329C431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9419"/>
          </a:xfrm>
        </p:spPr>
        <p:txBody>
          <a:bodyPr/>
          <a:lstStyle/>
          <a:p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4EBDBF-ACBA-0FA4-9910-0E8659AB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82670" cy="4351338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テラヘルツの通信システムとして、典型的なユースケースの検討を行い、それぞれリンクバジェットの計算を行った。</a:t>
            </a:r>
            <a:endParaRPr kumimoji="1"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spcAft>
                <a:spcPts val="1200"/>
              </a:spcAft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典型的なユースケースにおいて、アンプの利得など、デバイス側への要求を具体化した。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spcAft>
                <a:spcPts val="1200"/>
              </a:spcAft>
            </a:pPr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テラヘルツ通信の活用例を示した。</a:t>
            </a:r>
          </a:p>
        </p:txBody>
      </p:sp>
    </p:spTree>
    <p:extLst>
      <p:ext uri="{BB962C8B-B14F-4D97-AF65-F5344CB8AC3E}">
        <p14:creationId xmlns:p14="http://schemas.microsoft.com/office/powerpoint/2010/main" val="366152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12" descr="街路灯 無料 アイコン の Selman Icons">
            <a:extLst>
              <a:ext uri="{FF2B5EF4-FFF2-40B4-BE49-F238E27FC236}">
                <a16:creationId xmlns:a16="http://schemas.microsoft.com/office/drawing/2014/main" id="{A605F2D4-3C47-1C87-C2E0-60DC8846B6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5454" y="3186163"/>
            <a:ext cx="2656534" cy="265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FC36BBF-194F-A388-3D63-7FFE4B6B9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368"/>
            <a:ext cx="10515600" cy="1001338"/>
          </a:xfrm>
        </p:spPr>
        <p:txBody>
          <a:bodyPr/>
          <a:lstStyle/>
          <a:p>
            <a:pPr algn="ctr"/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想定ユースケース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AC8D430-FA7A-7DDE-AA57-4ADD90C6EE14}"/>
              </a:ext>
            </a:extLst>
          </p:cNvPr>
          <p:cNvSpPr txBox="1"/>
          <p:nvPr/>
        </p:nvSpPr>
        <p:spPr>
          <a:xfrm>
            <a:off x="1083503" y="8666861"/>
            <a:ext cx="43052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計算の前提とする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Fronthaul / Backhaul</a:t>
            </a:r>
            <a:r>
              <a:rPr kumimoji="1" lang="ja-JP" altLang="en-US"/>
              <a:t> のイメージ</a:t>
            </a:r>
          </a:p>
        </p:txBody>
      </p:sp>
      <p:pic>
        <p:nvPicPr>
          <p:cNvPr id="71" name="Picture 14" descr="ビルのシルエット07 | 無料のAi・PNG白黒シルエットイラスト">
            <a:extLst>
              <a:ext uri="{FF2B5EF4-FFF2-40B4-BE49-F238E27FC236}">
                <a16:creationId xmlns:a16="http://schemas.microsoft.com/office/drawing/2014/main" id="{C3F1D5B6-E040-F45A-17D5-7921C4EBCD3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37004" y="2786708"/>
            <a:ext cx="1776254" cy="2656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2" name="角丸四角形 71">
            <a:extLst>
              <a:ext uri="{FF2B5EF4-FFF2-40B4-BE49-F238E27FC236}">
                <a16:creationId xmlns:a16="http://schemas.microsoft.com/office/drawing/2014/main" id="{C9A31BA2-DFDA-54B1-5D51-E9686A7D7D40}"/>
              </a:ext>
            </a:extLst>
          </p:cNvPr>
          <p:cNvSpPr/>
          <p:nvPr/>
        </p:nvSpPr>
        <p:spPr>
          <a:xfrm>
            <a:off x="7258531" y="3970715"/>
            <a:ext cx="440548" cy="354799"/>
          </a:xfrm>
          <a:prstGeom prst="roundRect">
            <a:avLst/>
          </a:prstGeom>
          <a:solidFill>
            <a:srgbClr val="FF40FF"/>
          </a:solidFill>
          <a:ln>
            <a:solidFill>
              <a:srgbClr val="FF40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77" name="図 76">
            <a:extLst>
              <a:ext uri="{FF2B5EF4-FFF2-40B4-BE49-F238E27FC236}">
                <a16:creationId xmlns:a16="http://schemas.microsoft.com/office/drawing/2014/main" id="{3B713D26-315C-1F3B-4672-1258F3BFC6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07799" y="4542176"/>
            <a:ext cx="901066" cy="901066"/>
          </a:xfrm>
          <a:prstGeom prst="rect">
            <a:avLst/>
          </a:prstGeom>
        </p:spPr>
      </p:pic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8A18C41C-FF2E-0FF6-319C-F2E852EA0AE6}"/>
              </a:ext>
            </a:extLst>
          </p:cNvPr>
          <p:cNvSpPr txBox="1"/>
          <p:nvPr/>
        </p:nvSpPr>
        <p:spPr>
          <a:xfrm>
            <a:off x="8271105" y="2314907"/>
            <a:ext cx="23015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>
                <a:solidFill>
                  <a:srgbClr val="FF40F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スモールセル</a:t>
            </a:r>
            <a:endParaRPr lang="en-US" altLang="ja-JP" b="1" dirty="0">
              <a:solidFill>
                <a:srgbClr val="FF40FF"/>
              </a:solidFill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r>
              <a:rPr lang="ja-JP" altLang="en-US" b="1">
                <a:solidFill>
                  <a:srgbClr val="FF40F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アクセス回線</a:t>
            </a:r>
          </a:p>
        </p:txBody>
      </p:sp>
      <p:sp>
        <p:nvSpPr>
          <p:cNvPr id="81" name="円/楕円 80">
            <a:extLst>
              <a:ext uri="{FF2B5EF4-FFF2-40B4-BE49-F238E27FC236}">
                <a16:creationId xmlns:a16="http://schemas.microsoft.com/office/drawing/2014/main" id="{8F75C3FD-8F4F-274D-7BB2-1CA81C3D620B}"/>
              </a:ext>
            </a:extLst>
          </p:cNvPr>
          <p:cNvSpPr/>
          <p:nvPr/>
        </p:nvSpPr>
        <p:spPr>
          <a:xfrm rot="900000">
            <a:off x="1572033" y="2467078"/>
            <a:ext cx="707149" cy="584668"/>
          </a:xfrm>
          <a:prstGeom prst="ellipse">
            <a:avLst/>
          </a:prstGeom>
          <a:solidFill>
            <a:srgbClr val="FF40FF"/>
          </a:solidFill>
          <a:ln>
            <a:solidFill>
              <a:srgbClr val="FF40FF"/>
            </a:solidFill>
          </a:ln>
          <a:scene3d>
            <a:camera prst="isometricRightUp">
              <a:rot lat="443910" lon="6529656" rev="256451"/>
            </a:camera>
            <a:lightRig rig="threePt" dir="t"/>
          </a:scene3d>
          <a:sp3d>
            <a:bevelT w="203200" h="241300" prst="angle"/>
            <a:bevelB w="50800" h="25400" prst="coolSlan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DE47DF4A-915D-CD16-BB1C-D8B9D6FB2290}"/>
              </a:ext>
            </a:extLst>
          </p:cNvPr>
          <p:cNvCxnSpPr/>
          <p:nvPr/>
        </p:nvCxnSpPr>
        <p:spPr>
          <a:xfrm>
            <a:off x="2424684" y="2926529"/>
            <a:ext cx="4030305" cy="933609"/>
          </a:xfrm>
          <a:prstGeom prst="straightConnector1">
            <a:avLst/>
          </a:prstGeom>
          <a:ln w="50800">
            <a:solidFill>
              <a:srgbClr val="FF40FF"/>
            </a:solidFill>
            <a:headEnd type="triangle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直線矢印コネクタ 84">
            <a:extLst>
              <a:ext uri="{FF2B5EF4-FFF2-40B4-BE49-F238E27FC236}">
                <a16:creationId xmlns:a16="http://schemas.microsoft.com/office/drawing/2014/main" id="{FCAA148A-4584-D476-CC65-DCD3F075A73E}"/>
              </a:ext>
            </a:extLst>
          </p:cNvPr>
          <p:cNvCxnSpPr>
            <a:cxnSpLocks/>
          </p:cNvCxnSpPr>
          <p:nvPr/>
        </p:nvCxnSpPr>
        <p:spPr>
          <a:xfrm>
            <a:off x="7809197" y="4198998"/>
            <a:ext cx="2093352" cy="503053"/>
          </a:xfrm>
          <a:prstGeom prst="straightConnector1">
            <a:avLst/>
          </a:prstGeom>
          <a:ln w="50800">
            <a:solidFill>
              <a:srgbClr val="FF40FF"/>
            </a:solidFill>
            <a:headEnd type="triangle"/>
            <a:tailEnd type="triangl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033F7ED4-6956-9BD3-72F2-1A0A9C7897D7}"/>
              </a:ext>
            </a:extLst>
          </p:cNvPr>
          <p:cNvSpPr txBox="1"/>
          <p:nvPr/>
        </p:nvSpPr>
        <p:spPr>
          <a:xfrm>
            <a:off x="2666056" y="3795029"/>
            <a:ext cx="38235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>
                <a:solidFill>
                  <a:srgbClr val="FF40F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バックホール</a:t>
            </a:r>
            <a:r>
              <a:rPr lang="en-US" altLang="ja-JP" b="1" dirty="0">
                <a:solidFill>
                  <a:srgbClr val="FF40F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 / </a:t>
            </a:r>
            <a:r>
              <a:rPr lang="ja-JP" altLang="en-US" b="1">
                <a:solidFill>
                  <a:srgbClr val="FF40FF"/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フロントホール</a:t>
            </a:r>
          </a:p>
        </p:txBody>
      </p:sp>
      <p:sp>
        <p:nvSpPr>
          <p:cNvPr id="89" name="円/楕円 88">
            <a:extLst>
              <a:ext uri="{FF2B5EF4-FFF2-40B4-BE49-F238E27FC236}">
                <a16:creationId xmlns:a16="http://schemas.microsoft.com/office/drawing/2014/main" id="{0DCDD47D-6AFA-2926-1493-EF998875A7CA}"/>
              </a:ext>
            </a:extLst>
          </p:cNvPr>
          <p:cNvSpPr/>
          <p:nvPr/>
        </p:nvSpPr>
        <p:spPr>
          <a:xfrm rot="11455948">
            <a:off x="6622932" y="3632874"/>
            <a:ext cx="707149" cy="584668"/>
          </a:xfrm>
          <a:prstGeom prst="ellipse">
            <a:avLst/>
          </a:prstGeom>
          <a:solidFill>
            <a:srgbClr val="FF40FF"/>
          </a:solidFill>
          <a:ln>
            <a:solidFill>
              <a:srgbClr val="FF40FF"/>
            </a:solidFill>
          </a:ln>
          <a:scene3d>
            <a:camera prst="isometricRightUp">
              <a:rot lat="443910" lon="6529656" rev="256451"/>
            </a:camera>
            <a:lightRig rig="threePt" dir="t"/>
          </a:scene3d>
          <a:sp3d>
            <a:bevelT w="203200" h="241300" prst="angle"/>
            <a:bevelB w="50800" h="25400" prst="coolSlant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A1515EF8-3BBE-3178-725E-550D57EF9E05}"/>
              </a:ext>
            </a:extLst>
          </p:cNvPr>
          <p:cNvSpPr txBox="1"/>
          <p:nvPr/>
        </p:nvSpPr>
        <p:spPr>
          <a:xfrm>
            <a:off x="2608441" y="4307005"/>
            <a:ext cx="3610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目標距離</a:t>
            </a: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: ~ 300m</a:t>
            </a:r>
          </a:p>
          <a:p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通信速度</a:t>
            </a:r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: 16Gbps/Ch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F71A7E0B-C632-A44E-F487-5E071EABFAF3}"/>
              </a:ext>
            </a:extLst>
          </p:cNvPr>
          <p:cNvSpPr txBox="1"/>
          <p:nvPr/>
        </p:nvSpPr>
        <p:spPr>
          <a:xfrm>
            <a:off x="8299086" y="2955142"/>
            <a:ext cx="36102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目標距離</a:t>
            </a: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: ~ 30m</a:t>
            </a:r>
          </a:p>
          <a:p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通信速度</a:t>
            </a:r>
            <a:r>
              <a:rPr kumimoji="1"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: ~ 13Gbps / Ch</a:t>
            </a:r>
            <a:endParaRPr kumimoji="1" lang="ja-JP" altLang="en-US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02C50C35-D2DE-71FC-E135-540CB340627A}"/>
              </a:ext>
            </a:extLst>
          </p:cNvPr>
          <p:cNvSpPr txBox="1"/>
          <p:nvPr/>
        </p:nvSpPr>
        <p:spPr>
          <a:xfrm>
            <a:off x="7043952" y="5852178"/>
            <a:ext cx="43098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テラヘルツスモールセルは、光回線バックホールを使うことも</a:t>
            </a:r>
            <a:b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考えられるため、バックホールよりも高速になることがある。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F6ACE26-1953-1F40-A608-919238073E24}"/>
              </a:ext>
            </a:extLst>
          </p:cNvPr>
          <p:cNvSpPr txBox="1"/>
          <p:nvPr/>
        </p:nvSpPr>
        <p:spPr>
          <a:xfrm>
            <a:off x="1381903" y="1207986"/>
            <a:ext cx="9549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システム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G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で議論した内容として想定したユースケースは、下記 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2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種類の無線回線部分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B9493E55-3A35-436B-0C44-6A94B2CD7686}"/>
              </a:ext>
            </a:extLst>
          </p:cNvPr>
          <p:cNvSpPr txBox="1"/>
          <p:nvPr/>
        </p:nvSpPr>
        <p:spPr>
          <a:xfrm>
            <a:off x="9902549" y="3642031"/>
            <a:ext cx="2053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1Ch</a:t>
            </a:r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あたり </a:t>
            </a:r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4GHz</a:t>
            </a:r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幅で計算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7D7292DD-26D6-DA10-B23A-46B058A484C9}"/>
              </a:ext>
            </a:extLst>
          </p:cNvPr>
          <p:cNvSpPr txBox="1"/>
          <p:nvPr/>
        </p:nvSpPr>
        <p:spPr>
          <a:xfrm>
            <a:off x="3255169" y="4987945"/>
            <a:ext cx="20537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1Ch</a:t>
            </a:r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あたり </a:t>
            </a:r>
            <a:r>
              <a:rPr kumimoji="1" lang="en-US" altLang="ja-JP" sz="1100" dirty="0">
                <a:latin typeface="Meiryo" panose="020B0604030504040204" pitchFamily="34" charset="-128"/>
                <a:ea typeface="Meiryo" panose="020B0604030504040204" pitchFamily="34" charset="-128"/>
              </a:rPr>
              <a:t>4GHz</a:t>
            </a:r>
            <a:r>
              <a:rPr kumimoji="1" lang="ja-JP" altLang="en-US" sz="1100">
                <a:latin typeface="Meiryo" panose="020B0604030504040204" pitchFamily="34" charset="-128"/>
                <a:ea typeface="Meiryo" panose="020B0604030504040204" pitchFamily="34" charset="-128"/>
              </a:rPr>
              <a:t>幅で計算</a:t>
            </a:r>
          </a:p>
        </p:txBody>
      </p:sp>
    </p:spTree>
    <p:extLst>
      <p:ext uri="{BB962C8B-B14F-4D97-AF65-F5344CB8AC3E}">
        <p14:creationId xmlns:p14="http://schemas.microsoft.com/office/powerpoint/2010/main" val="106844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5BFC40-3288-A307-4A7A-7A7EAF1AE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0"/>
            <a:ext cx="11353800" cy="99659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3600">
                <a:latin typeface="Meiryo" panose="020B0604030504040204" pitchFamily="34" charset="-128"/>
                <a:ea typeface="Meiryo" panose="020B0604030504040204" pitchFamily="34" charset="-128"/>
              </a:rPr>
              <a:t>想定ユースケースと予測リンクバジェット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824F23-2348-BF80-D7C2-D748F9C43AB0}"/>
              </a:ext>
            </a:extLst>
          </p:cNvPr>
          <p:cNvSpPr txBox="1"/>
          <p:nvPr/>
        </p:nvSpPr>
        <p:spPr>
          <a:xfrm>
            <a:off x="7961689" y="996593"/>
            <a:ext cx="363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スモールセルアクセス回線利用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535BA796-68D9-FBAB-A68D-B41B2ECCD200}"/>
              </a:ext>
            </a:extLst>
          </p:cNvPr>
          <p:cNvGrpSpPr/>
          <p:nvPr/>
        </p:nvGrpSpPr>
        <p:grpSpPr>
          <a:xfrm>
            <a:off x="785311" y="996593"/>
            <a:ext cx="5656582" cy="834090"/>
            <a:chOff x="621885" y="996593"/>
            <a:chExt cx="5656582" cy="834090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DD5B1105-3243-EE8A-E608-40AB8833C127}"/>
                </a:ext>
              </a:extLst>
            </p:cNvPr>
            <p:cNvSpPr txBox="1"/>
            <p:nvPr/>
          </p:nvSpPr>
          <p:spPr>
            <a:xfrm>
              <a:off x="1341538" y="996593"/>
              <a:ext cx="42062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>
                  <a:latin typeface="Meiryo" panose="020B0604030504040204" pitchFamily="34" charset="-128"/>
                  <a:ea typeface="Meiryo" panose="020B0604030504040204" pitchFamily="34" charset="-128"/>
                </a:rPr>
                <a:t>フロントホール</a:t>
              </a:r>
              <a:r>
                <a:rPr kumimoji="1" lang="en-US" altLang="ja-JP" dirty="0">
                  <a:latin typeface="Meiryo" panose="020B0604030504040204" pitchFamily="34" charset="-128"/>
                  <a:ea typeface="Meiryo" panose="020B0604030504040204" pitchFamily="34" charset="-128"/>
                </a:rPr>
                <a:t> / </a:t>
              </a:r>
              <a:r>
                <a:rPr kumimoji="1" lang="ja-JP" altLang="en-US">
                  <a:latin typeface="Meiryo" panose="020B0604030504040204" pitchFamily="34" charset="-128"/>
                  <a:ea typeface="Meiryo" panose="020B0604030504040204" pitchFamily="34" charset="-128"/>
                </a:rPr>
                <a:t>バックホール利用</a:t>
              </a: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8470B18A-35FC-8CC7-1DFD-354D74FBAFC4}"/>
                </a:ext>
              </a:extLst>
            </p:cNvPr>
            <p:cNvSpPr txBox="1"/>
            <p:nvPr/>
          </p:nvSpPr>
          <p:spPr>
            <a:xfrm>
              <a:off x="621885" y="1522906"/>
              <a:ext cx="22282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/>
                <a:t>半導体アンプ利用の場合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58BCF633-3097-43CB-E203-81678143F0F7}"/>
                </a:ext>
              </a:extLst>
            </p:cNvPr>
            <p:cNvSpPr txBox="1"/>
            <p:nvPr/>
          </p:nvSpPr>
          <p:spPr>
            <a:xfrm>
              <a:off x="4050171" y="1522906"/>
              <a:ext cx="222829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/>
                <a:t>真空管アンプ利用の場合</a:t>
              </a:r>
            </a:p>
          </p:txBody>
        </p:sp>
      </p:grpSp>
      <p:pic>
        <p:nvPicPr>
          <p:cNvPr id="18" name="図 17">
            <a:extLst>
              <a:ext uri="{FF2B5EF4-FFF2-40B4-BE49-F238E27FC236}">
                <a16:creationId xmlns:a16="http://schemas.microsoft.com/office/drawing/2014/main" id="{C1ABFE86-EB93-F6CB-D290-A1F7189EE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2762" y="1874480"/>
            <a:ext cx="3250053" cy="440665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8EB381A-CCA2-BB17-3015-2B93512C73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57" y="1874480"/>
            <a:ext cx="3244603" cy="4399266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A554F067-D237-EE9C-4843-2345878977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2719" y="1867090"/>
            <a:ext cx="3250053" cy="4406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67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A8EFE722-266A-3916-D98D-3A2804D587F7}"/>
              </a:ext>
            </a:extLst>
          </p:cNvPr>
          <p:cNvGrpSpPr/>
          <p:nvPr/>
        </p:nvGrpSpPr>
        <p:grpSpPr>
          <a:xfrm>
            <a:off x="638130" y="3043646"/>
            <a:ext cx="11114731" cy="1289273"/>
            <a:chOff x="233182" y="164802"/>
            <a:chExt cx="8695991" cy="1008707"/>
          </a:xfrm>
        </p:grpSpPr>
        <p:sp>
          <p:nvSpPr>
            <p:cNvPr id="5" name="角丸四角形 4">
              <a:extLst>
                <a:ext uri="{FF2B5EF4-FFF2-40B4-BE49-F238E27FC236}">
                  <a16:creationId xmlns:a16="http://schemas.microsoft.com/office/drawing/2014/main" id="{FA8D01D8-71E9-313F-97E9-C677872C113B}"/>
                </a:ext>
              </a:extLst>
            </p:cNvPr>
            <p:cNvSpPr/>
            <p:nvPr/>
          </p:nvSpPr>
          <p:spPr>
            <a:xfrm>
              <a:off x="233182" y="439018"/>
              <a:ext cx="749879" cy="532399"/>
            </a:xfrm>
            <a:prstGeom prst="roundRect">
              <a:avLst>
                <a:gd name="adj" fmla="val 13031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67" dirty="0"/>
                <a:t>RFIC</a:t>
              </a:r>
              <a:endParaRPr lang="ja-JP" altLang="en-US" sz="1467"/>
            </a:p>
          </p:txBody>
        </p:sp>
        <p:sp>
          <p:nvSpPr>
            <p:cNvPr id="6" name="三角形 5">
              <a:extLst>
                <a:ext uri="{FF2B5EF4-FFF2-40B4-BE49-F238E27FC236}">
                  <a16:creationId xmlns:a16="http://schemas.microsoft.com/office/drawing/2014/main" id="{6A445AB8-BD2B-75CF-2BE5-2B3245EC357E}"/>
                </a:ext>
              </a:extLst>
            </p:cNvPr>
            <p:cNvSpPr/>
            <p:nvPr/>
          </p:nvSpPr>
          <p:spPr>
            <a:xfrm rot="5400000">
              <a:off x="1269935" y="493506"/>
              <a:ext cx="487171" cy="419975"/>
            </a:xfrm>
            <a:prstGeom prst="triangle">
              <a:avLst/>
            </a:prstGeom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400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915EE88D-009C-D592-BEBA-7A86F9B19C19}"/>
                </a:ext>
              </a:extLst>
            </p:cNvPr>
            <p:cNvCxnSpPr>
              <a:cxnSpLocks/>
              <a:stCxn id="5" idx="3"/>
              <a:endCxn id="6" idx="3"/>
            </p:cNvCxnSpPr>
            <p:nvPr/>
          </p:nvCxnSpPr>
          <p:spPr>
            <a:xfrm flipV="1">
              <a:off x="983061" y="703494"/>
              <a:ext cx="320472" cy="1724"/>
            </a:xfrm>
            <a:prstGeom prst="line">
              <a:avLst/>
            </a:prstGeom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6C368808-73C7-6195-68EC-67EA35039DA7}"/>
                </a:ext>
              </a:extLst>
            </p:cNvPr>
            <p:cNvGrpSpPr/>
            <p:nvPr/>
          </p:nvGrpSpPr>
          <p:grpSpPr>
            <a:xfrm>
              <a:off x="2179671" y="417333"/>
              <a:ext cx="555157" cy="578601"/>
              <a:chOff x="1634753" y="657059"/>
              <a:chExt cx="416368" cy="433951"/>
            </a:xfrm>
          </p:grpSpPr>
          <p:sp>
            <p:nvSpPr>
              <p:cNvPr id="38" name="角丸四角形 37">
                <a:extLst>
                  <a:ext uri="{FF2B5EF4-FFF2-40B4-BE49-F238E27FC236}">
                    <a16:creationId xmlns:a16="http://schemas.microsoft.com/office/drawing/2014/main" id="{8FC5DE6A-9530-45CF-7DF7-1AD952793641}"/>
                  </a:ext>
                </a:extLst>
              </p:cNvPr>
              <p:cNvSpPr/>
              <p:nvPr/>
            </p:nvSpPr>
            <p:spPr>
              <a:xfrm>
                <a:off x="1634753" y="657059"/>
                <a:ext cx="416368" cy="433951"/>
              </a:xfrm>
              <a:prstGeom prst="roundRect">
                <a:avLst/>
              </a:prstGeom>
              <a:ln w="285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2400"/>
              </a:p>
            </p:txBody>
          </p:sp>
          <p:sp>
            <p:nvSpPr>
              <p:cNvPr id="39" name="フリーフォーム 38">
                <a:extLst>
                  <a:ext uri="{FF2B5EF4-FFF2-40B4-BE49-F238E27FC236}">
                    <a16:creationId xmlns:a16="http://schemas.microsoft.com/office/drawing/2014/main" id="{32D32E3C-F8D7-A252-8BED-010F3EA49D4A}"/>
                  </a:ext>
                </a:extLst>
              </p:cNvPr>
              <p:cNvSpPr/>
              <p:nvPr/>
            </p:nvSpPr>
            <p:spPr>
              <a:xfrm>
                <a:off x="1712045" y="715968"/>
                <a:ext cx="261784" cy="90775"/>
              </a:xfrm>
              <a:custGeom>
                <a:avLst/>
                <a:gdLst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46138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7813" h="196892">
                    <a:moveTo>
                      <a:pt x="0" y="119368"/>
                    </a:moveTo>
                    <a:cubicBezTo>
                      <a:pt x="46704" y="68977"/>
                      <a:pt x="113071" y="-11524"/>
                      <a:pt x="184355" y="1381"/>
                    </a:cubicBezTo>
                    <a:cubicBezTo>
                      <a:pt x="255639" y="14286"/>
                      <a:pt x="331839" y="201713"/>
                      <a:pt x="427703" y="196797"/>
                    </a:cubicBezTo>
                    <a:cubicBezTo>
                      <a:pt x="523567" y="191881"/>
                      <a:pt x="545692" y="135344"/>
                      <a:pt x="567813" y="86184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2400"/>
              </a:p>
            </p:txBody>
          </p:sp>
          <p:sp>
            <p:nvSpPr>
              <p:cNvPr id="40" name="フリーフォーム 39">
                <a:extLst>
                  <a:ext uri="{FF2B5EF4-FFF2-40B4-BE49-F238E27FC236}">
                    <a16:creationId xmlns:a16="http://schemas.microsoft.com/office/drawing/2014/main" id="{CF9A86B0-C0F8-754B-1B95-B84E7D2B87F9}"/>
                  </a:ext>
                </a:extLst>
              </p:cNvPr>
              <p:cNvSpPr/>
              <p:nvPr/>
            </p:nvSpPr>
            <p:spPr>
              <a:xfrm>
                <a:off x="1712045" y="815520"/>
                <a:ext cx="261784" cy="90775"/>
              </a:xfrm>
              <a:custGeom>
                <a:avLst/>
                <a:gdLst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46138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7813" h="196892">
                    <a:moveTo>
                      <a:pt x="0" y="119368"/>
                    </a:moveTo>
                    <a:cubicBezTo>
                      <a:pt x="46704" y="68977"/>
                      <a:pt x="113071" y="-11524"/>
                      <a:pt x="184355" y="1381"/>
                    </a:cubicBezTo>
                    <a:cubicBezTo>
                      <a:pt x="255639" y="14286"/>
                      <a:pt x="331839" y="201713"/>
                      <a:pt x="427703" y="196797"/>
                    </a:cubicBezTo>
                    <a:cubicBezTo>
                      <a:pt x="523567" y="191881"/>
                      <a:pt x="545692" y="135344"/>
                      <a:pt x="567813" y="86184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2400"/>
              </a:p>
            </p:txBody>
          </p:sp>
          <p:sp>
            <p:nvSpPr>
              <p:cNvPr id="41" name="フリーフォーム 40">
                <a:extLst>
                  <a:ext uri="{FF2B5EF4-FFF2-40B4-BE49-F238E27FC236}">
                    <a16:creationId xmlns:a16="http://schemas.microsoft.com/office/drawing/2014/main" id="{50CDB978-7A21-9807-369F-10B46F2BFB4F}"/>
                  </a:ext>
                </a:extLst>
              </p:cNvPr>
              <p:cNvSpPr/>
              <p:nvPr/>
            </p:nvSpPr>
            <p:spPr>
              <a:xfrm>
                <a:off x="1712045" y="937194"/>
                <a:ext cx="261784" cy="90775"/>
              </a:xfrm>
              <a:custGeom>
                <a:avLst/>
                <a:gdLst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46138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7813" h="196892">
                    <a:moveTo>
                      <a:pt x="0" y="119368"/>
                    </a:moveTo>
                    <a:cubicBezTo>
                      <a:pt x="46704" y="68977"/>
                      <a:pt x="113071" y="-11524"/>
                      <a:pt x="184355" y="1381"/>
                    </a:cubicBezTo>
                    <a:cubicBezTo>
                      <a:pt x="255639" y="14286"/>
                      <a:pt x="331839" y="201713"/>
                      <a:pt x="427703" y="196797"/>
                    </a:cubicBezTo>
                    <a:cubicBezTo>
                      <a:pt x="523567" y="191881"/>
                      <a:pt x="545692" y="135344"/>
                      <a:pt x="567813" y="86184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2400"/>
              </a:p>
            </p:txBody>
          </p: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52AB2C45-64EB-0EB3-230F-7E451E595BE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11713" y="719074"/>
                <a:ext cx="62448" cy="68282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>
                <a:extLst>
                  <a:ext uri="{FF2B5EF4-FFF2-40B4-BE49-F238E27FC236}">
                    <a16:creationId xmlns:a16="http://schemas.microsoft.com/office/drawing/2014/main" id="{ABD92E1B-3A93-6A4A-88E5-37AEA0EC72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11713" y="947674"/>
                <a:ext cx="62448" cy="68282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C140D4CC-B415-3E67-9494-7BEEDC7E383C}"/>
                </a:ext>
              </a:extLst>
            </p:cNvPr>
            <p:cNvCxnSpPr>
              <a:cxnSpLocks/>
              <a:stCxn id="38" idx="1"/>
              <a:endCxn id="6" idx="0"/>
            </p:cNvCxnSpPr>
            <p:nvPr/>
          </p:nvCxnSpPr>
          <p:spPr>
            <a:xfrm flipH="1" flipV="1">
              <a:off x="1723508" y="703494"/>
              <a:ext cx="456163" cy="3140"/>
            </a:xfrm>
            <a:prstGeom prst="line">
              <a:avLst/>
            </a:prstGeom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三角形 9">
              <a:extLst>
                <a:ext uri="{FF2B5EF4-FFF2-40B4-BE49-F238E27FC236}">
                  <a16:creationId xmlns:a16="http://schemas.microsoft.com/office/drawing/2014/main" id="{FD34128E-C83E-E9AB-65AE-0FA3EB73980F}"/>
                </a:ext>
              </a:extLst>
            </p:cNvPr>
            <p:cNvSpPr/>
            <p:nvPr/>
          </p:nvSpPr>
          <p:spPr>
            <a:xfrm rot="10800000">
              <a:off x="2926419" y="164802"/>
              <a:ext cx="236764" cy="204107"/>
            </a:xfrm>
            <a:prstGeom prst="triangl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400"/>
            </a:p>
          </p:txBody>
        </p:sp>
        <p:sp>
          <p:nvSpPr>
            <p:cNvPr id="11" name="三角形 10">
              <a:extLst>
                <a:ext uri="{FF2B5EF4-FFF2-40B4-BE49-F238E27FC236}">
                  <a16:creationId xmlns:a16="http://schemas.microsoft.com/office/drawing/2014/main" id="{04494FF4-6AA1-977F-CD3E-B476DCB18526}"/>
                </a:ext>
              </a:extLst>
            </p:cNvPr>
            <p:cNvSpPr/>
            <p:nvPr/>
          </p:nvSpPr>
          <p:spPr>
            <a:xfrm rot="10800000">
              <a:off x="3211037" y="282719"/>
              <a:ext cx="236764" cy="204107"/>
            </a:xfrm>
            <a:prstGeom prst="triangl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400"/>
            </a:p>
          </p:txBody>
        </p:sp>
        <p:sp>
          <p:nvSpPr>
            <p:cNvPr id="12" name="三角形 11">
              <a:extLst>
                <a:ext uri="{FF2B5EF4-FFF2-40B4-BE49-F238E27FC236}">
                  <a16:creationId xmlns:a16="http://schemas.microsoft.com/office/drawing/2014/main" id="{993396DF-5C11-E6F6-675D-9F7C95E5795B}"/>
                </a:ext>
              </a:extLst>
            </p:cNvPr>
            <p:cNvSpPr/>
            <p:nvPr/>
          </p:nvSpPr>
          <p:spPr>
            <a:xfrm rot="10800000">
              <a:off x="3481575" y="416671"/>
              <a:ext cx="236764" cy="204107"/>
            </a:xfrm>
            <a:prstGeom prst="triangl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400"/>
            </a:p>
          </p:txBody>
        </p:sp>
        <p:cxnSp>
          <p:nvCxnSpPr>
            <p:cNvPr id="13" name="直線コネクタ 77">
              <a:extLst>
                <a:ext uri="{FF2B5EF4-FFF2-40B4-BE49-F238E27FC236}">
                  <a16:creationId xmlns:a16="http://schemas.microsoft.com/office/drawing/2014/main" id="{1708EA15-E292-9656-ACB1-067AF8D5669F}"/>
                </a:ext>
              </a:extLst>
            </p:cNvPr>
            <p:cNvCxnSpPr>
              <a:cxnSpLocks/>
              <a:stCxn id="38" idx="3"/>
              <a:endCxn id="10" idx="0"/>
            </p:cNvCxnSpPr>
            <p:nvPr/>
          </p:nvCxnSpPr>
          <p:spPr>
            <a:xfrm flipV="1">
              <a:off x="2734829" y="368909"/>
              <a:ext cx="309972" cy="337725"/>
            </a:xfrm>
            <a:prstGeom prst="bentConnector2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直線コネクタ 77">
              <a:extLst>
                <a:ext uri="{FF2B5EF4-FFF2-40B4-BE49-F238E27FC236}">
                  <a16:creationId xmlns:a16="http://schemas.microsoft.com/office/drawing/2014/main" id="{CF3649A6-9939-2B06-D455-D1C17A96983B}"/>
                </a:ext>
              </a:extLst>
            </p:cNvPr>
            <p:cNvCxnSpPr>
              <a:cxnSpLocks/>
              <a:stCxn id="38" idx="3"/>
              <a:endCxn id="11" idx="0"/>
            </p:cNvCxnSpPr>
            <p:nvPr/>
          </p:nvCxnSpPr>
          <p:spPr>
            <a:xfrm flipV="1">
              <a:off x="2734828" y="486826"/>
              <a:ext cx="594589" cy="219808"/>
            </a:xfrm>
            <a:prstGeom prst="bentConnector2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直線コネクタ 77">
              <a:extLst>
                <a:ext uri="{FF2B5EF4-FFF2-40B4-BE49-F238E27FC236}">
                  <a16:creationId xmlns:a16="http://schemas.microsoft.com/office/drawing/2014/main" id="{227A33CE-D9AB-1B02-FE0B-B8E9717CE0AB}"/>
                </a:ext>
              </a:extLst>
            </p:cNvPr>
            <p:cNvCxnSpPr>
              <a:cxnSpLocks/>
              <a:stCxn id="38" idx="3"/>
              <a:endCxn id="12" idx="0"/>
            </p:cNvCxnSpPr>
            <p:nvPr/>
          </p:nvCxnSpPr>
          <p:spPr>
            <a:xfrm flipV="1">
              <a:off x="2734828" y="620778"/>
              <a:ext cx="865128" cy="85856"/>
            </a:xfrm>
            <a:prstGeom prst="bentConnector2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三角形 15">
              <a:extLst>
                <a:ext uri="{FF2B5EF4-FFF2-40B4-BE49-F238E27FC236}">
                  <a16:creationId xmlns:a16="http://schemas.microsoft.com/office/drawing/2014/main" id="{ABF03421-4B75-BA44-7902-E80EF78F48BD}"/>
                </a:ext>
              </a:extLst>
            </p:cNvPr>
            <p:cNvSpPr/>
            <p:nvPr/>
          </p:nvSpPr>
          <p:spPr>
            <a:xfrm rot="10800000">
              <a:off x="4547507" y="337747"/>
              <a:ext cx="236764" cy="204107"/>
            </a:xfrm>
            <a:prstGeom prst="triangl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400"/>
            </a:p>
          </p:txBody>
        </p:sp>
        <p:sp>
          <p:nvSpPr>
            <p:cNvPr id="17" name="三角形 16">
              <a:extLst>
                <a:ext uri="{FF2B5EF4-FFF2-40B4-BE49-F238E27FC236}">
                  <a16:creationId xmlns:a16="http://schemas.microsoft.com/office/drawing/2014/main" id="{7DFC798D-496B-3719-D603-924D3A6A47F4}"/>
                </a:ext>
              </a:extLst>
            </p:cNvPr>
            <p:cNvSpPr/>
            <p:nvPr/>
          </p:nvSpPr>
          <p:spPr>
            <a:xfrm rot="10800000">
              <a:off x="4832125" y="455664"/>
              <a:ext cx="236764" cy="204107"/>
            </a:xfrm>
            <a:prstGeom prst="triangl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400"/>
            </a:p>
          </p:txBody>
        </p:sp>
        <p:sp>
          <p:nvSpPr>
            <p:cNvPr id="18" name="三角形 17">
              <a:extLst>
                <a:ext uri="{FF2B5EF4-FFF2-40B4-BE49-F238E27FC236}">
                  <a16:creationId xmlns:a16="http://schemas.microsoft.com/office/drawing/2014/main" id="{C340CDF9-899E-EBE6-DCB4-458784AC353D}"/>
                </a:ext>
              </a:extLst>
            </p:cNvPr>
            <p:cNvSpPr/>
            <p:nvPr/>
          </p:nvSpPr>
          <p:spPr>
            <a:xfrm rot="10800000">
              <a:off x="5102663" y="589616"/>
              <a:ext cx="236764" cy="204107"/>
            </a:xfrm>
            <a:prstGeom prst="triangl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400"/>
            </a:p>
          </p:txBody>
        </p:sp>
        <p:sp>
          <p:nvSpPr>
            <p:cNvPr id="19" name="三角形 18">
              <a:extLst>
                <a:ext uri="{FF2B5EF4-FFF2-40B4-BE49-F238E27FC236}">
                  <a16:creationId xmlns:a16="http://schemas.microsoft.com/office/drawing/2014/main" id="{458554FE-EEB8-8BF9-95C9-F8AFA949F761}"/>
                </a:ext>
              </a:extLst>
            </p:cNvPr>
            <p:cNvSpPr/>
            <p:nvPr/>
          </p:nvSpPr>
          <p:spPr>
            <a:xfrm rot="5400000">
              <a:off x="5673571" y="672897"/>
              <a:ext cx="487171" cy="419975"/>
            </a:xfrm>
            <a:prstGeom prst="triangle">
              <a:avLst/>
            </a:prstGeom>
            <a:ln w="28575"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40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71773281-3065-7AEF-7D9D-E0879839BC68}"/>
                </a:ext>
              </a:extLst>
            </p:cNvPr>
            <p:cNvSpPr txBox="1"/>
            <p:nvPr/>
          </p:nvSpPr>
          <p:spPr>
            <a:xfrm>
              <a:off x="1293278" y="617606"/>
              <a:ext cx="71367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PA</a:t>
              </a:r>
              <a:endParaRPr lang="ja-JP" alt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8D357AC9-D5FF-BA9A-854A-8F1BC416F181}"/>
                </a:ext>
              </a:extLst>
            </p:cNvPr>
            <p:cNvSpPr txBox="1"/>
            <p:nvPr/>
          </p:nvSpPr>
          <p:spPr>
            <a:xfrm>
              <a:off x="5681820" y="781557"/>
              <a:ext cx="713679" cy="27699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LNA</a:t>
              </a:r>
              <a:endParaRPr lang="ja-JP" altLang="en-US" sz="1200" dirty="0" err="1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cxnSp>
          <p:nvCxnSpPr>
            <p:cNvPr id="22" name="直線コネクタ 77">
              <a:extLst>
                <a:ext uri="{FF2B5EF4-FFF2-40B4-BE49-F238E27FC236}">
                  <a16:creationId xmlns:a16="http://schemas.microsoft.com/office/drawing/2014/main" id="{5CBFD434-9890-0EE5-4B6D-21B3821582BC}"/>
                </a:ext>
              </a:extLst>
            </p:cNvPr>
            <p:cNvCxnSpPr>
              <a:cxnSpLocks/>
              <a:stCxn id="19" idx="3"/>
              <a:endCxn id="18" idx="0"/>
            </p:cNvCxnSpPr>
            <p:nvPr/>
          </p:nvCxnSpPr>
          <p:spPr>
            <a:xfrm rot="10800000">
              <a:off x="5221044" y="793725"/>
              <a:ext cx="486125" cy="89161"/>
            </a:xfrm>
            <a:prstGeom prst="bentConnector2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コネクタ 77">
              <a:extLst>
                <a:ext uri="{FF2B5EF4-FFF2-40B4-BE49-F238E27FC236}">
                  <a16:creationId xmlns:a16="http://schemas.microsoft.com/office/drawing/2014/main" id="{34520A31-84CA-F8BA-A52F-57E9BD9CA642}"/>
                </a:ext>
              </a:extLst>
            </p:cNvPr>
            <p:cNvCxnSpPr>
              <a:cxnSpLocks/>
              <a:stCxn id="19" idx="3"/>
              <a:endCxn id="17" idx="0"/>
            </p:cNvCxnSpPr>
            <p:nvPr/>
          </p:nvCxnSpPr>
          <p:spPr>
            <a:xfrm rot="10800000">
              <a:off x="4950505" y="659773"/>
              <a:ext cx="756664" cy="223113"/>
            </a:xfrm>
            <a:prstGeom prst="bentConnector2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コネクタ 77">
              <a:extLst>
                <a:ext uri="{FF2B5EF4-FFF2-40B4-BE49-F238E27FC236}">
                  <a16:creationId xmlns:a16="http://schemas.microsoft.com/office/drawing/2014/main" id="{2ADAE1E8-A34B-3ABA-ED0C-C54A92FE330D}"/>
                </a:ext>
              </a:extLst>
            </p:cNvPr>
            <p:cNvCxnSpPr>
              <a:cxnSpLocks/>
              <a:stCxn id="19" idx="3"/>
              <a:endCxn id="16" idx="0"/>
            </p:cNvCxnSpPr>
            <p:nvPr/>
          </p:nvCxnSpPr>
          <p:spPr>
            <a:xfrm rot="10800000">
              <a:off x="4665890" y="541856"/>
              <a:ext cx="1041281" cy="341031"/>
            </a:xfrm>
            <a:prstGeom prst="bentConnector2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稲妻 132">
              <a:extLst>
                <a:ext uri="{FF2B5EF4-FFF2-40B4-BE49-F238E27FC236}">
                  <a16:creationId xmlns:a16="http://schemas.microsoft.com/office/drawing/2014/main" id="{B10A5654-8C71-50F3-F9C8-40A853ACAA8C}"/>
                </a:ext>
              </a:extLst>
            </p:cNvPr>
            <p:cNvSpPr/>
            <p:nvPr/>
          </p:nvSpPr>
          <p:spPr>
            <a:xfrm rot="7787909">
              <a:off x="3944888" y="430640"/>
              <a:ext cx="391531" cy="350217"/>
            </a:xfrm>
            <a:custGeom>
              <a:avLst/>
              <a:gdLst>
                <a:gd name="connsiteX0" fmla="*/ 8472 w 21600"/>
                <a:gd name="connsiteY0" fmla="*/ 0 h 21600"/>
                <a:gd name="connsiteX1" fmla="*/ 12860 w 21600"/>
                <a:gd name="connsiteY1" fmla="*/ 6080 h 21600"/>
                <a:gd name="connsiteX2" fmla="*/ 11050 w 21600"/>
                <a:gd name="connsiteY2" fmla="*/ 6797 h 21600"/>
                <a:gd name="connsiteX3" fmla="*/ 16577 w 21600"/>
                <a:gd name="connsiteY3" fmla="*/ 12007 h 21600"/>
                <a:gd name="connsiteX4" fmla="*/ 14767 w 21600"/>
                <a:gd name="connsiteY4" fmla="*/ 12877 h 21600"/>
                <a:gd name="connsiteX5" fmla="*/ 21600 w 21600"/>
                <a:gd name="connsiteY5" fmla="*/ 21600 h 21600"/>
                <a:gd name="connsiteX6" fmla="*/ 10012 w 21600"/>
                <a:gd name="connsiteY6" fmla="*/ 14915 h 21600"/>
                <a:gd name="connsiteX7" fmla="*/ 12222 w 21600"/>
                <a:gd name="connsiteY7" fmla="*/ 13987 h 21600"/>
                <a:gd name="connsiteX8" fmla="*/ 5022 w 21600"/>
                <a:gd name="connsiteY8" fmla="*/ 9705 h 21600"/>
                <a:gd name="connsiteX9" fmla="*/ 7602 w 21600"/>
                <a:gd name="connsiteY9" fmla="*/ 8382 h 21600"/>
                <a:gd name="connsiteX10" fmla="*/ 0 w 21600"/>
                <a:gd name="connsiteY10" fmla="*/ 3890 h 21600"/>
                <a:gd name="connsiteX11" fmla="*/ 8472 w 21600"/>
                <a:gd name="connsiteY11" fmla="*/ 0 h 21600"/>
                <a:gd name="connsiteX0" fmla="*/ 3450 w 16578"/>
                <a:gd name="connsiteY0" fmla="*/ 0 h 21600"/>
                <a:gd name="connsiteX1" fmla="*/ 7838 w 16578"/>
                <a:gd name="connsiteY1" fmla="*/ 6080 h 21600"/>
                <a:gd name="connsiteX2" fmla="*/ 6028 w 16578"/>
                <a:gd name="connsiteY2" fmla="*/ 6797 h 21600"/>
                <a:gd name="connsiteX3" fmla="*/ 11555 w 16578"/>
                <a:gd name="connsiteY3" fmla="*/ 12007 h 21600"/>
                <a:gd name="connsiteX4" fmla="*/ 9745 w 16578"/>
                <a:gd name="connsiteY4" fmla="*/ 12877 h 21600"/>
                <a:gd name="connsiteX5" fmla="*/ 16578 w 16578"/>
                <a:gd name="connsiteY5" fmla="*/ 21600 h 21600"/>
                <a:gd name="connsiteX6" fmla="*/ 4990 w 16578"/>
                <a:gd name="connsiteY6" fmla="*/ 14915 h 21600"/>
                <a:gd name="connsiteX7" fmla="*/ 7200 w 16578"/>
                <a:gd name="connsiteY7" fmla="*/ 13987 h 21600"/>
                <a:gd name="connsiteX8" fmla="*/ 0 w 16578"/>
                <a:gd name="connsiteY8" fmla="*/ 9705 h 21600"/>
                <a:gd name="connsiteX9" fmla="*/ 2580 w 16578"/>
                <a:gd name="connsiteY9" fmla="*/ 8382 h 21600"/>
                <a:gd name="connsiteX10" fmla="*/ 3450 w 16578"/>
                <a:gd name="connsiteY10" fmla="*/ 0 h 21600"/>
                <a:gd name="connsiteX0" fmla="*/ 870 w 13998"/>
                <a:gd name="connsiteY0" fmla="*/ 0 h 21600"/>
                <a:gd name="connsiteX1" fmla="*/ 5258 w 13998"/>
                <a:gd name="connsiteY1" fmla="*/ 6080 h 21600"/>
                <a:gd name="connsiteX2" fmla="*/ 3448 w 13998"/>
                <a:gd name="connsiteY2" fmla="*/ 6797 h 21600"/>
                <a:gd name="connsiteX3" fmla="*/ 8975 w 13998"/>
                <a:gd name="connsiteY3" fmla="*/ 12007 h 21600"/>
                <a:gd name="connsiteX4" fmla="*/ 7165 w 13998"/>
                <a:gd name="connsiteY4" fmla="*/ 12877 h 21600"/>
                <a:gd name="connsiteX5" fmla="*/ 13998 w 13998"/>
                <a:gd name="connsiteY5" fmla="*/ 21600 h 21600"/>
                <a:gd name="connsiteX6" fmla="*/ 2410 w 13998"/>
                <a:gd name="connsiteY6" fmla="*/ 14915 h 21600"/>
                <a:gd name="connsiteX7" fmla="*/ 4620 w 13998"/>
                <a:gd name="connsiteY7" fmla="*/ 13987 h 21600"/>
                <a:gd name="connsiteX8" fmla="*/ 0 w 13998"/>
                <a:gd name="connsiteY8" fmla="*/ 8382 h 21600"/>
                <a:gd name="connsiteX9" fmla="*/ 870 w 13998"/>
                <a:gd name="connsiteY9" fmla="*/ 0 h 21600"/>
                <a:gd name="connsiteX0" fmla="*/ 0 w 13128"/>
                <a:gd name="connsiteY0" fmla="*/ 0 h 21600"/>
                <a:gd name="connsiteX1" fmla="*/ 4388 w 13128"/>
                <a:gd name="connsiteY1" fmla="*/ 6080 h 21600"/>
                <a:gd name="connsiteX2" fmla="*/ 2578 w 13128"/>
                <a:gd name="connsiteY2" fmla="*/ 6797 h 21600"/>
                <a:gd name="connsiteX3" fmla="*/ 8105 w 13128"/>
                <a:gd name="connsiteY3" fmla="*/ 12007 h 21600"/>
                <a:gd name="connsiteX4" fmla="*/ 6295 w 13128"/>
                <a:gd name="connsiteY4" fmla="*/ 12877 h 21600"/>
                <a:gd name="connsiteX5" fmla="*/ 13128 w 13128"/>
                <a:gd name="connsiteY5" fmla="*/ 21600 h 21600"/>
                <a:gd name="connsiteX6" fmla="*/ 1540 w 13128"/>
                <a:gd name="connsiteY6" fmla="*/ 14915 h 21600"/>
                <a:gd name="connsiteX7" fmla="*/ 3750 w 13128"/>
                <a:gd name="connsiteY7" fmla="*/ 13987 h 21600"/>
                <a:gd name="connsiteX8" fmla="*/ 0 w 13128"/>
                <a:gd name="connsiteY8" fmla="*/ 0 h 21600"/>
                <a:gd name="connsiteX0" fmla="*/ 0 w 13128"/>
                <a:gd name="connsiteY0" fmla="*/ 0 h 21600"/>
                <a:gd name="connsiteX1" fmla="*/ 4388 w 13128"/>
                <a:gd name="connsiteY1" fmla="*/ 6080 h 21600"/>
                <a:gd name="connsiteX2" fmla="*/ 8105 w 13128"/>
                <a:gd name="connsiteY2" fmla="*/ 12007 h 21600"/>
                <a:gd name="connsiteX3" fmla="*/ 6295 w 13128"/>
                <a:gd name="connsiteY3" fmla="*/ 12877 h 21600"/>
                <a:gd name="connsiteX4" fmla="*/ 13128 w 13128"/>
                <a:gd name="connsiteY4" fmla="*/ 21600 h 21600"/>
                <a:gd name="connsiteX5" fmla="*/ 1540 w 13128"/>
                <a:gd name="connsiteY5" fmla="*/ 14915 h 21600"/>
                <a:gd name="connsiteX6" fmla="*/ 3750 w 13128"/>
                <a:gd name="connsiteY6" fmla="*/ 13987 h 21600"/>
                <a:gd name="connsiteX7" fmla="*/ 0 w 13128"/>
                <a:gd name="connsiteY7" fmla="*/ 0 h 21600"/>
                <a:gd name="connsiteX0" fmla="*/ 0 w 13128"/>
                <a:gd name="connsiteY0" fmla="*/ 0 h 21600"/>
                <a:gd name="connsiteX1" fmla="*/ 8105 w 13128"/>
                <a:gd name="connsiteY1" fmla="*/ 12007 h 21600"/>
                <a:gd name="connsiteX2" fmla="*/ 6295 w 13128"/>
                <a:gd name="connsiteY2" fmla="*/ 12877 h 21600"/>
                <a:gd name="connsiteX3" fmla="*/ 13128 w 13128"/>
                <a:gd name="connsiteY3" fmla="*/ 21600 h 21600"/>
                <a:gd name="connsiteX4" fmla="*/ 1540 w 13128"/>
                <a:gd name="connsiteY4" fmla="*/ 14915 h 21600"/>
                <a:gd name="connsiteX5" fmla="*/ 3750 w 13128"/>
                <a:gd name="connsiteY5" fmla="*/ 13987 h 21600"/>
                <a:gd name="connsiteX6" fmla="*/ 0 w 13128"/>
                <a:gd name="connsiteY6" fmla="*/ 0 h 21600"/>
                <a:gd name="connsiteX0" fmla="*/ 0 w 17400"/>
                <a:gd name="connsiteY0" fmla="*/ 0 h 18900"/>
                <a:gd name="connsiteX1" fmla="*/ 12377 w 17400"/>
                <a:gd name="connsiteY1" fmla="*/ 9307 h 18900"/>
                <a:gd name="connsiteX2" fmla="*/ 10567 w 17400"/>
                <a:gd name="connsiteY2" fmla="*/ 10177 h 18900"/>
                <a:gd name="connsiteX3" fmla="*/ 17400 w 17400"/>
                <a:gd name="connsiteY3" fmla="*/ 18900 h 18900"/>
                <a:gd name="connsiteX4" fmla="*/ 5812 w 17400"/>
                <a:gd name="connsiteY4" fmla="*/ 12215 h 18900"/>
                <a:gd name="connsiteX5" fmla="*/ 8022 w 17400"/>
                <a:gd name="connsiteY5" fmla="*/ 11287 h 18900"/>
                <a:gd name="connsiteX6" fmla="*/ 0 w 17400"/>
                <a:gd name="connsiteY6" fmla="*/ 0 h 18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400" h="18900">
                  <a:moveTo>
                    <a:pt x="0" y="0"/>
                  </a:moveTo>
                  <a:lnTo>
                    <a:pt x="12377" y="9307"/>
                  </a:lnTo>
                  <a:lnTo>
                    <a:pt x="10567" y="10177"/>
                  </a:lnTo>
                  <a:lnTo>
                    <a:pt x="17400" y="18900"/>
                  </a:lnTo>
                  <a:lnTo>
                    <a:pt x="5812" y="12215"/>
                  </a:lnTo>
                  <a:lnTo>
                    <a:pt x="8022" y="11287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2400"/>
            </a:p>
          </p:txBody>
        </p:sp>
        <p:sp>
          <p:nvSpPr>
            <p:cNvPr id="26" name="角丸四角形 25">
              <a:extLst>
                <a:ext uri="{FF2B5EF4-FFF2-40B4-BE49-F238E27FC236}">
                  <a16:creationId xmlns:a16="http://schemas.microsoft.com/office/drawing/2014/main" id="{BB2BA3C5-7BCF-4548-F80D-67CF2E44C6F5}"/>
                </a:ext>
              </a:extLst>
            </p:cNvPr>
            <p:cNvSpPr/>
            <p:nvPr/>
          </p:nvSpPr>
          <p:spPr>
            <a:xfrm>
              <a:off x="7055957" y="620778"/>
              <a:ext cx="538256" cy="532399"/>
            </a:xfrm>
            <a:prstGeom prst="roundRect">
              <a:avLst>
                <a:gd name="adj" fmla="val 13031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67" dirty="0"/>
                <a:t>RF</a:t>
              </a:r>
            </a:p>
            <a:p>
              <a:pPr algn="ctr"/>
              <a:r>
                <a:rPr lang="en-US" altLang="ja-JP" sz="1467" dirty="0"/>
                <a:t>IC</a:t>
              </a:r>
              <a:endParaRPr lang="ja-JP" altLang="en-US" sz="1467"/>
            </a:p>
          </p:txBody>
        </p:sp>
        <p:grpSp>
          <p:nvGrpSpPr>
            <p:cNvPr id="27" name="グループ化 26">
              <a:extLst>
                <a:ext uri="{FF2B5EF4-FFF2-40B4-BE49-F238E27FC236}">
                  <a16:creationId xmlns:a16="http://schemas.microsoft.com/office/drawing/2014/main" id="{18045B7C-753E-68FF-9118-2CA928172AFB}"/>
                </a:ext>
              </a:extLst>
            </p:cNvPr>
            <p:cNvGrpSpPr/>
            <p:nvPr/>
          </p:nvGrpSpPr>
          <p:grpSpPr>
            <a:xfrm>
              <a:off x="6307787" y="594908"/>
              <a:ext cx="555157" cy="578601"/>
              <a:chOff x="1634753" y="657059"/>
              <a:chExt cx="416368" cy="433951"/>
            </a:xfrm>
          </p:grpSpPr>
          <p:sp>
            <p:nvSpPr>
              <p:cNvPr id="32" name="角丸四角形 31">
                <a:extLst>
                  <a:ext uri="{FF2B5EF4-FFF2-40B4-BE49-F238E27FC236}">
                    <a16:creationId xmlns:a16="http://schemas.microsoft.com/office/drawing/2014/main" id="{FA583972-4015-6C36-95C6-22B3CB8DB370}"/>
                  </a:ext>
                </a:extLst>
              </p:cNvPr>
              <p:cNvSpPr/>
              <p:nvPr/>
            </p:nvSpPr>
            <p:spPr>
              <a:xfrm>
                <a:off x="1634753" y="657059"/>
                <a:ext cx="416368" cy="433951"/>
              </a:xfrm>
              <a:prstGeom prst="roundRect">
                <a:avLst/>
              </a:prstGeom>
              <a:ln w="28575">
                <a:solidFill>
                  <a:schemeClr val="bg2">
                    <a:lumMod val="50000"/>
                  </a:schemeClr>
                </a:solidFill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ja-JP" altLang="en-US" sz="2400"/>
              </a:p>
            </p:txBody>
          </p:sp>
          <p:sp>
            <p:nvSpPr>
              <p:cNvPr id="33" name="フリーフォーム 32">
                <a:extLst>
                  <a:ext uri="{FF2B5EF4-FFF2-40B4-BE49-F238E27FC236}">
                    <a16:creationId xmlns:a16="http://schemas.microsoft.com/office/drawing/2014/main" id="{DB4C0404-7B9C-1214-AEBE-53F3D039636D}"/>
                  </a:ext>
                </a:extLst>
              </p:cNvPr>
              <p:cNvSpPr/>
              <p:nvPr/>
            </p:nvSpPr>
            <p:spPr>
              <a:xfrm>
                <a:off x="1712045" y="715968"/>
                <a:ext cx="261784" cy="90775"/>
              </a:xfrm>
              <a:custGeom>
                <a:avLst/>
                <a:gdLst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46138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7813" h="196892">
                    <a:moveTo>
                      <a:pt x="0" y="119368"/>
                    </a:moveTo>
                    <a:cubicBezTo>
                      <a:pt x="46704" y="68977"/>
                      <a:pt x="113071" y="-11524"/>
                      <a:pt x="184355" y="1381"/>
                    </a:cubicBezTo>
                    <a:cubicBezTo>
                      <a:pt x="255639" y="14286"/>
                      <a:pt x="331839" y="201713"/>
                      <a:pt x="427703" y="196797"/>
                    </a:cubicBezTo>
                    <a:cubicBezTo>
                      <a:pt x="523567" y="191881"/>
                      <a:pt x="545692" y="135344"/>
                      <a:pt x="567813" y="86184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2400"/>
              </a:p>
            </p:txBody>
          </p:sp>
          <p:sp>
            <p:nvSpPr>
              <p:cNvPr id="34" name="フリーフォーム 33">
                <a:extLst>
                  <a:ext uri="{FF2B5EF4-FFF2-40B4-BE49-F238E27FC236}">
                    <a16:creationId xmlns:a16="http://schemas.microsoft.com/office/drawing/2014/main" id="{077F11BC-ED15-0285-D03F-20424ACD1274}"/>
                  </a:ext>
                </a:extLst>
              </p:cNvPr>
              <p:cNvSpPr/>
              <p:nvPr/>
            </p:nvSpPr>
            <p:spPr>
              <a:xfrm>
                <a:off x="1712045" y="815520"/>
                <a:ext cx="261784" cy="90775"/>
              </a:xfrm>
              <a:custGeom>
                <a:avLst/>
                <a:gdLst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46138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7813" h="196892">
                    <a:moveTo>
                      <a:pt x="0" y="119368"/>
                    </a:moveTo>
                    <a:cubicBezTo>
                      <a:pt x="46704" y="68977"/>
                      <a:pt x="113071" y="-11524"/>
                      <a:pt x="184355" y="1381"/>
                    </a:cubicBezTo>
                    <a:cubicBezTo>
                      <a:pt x="255639" y="14286"/>
                      <a:pt x="331839" y="201713"/>
                      <a:pt x="427703" y="196797"/>
                    </a:cubicBezTo>
                    <a:cubicBezTo>
                      <a:pt x="523567" y="191881"/>
                      <a:pt x="545692" y="135344"/>
                      <a:pt x="567813" y="86184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2400"/>
              </a:p>
            </p:txBody>
          </p:sp>
          <p:sp>
            <p:nvSpPr>
              <p:cNvPr id="35" name="フリーフォーム 34">
                <a:extLst>
                  <a:ext uri="{FF2B5EF4-FFF2-40B4-BE49-F238E27FC236}">
                    <a16:creationId xmlns:a16="http://schemas.microsoft.com/office/drawing/2014/main" id="{B953AAD9-CCB3-2360-68FE-D70138EDA5FB}"/>
                  </a:ext>
                </a:extLst>
              </p:cNvPr>
              <p:cNvSpPr/>
              <p:nvPr/>
            </p:nvSpPr>
            <p:spPr>
              <a:xfrm>
                <a:off x="1712045" y="937194"/>
                <a:ext cx="261784" cy="90775"/>
              </a:xfrm>
              <a:custGeom>
                <a:avLst/>
                <a:gdLst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03"/>
                  <a:gd name="connsiteX1" fmla="*/ 184355 w 567813"/>
                  <a:gd name="connsiteY1" fmla="*/ 0 h 199103"/>
                  <a:gd name="connsiteX2" fmla="*/ 412955 w 567813"/>
                  <a:gd name="connsiteY2" fmla="*/ 199103 h 199103"/>
                  <a:gd name="connsiteX3" fmla="*/ 567813 w 567813"/>
                  <a:gd name="connsiteY3" fmla="*/ 84803 h 199103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7987 h 199190"/>
                  <a:gd name="connsiteX1" fmla="*/ 184355 w 567813"/>
                  <a:gd name="connsiteY1" fmla="*/ 0 h 199190"/>
                  <a:gd name="connsiteX2" fmla="*/ 412955 w 567813"/>
                  <a:gd name="connsiteY2" fmla="*/ 199103 h 199190"/>
                  <a:gd name="connsiteX3" fmla="*/ 567813 w 567813"/>
                  <a:gd name="connsiteY3" fmla="*/ 84803 h 199190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46138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  <a:gd name="connsiteX0" fmla="*/ 0 w 567813"/>
                  <a:gd name="connsiteY0" fmla="*/ 119368 h 196892"/>
                  <a:gd name="connsiteX1" fmla="*/ 184355 w 567813"/>
                  <a:gd name="connsiteY1" fmla="*/ 1381 h 196892"/>
                  <a:gd name="connsiteX2" fmla="*/ 427703 w 567813"/>
                  <a:gd name="connsiteY2" fmla="*/ 196797 h 196892"/>
                  <a:gd name="connsiteX3" fmla="*/ 567813 w 567813"/>
                  <a:gd name="connsiteY3" fmla="*/ 86184 h 1968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67813" h="196892">
                    <a:moveTo>
                      <a:pt x="0" y="119368"/>
                    </a:moveTo>
                    <a:cubicBezTo>
                      <a:pt x="46704" y="68977"/>
                      <a:pt x="113071" y="-11524"/>
                      <a:pt x="184355" y="1381"/>
                    </a:cubicBezTo>
                    <a:cubicBezTo>
                      <a:pt x="255639" y="14286"/>
                      <a:pt x="331839" y="201713"/>
                      <a:pt x="427703" y="196797"/>
                    </a:cubicBezTo>
                    <a:cubicBezTo>
                      <a:pt x="523567" y="191881"/>
                      <a:pt x="545692" y="135344"/>
                      <a:pt x="567813" y="86184"/>
                    </a:cubicBezTo>
                  </a:path>
                </a:pathLst>
              </a:cu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ja-JP" altLang="en-US" sz="2400"/>
              </a:p>
            </p:txBody>
          </p: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36903ABA-2E7C-90F6-730E-373700DFDEC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11713" y="719074"/>
                <a:ext cx="62448" cy="68282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>
                <a:extLst>
                  <a:ext uri="{FF2B5EF4-FFF2-40B4-BE49-F238E27FC236}">
                    <a16:creationId xmlns:a16="http://schemas.microsoft.com/office/drawing/2014/main" id="{418C6849-00D6-F849-6F47-5FAD4FE15EC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811713" y="947674"/>
                <a:ext cx="62448" cy="68282"/>
              </a:xfrm>
              <a:prstGeom prst="line">
                <a:avLst/>
              </a:prstGeom>
              <a:ln>
                <a:solidFill>
                  <a:schemeClr val="bg2">
                    <a:lumMod val="50000"/>
                  </a:schemeClr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直線コネクタ 77">
              <a:extLst>
                <a:ext uri="{FF2B5EF4-FFF2-40B4-BE49-F238E27FC236}">
                  <a16:creationId xmlns:a16="http://schemas.microsoft.com/office/drawing/2014/main" id="{DAEF3DCE-8577-9CD5-79D4-FE0D0F9580AA}"/>
                </a:ext>
              </a:extLst>
            </p:cNvPr>
            <p:cNvCxnSpPr>
              <a:cxnSpLocks/>
              <a:stCxn id="19" idx="0"/>
              <a:endCxn id="32" idx="1"/>
            </p:cNvCxnSpPr>
            <p:nvPr/>
          </p:nvCxnSpPr>
          <p:spPr>
            <a:xfrm>
              <a:off x="6127144" y="882885"/>
              <a:ext cx="180643" cy="1324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直線コネクタ 77">
              <a:extLst>
                <a:ext uri="{FF2B5EF4-FFF2-40B4-BE49-F238E27FC236}">
                  <a16:creationId xmlns:a16="http://schemas.microsoft.com/office/drawing/2014/main" id="{ED7D6ED2-60C2-FBB5-B8F0-BAC80072F6C4}"/>
                </a:ext>
              </a:extLst>
            </p:cNvPr>
            <p:cNvCxnSpPr>
              <a:cxnSpLocks/>
              <a:stCxn id="26" idx="1"/>
              <a:endCxn id="32" idx="3"/>
            </p:cNvCxnSpPr>
            <p:nvPr/>
          </p:nvCxnSpPr>
          <p:spPr>
            <a:xfrm flipH="1" flipV="1">
              <a:off x="6862944" y="884209"/>
              <a:ext cx="193013" cy="2769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角丸四角形 29">
              <a:extLst>
                <a:ext uri="{FF2B5EF4-FFF2-40B4-BE49-F238E27FC236}">
                  <a16:creationId xmlns:a16="http://schemas.microsoft.com/office/drawing/2014/main" id="{6DF10B29-A805-380C-F108-D0E592181EC9}"/>
                </a:ext>
              </a:extLst>
            </p:cNvPr>
            <p:cNvSpPr/>
            <p:nvPr/>
          </p:nvSpPr>
          <p:spPr>
            <a:xfrm>
              <a:off x="7874521" y="620778"/>
              <a:ext cx="1054652" cy="532399"/>
            </a:xfrm>
            <a:prstGeom prst="roundRect">
              <a:avLst>
                <a:gd name="adj" fmla="val 13031"/>
              </a:avLst>
            </a:prstGeom>
            <a:solidFill>
              <a:schemeClr val="bg2">
                <a:lumMod val="5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1467" dirty="0"/>
                <a:t>MODEM</a:t>
              </a:r>
              <a:endParaRPr lang="ja-JP" altLang="en-US" sz="1467"/>
            </a:p>
          </p:txBody>
        </p:sp>
        <p:cxnSp>
          <p:nvCxnSpPr>
            <p:cNvPr id="31" name="直線コネクタ 77">
              <a:extLst>
                <a:ext uri="{FF2B5EF4-FFF2-40B4-BE49-F238E27FC236}">
                  <a16:creationId xmlns:a16="http://schemas.microsoft.com/office/drawing/2014/main" id="{31610319-0796-0DF1-14D4-A1EEDF713E0B}"/>
                </a:ext>
              </a:extLst>
            </p:cNvPr>
            <p:cNvCxnSpPr>
              <a:cxnSpLocks/>
              <a:stCxn id="26" idx="3"/>
              <a:endCxn id="30" idx="1"/>
            </p:cNvCxnSpPr>
            <p:nvPr/>
          </p:nvCxnSpPr>
          <p:spPr>
            <a:xfrm>
              <a:off x="7594213" y="886978"/>
              <a:ext cx="280307" cy="0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6AC86C24-F720-9F76-4296-66F57300C3E8}"/>
              </a:ext>
            </a:extLst>
          </p:cNvPr>
          <p:cNvCxnSpPr/>
          <p:nvPr/>
        </p:nvCxnSpPr>
        <p:spPr>
          <a:xfrm>
            <a:off x="2524046" y="2926572"/>
            <a:ext cx="0" cy="5355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2DA8E55-7D26-9B96-0E4A-89DABF3BB598}"/>
              </a:ext>
            </a:extLst>
          </p:cNvPr>
          <p:cNvSpPr txBox="1"/>
          <p:nvPr/>
        </p:nvSpPr>
        <p:spPr>
          <a:xfrm>
            <a:off x="1858592" y="2316798"/>
            <a:ext cx="1330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送信アンプ</a:t>
            </a:r>
            <a:endParaRPr lang="en-US" altLang="ja-JP" dirty="0"/>
          </a:p>
          <a:p>
            <a:pPr algn="ctr"/>
            <a:r>
              <a:rPr lang="ja-JP" altLang="en-US"/>
              <a:t>出力</a:t>
            </a:r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A79FB9B-7ABD-329B-4C9F-AAF308ABFA16}"/>
              </a:ext>
            </a:extLst>
          </p:cNvPr>
          <p:cNvSpPr txBox="1"/>
          <p:nvPr/>
        </p:nvSpPr>
        <p:spPr>
          <a:xfrm>
            <a:off x="3703874" y="1714947"/>
            <a:ext cx="1769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アンテナ利得</a:t>
            </a:r>
            <a:endParaRPr kumimoji="1" lang="en-US" altLang="ja-JP" dirty="0"/>
          </a:p>
          <a:p>
            <a:pPr algn="ctr"/>
            <a:r>
              <a:rPr lang="en-US" altLang="ja-JP" sz="1400" dirty="0"/>
              <a:t>(</a:t>
            </a:r>
            <a:r>
              <a:rPr lang="ja-JP" altLang="en-US" sz="1400"/>
              <a:t>アレイ利得を含む</a:t>
            </a:r>
            <a:r>
              <a:rPr lang="en-US" altLang="ja-JP" sz="1400" dirty="0"/>
              <a:t>)</a:t>
            </a:r>
            <a:endParaRPr kumimoji="1" lang="ja-JP" altLang="en-US" sz="1400"/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677E6D21-CFD3-A7F1-E6D3-5DA6986D807A}"/>
              </a:ext>
            </a:extLst>
          </p:cNvPr>
          <p:cNvCxnSpPr/>
          <p:nvPr/>
        </p:nvCxnSpPr>
        <p:spPr>
          <a:xfrm>
            <a:off x="4574914" y="2371400"/>
            <a:ext cx="0" cy="5355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右中かっこ 50">
            <a:extLst>
              <a:ext uri="{FF2B5EF4-FFF2-40B4-BE49-F238E27FC236}">
                <a16:creationId xmlns:a16="http://schemas.microsoft.com/office/drawing/2014/main" id="{4F7CB089-EDED-507F-5633-1972CDFCAFA4}"/>
              </a:ext>
            </a:extLst>
          </p:cNvPr>
          <p:cNvSpPr/>
          <p:nvPr/>
        </p:nvSpPr>
        <p:spPr>
          <a:xfrm rot="5400000">
            <a:off x="8633328" y="3868957"/>
            <a:ext cx="354043" cy="166407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3C2FA08C-6696-66D1-EBB7-4E074D9230C1}"/>
              </a:ext>
            </a:extLst>
          </p:cNvPr>
          <p:cNvSpPr txBox="1"/>
          <p:nvPr/>
        </p:nvSpPr>
        <p:spPr>
          <a:xfrm>
            <a:off x="7850305" y="4973037"/>
            <a:ext cx="2042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実装時の損失</a:t>
            </a:r>
            <a:endParaRPr kumimoji="1" lang="en-US" altLang="ja-JP" dirty="0"/>
          </a:p>
          <a:p>
            <a:pPr algn="ctr"/>
            <a:r>
              <a:rPr lang="ja-JP" altLang="en-US"/>
              <a:t>（インプリロス）</a:t>
            </a:r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8D27495-D80C-D0CC-9F26-588DFF76172F}"/>
              </a:ext>
            </a:extLst>
          </p:cNvPr>
          <p:cNvSpPr txBox="1"/>
          <p:nvPr/>
        </p:nvSpPr>
        <p:spPr>
          <a:xfrm>
            <a:off x="5833120" y="1711362"/>
            <a:ext cx="1769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アンテナ利得</a:t>
            </a:r>
            <a:endParaRPr kumimoji="1" lang="en-US" altLang="ja-JP" dirty="0"/>
          </a:p>
          <a:p>
            <a:pPr algn="ctr"/>
            <a:r>
              <a:rPr lang="en-US" altLang="ja-JP" sz="1400" dirty="0"/>
              <a:t>(</a:t>
            </a:r>
            <a:r>
              <a:rPr lang="ja-JP" altLang="en-US" sz="1400"/>
              <a:t>アレイ利得を含む</a:t>
            </a:r>
            <a:r>
              <a:rPr lang="en-US" altLang="ja-JP" sz="1400" dirty="0"/>
              <a:t>)</a:t>
            </a:r>
            <a:endParaRPr kumimoji="1" lang="ja-JP" altLang="en-US" sz="1400"/>
          </a:p>
        </p:txBody>
      </p: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F7994CF2-3E07-D624-76EB-4A196101D465}"/>
              </a:ext>
            </a:extLst>
          </p:cNvPr>
          <p:cNvCxnSpPr>
            <a:cxnSpLocks/>
          </p:cNvCxnSpPr>
          <p:nvPr/>
        </p:nvCxnSpPr>
        <p:spPr>
          <a:xfrm>
            <a:off x="6704160" y="2299317"/>
            <a:ext cx="0" cy="7443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0D5EB917-CDB4-8E74-EEA5-28D5630DCA5E}"/>
              </a:ext>
            </a:extLst>
          </p:cNvPr>
          <p:cNvCxnSpPr/>
          <p:nvPr/>
        </p:nvCxnSpPr>
        <p:spPr>
          <a:xfrm>
            <a:off x="7826873" y="3079417"/>
            <a:ext cx="0" cy="5355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B9BFAB0-2C0F-6D21-9FBE-C0A6549F8DC0}"/>
              </a:ext>
            </a:extLst>
          </p:cNvPr>
          <p:cNvSpPr txBox="1"/>
          <p:nvPr/>
        </p:nvSpPr>
        <p:spPr>
          <a:xfrm>
            <a:off x="7161419" y="2471656"/>
            <a:ext cx="1330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受信アンプ</a:t>
            </a:r>
            <a:endParaRPr lang="en-US" altLang="ja-JP" dirty="0"/>
          </a:p>
          <a:p>
            <a:pPr algn="ctr"/>
            <a:r>
              <a:rPr kumimoji="1" lang="ja-JP" altLang="en-US"/>
              <a:t>利得</a:t>
            </a: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C602E5BA-5E6B-D63C-EA22-9A69F588F2B9}"/>
              </a:ext>
            </a:extLst>
          </p:cNvPr>
          <p:cNvCxnSpPr/>
          <p:nvPr/>
        </p:nvCxnSpPr>
        <p:spPr>
          <a:xfrm>
            <a:off x="11001148" y="3079417"/>
            <a:ext cx="0" cy="535578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9C506D9E-F64B-EE45-5E92-277EB0A80BC9}"/>
              </a:ext>
            </a:extLst>
          </p:cNvPr>
          <p:cNvSpPr txBox="1"/>
          <p:nvPr/>
        </p:nvSpPr>
        <p:spPr>
          <a:xfrm>
            <a:off x="9864121" y="2556197"/>
            <a:ext cx="2262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/>
              <a:t>エラー訂正等</a:t>
            </a:r>
            <a:endParaRPr kumimoji="1" lang="en-US" altLang="ja-JP" sz="1400" dirty="0"/>
          </a:p>
          <a:p>
            <a:pPr algn="ctr"/>
            <a:r>
              <a:rPr lang="ja-JP" altLang="en-US" sz="1400"/>
              <a:t>符号化利得</a:t>
            </a:r>
            <a:endParaRPr lang="en-US" altLang="ja-JP" sz="1400" dirty="0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CD43403-3540-712A-D2AF-109DE60EA50D}"/>
              </a:ext>
            </a:extLst>
          </p:cNvPr>
          <p:cNvSpPr txBox="1"/>
          <p:nvPr/>
        </p:nvSpPr>
        <p:spPr>
          <a:xfrm>
            <a:off x="1964221" y="504532"/>
            <a:ext cx="86790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/>
              <a:t>リンクバジェット</a:t>
            </a:r>
            <a:r>
              <a:rPr lang="ja-JP" altLang="en-US" sz="2800" b="1"/>
              <a:t>イメージ</a:t>
            </a:r>
            <a:endParaRPr kumimoji="1" lang="ja-JP" altLang="en-US" sz="2800" b="1"/>
          </a:p>
        </p:txBody>
      </p:sp>
      <p:sp>
        <p:nvSpPr>
          <p:cNvPr id="60" name="右中かっこ 59">
            <a:extLst>
              <a:ext uri="{FF2B5EF4-FFF2-40B4-BE49-F238E27FC236}">
                <a16:creationId xmlns:a16="http://schemas.microsoft.com/office/drawing/2014/main" id="{A334FC09-150F-76E0-91B9-384CA0E31F95}"/>
              </a:ext>
            </a:extLst>
          </p:cNvPr>
          <p:cNvSpPr/>
          <p:nvPr/>
        </p:nvSpPr>
        <p:spPr>
          <a:xfrm rot="5400000">
            <a:off x="3368997" y="3868958"/>
            <a:ext cx="354043" cy="166407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83E5102-6144-31ED-4CFD-E9D6FD9592EF}"/>
              </a:ext>
            </a:extLst>
          </p:cNvPr>
          <p:cNvSpPr txBox="1"/>
          <p:nvPr/>
        </p:nvSpPr>
        <p:spPr>
          <a:xfrm>
            <a:off x="2585974" y="4973038"/>
            <a:ext cx="20422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実装時の損失</a:t>
            </a:r>
            <a:endParaRPr kumimoji="1" lang="en-US" altLang="ja-JP" dirty="0"/>
          </a:p>
          <a:p>
            <a:pPr algn="ctr"/>
            <a:r>
              <a:rPr lang="ja-JP" altLang="en-US"/>
              <a:t>（インプリロス）</a:t>
            </a:r>
            <a:endParaRPr kumimoji="1" lang="en-US" altLang="ja-JP" dirty="0"/>
          </a:p>
        </p:txBody>
      </p:sp>
      <p:sp>
        <p:nvSpPr>
          <p:cNvPr id="62" name="右中かっこ 61">
            <a:extLst>
              <a:ext uri="{FF2B5EF4-FFF2-40B4-BE49-F238E27FC236}">
                <a16:creationId xmlns:a16="http://schemas.microsoft.com/office/drawing/2014/main" id="{26619650-716A-0D24-3771-BD4FCC2CBB5A}"/>
              </a:ext>
            </a:extLst>
          </p:cNvPr>
          <p:cNvSpPr/>
          <p:nvPr/>
        </p:nvSpPr>
        <p:spPr>
          <a:xfrm rot="5400000">
            <a:off x="5445538" y="4019792"/>
            <a:ext cx="354043" cy="1362416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681355E8-B533-D946-22E7-859456B04C84}"/>
              </a:ext>
            </a:extLst>
          </p:cNvPr>
          <p:cNvSpPr txBox="1"/>
          <p:nvPr/>
        </p:nvSpPr>
        <p:spPr>
          <a:xfrm>
            <a:off x="4574914" y="4973039"/>
            <a:ext cx="2042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/>
              <a:t>伝搬損失</a:t>
            </a:r>
          </a:p>
        </p:txBody>
      </p:sp>
    </p:spTree>
    <p:extLst>
      <p:ext uri="{BB962C8B-B14F-4D97-AF65-F5344CB8AC3E}">
        <p14:creationId xmlns:p14="http://schemas.microsoft.com/office/powerpoint/2010/main" val="1047816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2C23F6-4A44-1F2B-8E24-C38D75076466}"/>
              </a:ext>
            </a:extLst>
          </p:cNvPr>
          <p:cNvSpPr txBox="1"/>
          <p:nvPr/>
        </p:nvSpPr>
        <p:spPr>
          <a:xfrm>
            <a:off x="169051" y="2149455"/>
            <a:ext cx="116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/>
              <a:t>送信</a:t>
            </a:r>
            <a:endParaRPr lang="en-US" altLang="ja-JP" sz="1400" dirty="0"/>
          </a:p>
          <a:p>
            <a:r>
              <a:rPr lang="ja-JP" altLang="en-US" sz="1400"/>
              <a:t>アンプ出力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76B745-0E37-6912-5319-91841E32802E}"/>
              </a:ext>
            </a:extLst>
          </p:cNvPr>
          <p:cNvSpPr txBox="1"/>
          <p:nvPr/>
        </p:nvSpPr>
        <p:spPr>
          <a:xfrm>
            <a:off x="4281951" y="926713"/>
            <a:ext cx="221971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EIRP</a:t>
            </a:r>
            <a:endParaRPr lang="ja-JP" altLang="en-US" sz="160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F9413C5-23C2-8D53-BB0B-3A61ED21AF64}"/>
              </a:ext>
            </a:extLst>
          </p:cNvPr>
          <p:cNvCxnSpPr>
            <a:cxnSpLocks/>
          </p:cNvCxnSpPr>
          <p:nvPr/>
        </p:nvCxnSpPr>
        <p:spPr>
          <a:xfrm>
            <a:off x="1132792" y="2615525"/>
            <a:ext cx="1403357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76A0B01-9564-DFA9-945D-5B231F122818}"/>
              </a:ext>
            </a:extLst>
          </p:cNvPr>
          <p:cNvCxnSpPr>
            <a:cxnSpLocks/>
          </p:cNvCxnSpPr>
          <p:nvPr/>
        </p:nvCxnSpPr>
        <p:spPr>
          <a:xfrm>
            <a:off x="2912166" y="1355093"/>
            <a:ext cx="135590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6F39E213-ECA6-B217-818E-9A597190305E}"/>
              </a:ext>
            </a:extLst>
          </p:cNvPr>
          <p:cNvCxnSpPr>
            <a:cxnSpLocks/>
          </p:cNvCxnSpPr>
          <p:nvPr/>
        </p:nvCxnSpPr>
        <p:spPr>
          <a:xfrm flipV="1">
            <a:off x="3111583" y="1398510"/>
            <a:ext cx="0" cy="16956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723E72BF-91ED-82F6-7B8B-922F5D12B82E}"/>
              </a:ext>
            </a:extLst>
          </p:cNvPr>
          <p:cNvCxnSpPr>
            <a:cxnSpLocks/>
          </p:cNvCxnSpPr>
          <p:nvPr/>
        </p:nvCxnSpPr>
        <p:spPr>
          <a:xfrm>
            <a:off x="2146854" y="3180721"/>
            <a:ext cx="134178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1518F4C1-923D-B155-CD2E-7276681AEE5D}"/>
              </a:ext>
            </a:extLst>
          </p:cNvPr>
          <p:cNvCxnSpPr>
            <a:cxnSpLocks/>
          </p:cNvCxnSpPr>
          <p:nvPr/>
        </p:nvCxnSpPr>
        <p:spPr>
          <a:xfrm>
            <a:off x="2368168" y="2654494"/>
            <a:ext cx="0" cy="5080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416AF58-1E5E-743B-2513-EE1ED107BDFA}"/>
              </a:ext>
            </a:extLst>
          </p:cNvPr>
          <p:cNvSpPr txBox="1"/>
          <p:nvPr/>
        </p:nvSpPr>
        <p:spPr>
          <a:xfrm>
            <a:off x="1486815" y="2704495"/>
            <a:ext cx="949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/>
              <a:t>インプリロス</a:t>
            </a:r>
            <a:endParaRPr lang="en-US" altLang="ja-JP" sz="1000" dirty="0"/>
          </a:p>
          <a:p>
            <a:r>
              <a:rPr lang="en-US" altLang="ja-JP" sz="1000" dirty="0"/>
              <a:t>: </a:t>
            </a:r>
            <a:r>
              <a:rPr lang="en-US" altLang="ja-JP" sz="1000" dirty="0">
                <a:solidFill>
                  <a:schemeClr val="accent2"/>
                </a:solidFill>
              </a:rPr>
              <a:t>10dB</a:t>
            </a: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818B2D00-3B20-DDC6-5190-941D6880A847}"/>
              </a:ext>
            </a:extLst>
          </p:cNvPr>
          <p:cNvCxnSpPr>
            <a:cxnSpLocks/>
          </p:cNvCxnSpPr>
          <p:nvPr/>
        </p:nvCxnSpPr>
        <p:spPr>
          <a:xfrm>
            <a:off x="4094921" y="1366729"/>
            <a:ext cx="0" cy="252941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6CB9EE0-953F-5A71-3BA2-312780943D0B}"/>
              </a:ext>
            </a:extLst>
          </p:cNvPr>
          <p:cNvSpPr txBox="1"/>
          <p:nvPr/>
        </p:nvSpPr>
        <p:spPr>
          <a:xfrm>
            <a:off x="4058087" y="2027554"/>
            <a:ext cx="1621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/>
              <a:t>伝搬損失</a:t>
            </a:r>
            <a:r>
              <a:rPr lang="en-US" altLang="ja-JP" sz="1200" dirty="0"/>
              <a:t> 300m</a:t>
            </a:r>
          </a:p>
          <a:p>
            <a:r>
              <a:rPr lang="en-US" altLang="ja-JP" sz="1200" dirty="0"/>
              <a:t>131.5 dB</a:t>
            </a:r>
          </a:p>
          <a:p>
            <a:endParaRPr lang="en-US" altLang="ja-JP" sz="1200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4E6E9F-FBA4-4560-35EC-EF3E62319914}"/>
              </a:ext>
            </a:extLst>
          </p:cNvPr>
          <p:cNvCxnSpPr>
            <a:cxnSpLocks/>
          </p:cNvCxnSpPr>
          <p:nvPr/>
        </p:nvCxnSpPr>
        <p:spPr>
          <a:xfrm>
            <a:off x="3795599" y="4823987"/>
            <a:ext cx="157959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4C4E121-7923-81FD-B18E-E93E1DAF8B05}"/>
              </a:ext>
            </a:extLst>
          </p:cNvPr>
          <p:cNvSpPr txBox="1"/>
          <p:nvPr/>
        </p:nvSpPr>
        <p:spPr>
          <a:xfrm>
            <a:off x="2467706" y="4150390"/>
            <a:ext cx="15648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/>
              <a:t>Fading Margin</a:t>
            </a:r>
          </a:p>
          <a:p>
            <a:pPr algn="r"/>
            <a:r>
              <a:rPr lang="en-US" altLang="ja-JP" sz="1100" dirty="0">
                <a:solidFill>
                  <a:schemeClr val="accent2"/>
                </a:solidFill>
              </a:rPr>
              <a:t>20dB</a:t>
            </a:r>
            <a:endParaRPr lang="ja-JP" altLang="en-US" sz="1100">
              <a:solidFill>
                <a:schemeClr val="accent2"/>
              </a:solidFill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9C23AAF-97A4-A279-8030-0E885BA5171E}"/>
              </a:ext>
            </a:extLst>
          </p:cNvPr>
          <p:cNvCxnSpPr>
            <a:cxnSpLocks/>
          </p:cNvCxnSpPr>
          <p:nvPr/>
        </p:nvCxnSpPr>
        <p:spPr>
          <a:xfrm>
            <a:off x="3795597" y="3888780"/>
            <a:ext cx="59173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60D3D9F5-0E4A-DD04-4172-1B3D384355B3}"/>
              </a:ext>
            </a:extLst>
          </p:cNvPr>
          <p:cNvCxnSpPr>
            <a:cxnSpLocks/>
          </p:cNvCxnSpPr>
          <p:nvPr/>
        </p:nvCxnSpPr>
        <p:spPr>
          <a:xfrm>
            <a:off x="4098883" y="3916017"/>
            <a:ext cx="0" cy="84056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2F91A36-6D4D-802A-6C56-4BE524524076}"/>
              </a:ext>
            </a:extLst>
          </p:cNvPr>
          <p:cNvCxnSpPr>
            <a:cxnSpLocks/>
          </p:cNvCxnSpPr>
          <p:nvPr/>
        </p:nvCxnSpPr>
        <p:spPr>
          <a:xfrm flipV="1">
            <a:off x="4989904" y="3263415"/>
            <a:ext cx="0" cy="14681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38291DE-C6E8-EFDF-3893-9F051C89DE93}"/>
              </a:ext>
            </a:extLst>
          </p:cNvPr>
          <p:cNvSpPr txBox="1"/>
          <p:nvPr/>
        </p:nvSpPr>
        <p:spPr>
          <a:xfrm>
            <a:off x="4963010" y="3820871"/>
            <a:ext cx="1425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Rx Ant. </a:t>
            </a:r>
            <a:r>
              <a:rPr lang="ja-JP" altLang="en-US" sz="1200"/>
              <a:t>利得</a:t>
            </a:r>
            <a:endParaRPr lang="en-US" altLang="ja-JP" sz="1200" dirty="0"/>
          </a:p>
          <a:p>
            <a:r>
              <a:rPr lang="en-US" altLang="ja-JP" sz="1200" dirty="0"/>
              <a:t>45 </a:t>
            </a:r>
            <a:r>
              <a:rPr lang="en-US" altLang="ja-JP" sz="1200" dirty="0" err="1"/>
              <a:t>dBi</a:t>
            </a:r>
            <a:endParaRPr lang="ja-JP" altLang="en-US" sz="1200"/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9F2EDE7D-984E-1946-F735-DF90F75EB611}"/>
              </a:ext>
            </a:extLst>
          </p:cNvPr>
          <p:cNvCxnSpPr>
            <a:cxnSpLocks/>
          </p:cNvCxnSpPr>
          <p:nvPr/>
        </p:nvCxnSpPr>
        <p:spPr>
          <a:xfrm flipV="1">
            <a:off x="5738691" y="2589282"/>
            <a:ext cx="0" cy="63874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73369FD-634C-66ED-C7D5-5A980D0B0356}"/>
              </a:ext>
            </a:extLst>
          </p:cNvPr>
          <p:cNvSpPr txBox="1"/>
          <p:nvPr/>
        </p:nvSpPr>
        <p:spPr>
          <a:xfrm>
            <a:off x="5535740" y="2010849"/>
            <a:ext cx="120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LNA Gain</a:t>
            </a:r>
          </a:p>
          <a:p>
            <a:r>
              <a:rPr lang="en-US" altLang="ja-JP" sz="1200" dirty="0"/>
              <a:t>(</a:t>
            </a:r>
            <a:r>
              <a:rPr lang="en-US" altLang="ja-JP" sz="1200" dirty="0">
                <a:solidFill>
                  <a:schemeClr val="accent2"/>
                </a:solidFill>
              </a:rPr>
              <a:t>20 dB</a:t>
            </a:r>
            <a:r>
              <a:rPr lang="en-US" altLang="ja-JP" sz="1200" dirty="0"/>
              <a:t>)</a:t>
            </a:r>
            <a:endParaRPr lang="ja-JP" altLang="en-US" sz="1200"/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A95BF70D-D63A-76B3-40E8-A74667BB69EB}"/>
              </a:ext>
            </a:extLst>
          </p:cNvPr>
          <p:cNvCxnSpPr>
            <a:cxnSpLocks/>
          </p:cNvCxnSpPr>
          <p:nvPr/>
        </p:nvCxnSpPr>
        <p:spPr>
          <a:xfrm>
            <a:off x="5628516" y="2529399"/>
            <a:ext cx="117173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8A8F5837-CC20-445A-0F35-291CBE4CFE7C}"/>
              </a:ext>
            </a:extLst>
          </p:cNvPr>
          <p:cNvCxnSpPr>
            <a:cxnSpLocks/>
          </p:cNvCxnSpPr>
          <p:nvPr/>
        </p:nvCxnSpPr>
        <p:spPr>
          <a:xfrm>
            <a:off x="6601043" y="2545990"/>
            <a:ext cx="0" cy="5080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F6B2528-6349-B15B-3F39-10C13679C11D}"/>
              </a:ext>
            </a:extLst>
          </p:cNvPr>
          <p:cNvSpPr txBox="1"/>
          <p:nvPr/>
        </p:nvSpPr>
        <p:spPr>
          <a:xfrm>
            <a:off x="6557827" y="2674508"/>
            <a:ext cx="198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/>
              <a:t>インプリロス</a:t>
            </a:r>
            <a:r>
              <a:rPr lang="en-US" altLang="ja-JP" sz="1000" dirty="0"/>
              <a:t> (</a:t>
            </a:r>
            <a:r>
              <a:rPr lang="en-US" altLang="ja-JP" sz="1000" dirty="0">
                <a:solidFill>
                  <a:schemeClr val="accent2"/>
                </a:solidFill>
              </a:rPr>
              <a:t>10dB</a:t>
            </a:r>
            <a:r>
              <a:rPr lang="en-US" altLang="ja-JP" sz="1000" dirty="0"/>
              <a:t>)</a:t>
            </a:r>
            <a:endParaRPr lang="ja-JP" altLang="en-US" sz="1200"/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47B07D20-5913-BA63-0257-81055905F042}"/>
              </a:ext>
            </a:extLst>
          </p:cNvPr>
          <p:cNvCxnSpPr>
            <a:cxnSpLocks/>
          </p:cNvCxnSpPr>
          <p:nvPr/>
        </p:nvCxnSpPr>
        <p:spPr>
          <a:xfrm>
            <a:off x="6388933" y="3094138"/>
            <a:ext cx="17171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8568748-CB33-C491-FDAC-176877E0BD67}"/>
              </a:ext>
            </a:extLst>
          </p:cNvPr>
          <p:cNvSpPr txBox="1"/>
          <p:nvPr/>
        </p:nvSpPr>
        <p:spPr>
          <a:xfrm>
            <a:off x="8103290" y="2959947"/>
            <a:ext cx="3090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/>
              <a:t>受信電力</a:t>
            </a:r>
            <a:r>
              <a:rPr lang="en-US" altLang="ja-JP" sz="1600" dirty="0"/>
              <a:t> : -63 + 13 = -50dBm</a:t>
            </a:r>
            <a:endParaRPr lang="ja-JP" altLang="en-US" sz="1600"/>
          </a:p>
        </p:txBody>
      </p: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A36E071F-A366-F0B2-E220-D3C6C58530FE}"/>
              </a:ext>
            </a:extLst>
          </p:cNvPr>
          <p:cNvCxnSpPr>
            <a:cxnSpLocks/>
          </p:cNvCxnSpPr>
          <p:nvPr/>
        </p:nvCxnSpPr>
        <p:spPr>
          <a:xfrm>
            <a:off x="4838721" y="6350031"/>
            <a:ext cx="2167561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216745DA-9D71-AA11-7275-6E21DA351C29}"/>
              </a:ext>
            </a:extLst>
          </p:cNvPr>
          <p:cNvSpPr txBox="1"/>
          <p:nvPr/>
        </p:nvSpPr>
        <p:spPr>
          <a:xfrm>
            <a:off x="6954082" y="6201601"/>
            <a:ext cx="2962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>
                <a:solidFill>
                  <a:schemeClr val="accent5"/>
                </a:solidFill>
              </a:rPr>
              <a:t>熱雑音</a:t>
            </a:r>
            <a:r>
              <a:rPr lang="en-US" altLang="ja-JP" sz="1600" dirty="0">
                <a:solidFill>
                  <a:schemeClr val="accent5"/>
                </a:solidFill>
              </a:rPr>
              <a:t> (</a:t>
            </a:r>
            <a:r>
              <a:rPr lang="en-US" altLang="ja-JP" sz="1600" dirty="0" err="1">
                <a:solidFill>
                  <a:schemeClr val="accent5"/>
                </a:solidFill>
              </a:rPr>
              <a:t>Nt</a:t>
            </a:r>
            <a:r>
              <a:rPr lang="en-US" altLang="ja-JP" sz="1600" dirty="0">
                <a:solidFill>
                  <a:schemeClr val="accent5"/>
                </a:solidFill>
              </a:rPr>
              <a:t>) -174dBm/Hz</a:t>
            </a:r>
            <a:endParaRPr lang="ja-JP" altLang="en-US" sz="1600">
              <a:solidFill>
                <a:schemeClr val="accent5"/>
              </a:solidFill>
            </a:endParaRPr>
          </a:p>
        </p:txBody>
      </p: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914DC718-04F8-E0F8-86A6-1EB1BE585BEB}"/>
              </a:ext>
            </a:extLst>
          </p:cNvPr>
          <p:cNvCxnSpPr>
            <a:cxnSpLocks/>
          </p:cNvCxnSpPr>
          <p:nvPr/>
        </p:nvCxnSpPr>
        <p:spPr>
          <a:xfrm flipV="1">
            <a:off x="7808477" y="4731588"/>
            <a:ext cx="0" cy="527253"/>
          </a:xfrm>
          <a:prstGeom prst="straightConnector1">
            <a:avLst/>
          </a:prstGeom>
          <a:ln w="12700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E3F0775-ABCD-6ACF-8E88-F9EB6DE7A6D9}"/>
              </a:ext>
            </a:extLst>
          </p:cNvPr>
          <p:cNvSpPr txBox="1"/>
          <p:nvPr/>
        </p:nvSpPr>
        <p:spPr>
          <a:xfrm>
            <a:off x="7823795" y="4843303"/>
            <a:ext cx="1252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err="1">
                <a:solidFill>
                  <a:schemeClr val="accent5"/>
                </a:solidFill>
              </a:rPr>
              <a:t>Nf</a:t>
            </a:r>
            <a:r>
              <a:rPr lang="en-US" altLang="ja-JP" sz="1400" dirty="0">
                <a:solidFill>
                  <a:schemeClr val="accent5"/>
                </a:solidFill>
              </a:rPr>
              <a:t> = </a:t>
            </a:r>
            <a:r>
              <a:rPr lang="en-US" altLang="ja-JP" sz="1400" dirty="0">
                <a:solidFill>
                  <a:schemeClr val="accent2"/>
                </a:solidFill>
              </a:rPr>
              <a:t>15dB</a:t>
            </a:r>
            <a:endParaRPr lang="ja-JP" altLang="en-US" sz="1400">
              <a:solidFill>
                <a:schemeClr val="accent2"/>
              </a:solidFill>
            </a:endParaRP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368378B3-AE9A-9B3B-BDF5-8BA3E7C6E1F3}"/>
              </a:ext>
            </a:extLst>
          </p:cNvPr>
          <p:cNvCxnSpPr>
            <a:cxnSpLocks/>
          </p:cNvCxnSpPr>
          <p:nvPr/>
        </p:nvCxnSpPr>
        <p:spPr>
          <a:xfrm>
            <a:off x="6557096" y="5284943"/>
            <a:ext cx="1642803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01F3D46A-A6CB-B81D-64E0-608BBDE1F784}"/>
              </a:ext>
            </a:extLst>
          </p:cNvPr>
          <p:cNvCxnSpPr>
            <a:cxnSpLocks/>
          </p:cNvCxnSpPr>
          <p:nvPr/>
        </p:nvCxnSpPr>
        <p:spPr>
          <a:xfrm flipV="1">
            <a:off x="6743231" y="5284943"/>
            <a:ext cx="0" cy="1060729"/>
          </a:xfrm>
          <a:prstGeom prst="straightConnector1">
            <a:avLst/>
          </a:prstGeom>
          <a:ln w="12700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8DF19DCD-8F5E-B2E5-C660-76050FCA69DB}"/>
              </a:ext>
            </a:extLst>
          </p:cNvPr>
          <p:cNvSpPr txBox="1"/>
          <p:nvPr/>
        </p:nvSpPr>
        <p:spPr>
          <a:xfrm>
            <a:off x="6725634" y="5645297"/>
            <a:ext cx="235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solidFill>
                  <a:schemeClr val="accent5"/>
                </a:solidFill>
              </a:rPr>
              <a:t>帯域幅</a:t>
            </a:r>
            <a:r>
              <a:rPr lang="en-US" altLang="ja-JP" sz="1400" dirty="0">
                <a:solidFill>
                  <a:schemeClr val="accent5"/>
                </a:solidFill>
              </a:rPr>
              <a:t> 4GHz/Ch = +96dB</a:t>
            </a:r>
            <a:endParaRPr lang="ja-JP" altLang="en-US" sz="1400">
              <a:solidFill>
                <a:schemeClr val="accent5"/>
              </a:solidFill>
            </a:endParaRP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1AED7F81-7FAE-D093-2B3A-93992BBBE4B6}"/>
              </a:ext>
            </a:extLst>
          </p:cNvPr>
          <p:cNvCxnSpPr>
            <a:cxnSpLocks/>
          </p:cNvCxnSpPr>
          <p:nvPr/>
        </p:nvCxnSpPr>
        <p:spPr>
          <a:xfrm>
            <a:off x="7667973" y="4680203"/>
            <a:ext cx="180966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16CD8F62-0C05-C530-929E-871E302FE431}"/>
              </a:ext>
            </a:extLst>
          </p:cNvPr>
          <p:cNvSpPr txBox="1"/>
          <p:nvPr/>
        </p:nvSpPr>
        <p:spPr>
          <a:xfrm>
            <a:off x="9600469" y="4548760"/>
            <a:ext cx="1954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chemeClr val="accent5"/>
                </a:solidFill>
              </a:rPr>
              <a:t>Rx Noise (N)</a:t>
            </a:r>
          </a:p>
          <a:p>
            <a:r>
              <a:rPr lang="en-US" altLang="ja-JP" sz="1600" b="1" dirty="0">
                <a:solidFill>
                  <a:schemeClr val="accent5"/>
                </a:solidFill>
              </a:rPr>
              <a:t> - 63dBm</a:t>
            </a:r>
            <a:endParaRPr lang="ja-JP" altLang="en-US" sz="1600" b="1">
              <a:solidFill>
                <a:schemeClr val="accent5"/>
              </a:solidFill>
            </a:endParaRPr>
          </a:p>
        </p:txBody>
      </p:sp>
      <p:sp>
        <p:nvSpPr>
          <p:cNvPr id="83" name="円/楕円 82">
            <a:extLst>
              <a:ext uri="{FF2B5EF4-FFF2-40B4-BE49-F238E27FC236}">
                <a16:creationId xmlns:a16="http://schemas.microsoft.com/office/drawing/2014/main" id="{816B76D2-3BBE-BA90-A310-FE8D1192AE06}"/>
              </a:ext>
            </a:extLst>
          </p:cNvPr>
          <p:cNvSpPr/>
          <p:nvPr/>
        </p:nvSpPr>
        <p:spPr>
          <a:xfrm>
            <a:off x="9400485" y="4587815"/>
            <a:ext cx="184667" cy="16876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F8C14CC-EC51-9864-9740-11E1FDA85EDA}"/>
              </a:ext>
            </a:extLst>
          </p:cNvPr>
          <p:cNvSpPr txBox="1"/>
          <p:nvPr/>
        </p:nvSpPr>
        <p:spPr>
          <a:xfrm>
            <a:off x="8133702" y="3792763"/>
            <a:ext cx="3540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/>
              <a:t>所要</a:t>
            </a:r>
            <a:r>
              <a:rPr lang="en-US" altLang="ja-JP" sz="1600" b="1" dirty="0"/>
              <a:t>SNR : 13dB (16QAM MIMO)</a:t>
            </a:r>
            <a:endParaRPr lang="ja-JP" altLang="en-US" sz="1600" b="1"/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3050B561-92C1-F3EC-5987-13BB17AAF194}"/>
              </a:ext>
            </a:extLst>
          </p:cNvPr>
          <p:cNvCxnSpPr>
            <a:cxnSpLocks/>
          </p:cNvCxnSpPr>
          <p:nvPr/>
        </p:nvCxnSpPr>
        <p:spPr>
          <a:xfrm>
            <a:off x="8086448" y="3298501"/>
            <a:ext cx="10168" cy="1355171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/楕円 11">
            <a:extLst>
              <a:ext uri="{FF2B5EF4-FFF2-40B4-BE49-F238E27FC236}">
                <a16:creationId xmlns:a16="http://schemas.microsoft.com/office/drawing/2014/main" id="{CCD6F143-0318-0143-EBFC-D763C0251ED0}"/>
              </a:ext>
            </a:extLst>
          </p:cNvPr>
          <p:cNvSpPr/>
          <p:nvPr/>
        </p:nvSpPr>
        <p:spPr>
          <a:xfrm>
            <a:off x="7952609" y="3027887"/>
            <a:ext cx="184667" cy="1687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0A4DCF-D879-B13B-CE31-A0883CD40843}"/>
              </a:ext>
            </a:extLst>
          </p:cNvPr>
          <p:cNvSpPr txBox="1"/>
          <p:nvPr/>
        </p:nvSpPr>
        <p:spPr>
          <a:xfrm>
            <a:off x="3049438" y="1826290"/>
            <a:ext cx="10062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Tx Ant.</a:t>
            </a:r>
            <a:r>
              <a:rPr lang="ja-JP" altLang="en-US" sz="1100"/>
              <a:t>利得</a:t>
            </a:r>
            <a:endParaRPr lang="en-US" altLang="ja-JP" sz="1100" dirty="0"/>
          </a:p>
          <a:p>
            <a:r>
              <a:rPr lang="en-US" altLang="ja-JP" sz="1100" dirty="0"/>
              <a:t>45 </a:t>
            </a:r>
            <a:r>
              <a:rPr lang="en-US" altLang="ja-JP" sz="1100" dirty="0" err="1"/>
              <a:t>dBi</a:t>
            </a:r>
            <a:endParaRPr lang="ja-JP" altLang="en-US" sz="1100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C8D628-937A-3C50-3499-469671BD1D19}"/>
              </a:ext>
            </a:extLst>
          </p:cNvPr>
          <p:cNvCxnSpPr>
            <a:cxnSpLocks/>
          </p:cNvCxnSpPr>
          <p:nvPr/>
        </p:nvCxnSpPr>
        <p:spPr>
          <a:xfrm>
            <a:off x="4949687" y="3249040"/>
            <a:ext cx="8842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AF80704-8B5D-7189-6DE7-D06BC1C330A9}"/>
              </a:ext>
            </a:extLst>
          </p:cNvPr>
          <p:cNvSpPr txBox="1"/>
          <p:nvPr/>
        </p:nvSpPr>
        <p:spPr>
          <a:xfrm>
            <a:off x="6806909" y="2420889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-40dBm</a:t>
            </a:r>
            <a:endParaRPr lang="ja-JP" altLang="en-US" sz="1050" b="1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6EC1962-5F6D-C619-EE0D-8F5FF1ED4BC5}"/>
              </a:ext>
            </a:extLst>
          </p:cNvPr>
          <p:cNvSpPr txBox="1"/>
          <p:nvPr/>
        </p:nvSpPr>
        <p:spPr>
          <a:xfrm>
            <a:off x="5853235" y="3144300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-60dBm</a:t>
            </a:r>
            <a:endParaRPr lang="ja-JP" altLang="en-US" sz="1050" b="1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7C0AA46-12AB-D894-2654-A181F1CCFEE8}"/>
              </a:ext>
            </a:extLst>
          </p:cNvPr>
          <p:cNvSpPr txBox="1"/>
          <p:nvPr/>
        </p:nvSpPr>
        <p:spPr>
          <a:xfrm>
            <a:off x="5391811" y="4653672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-105dBm</a:t>
            </a:r>
            <a:endParaRPr lang="ja-JP" altLang="en-US" sz="1050" b="1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769636C-3220-F9D4-679E-7A12288A1972}"/>
              </a:ext>
            </a:extLst>
          </p:cNvPr>
          <p:cNvSpPr txBox="1"/>
          <p:nvPr/>
        </p:nvSpPr>
        <p:spPr>
          <a:xfrm>
            <a:off x="4084999" y="3888780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-85dBm</a:t>
            </a:r>
            <a:endParaRPr lang="ja-JP" altLang="en-US" sz="1050" b="1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FAC3CFE-A5FA-AA52-CDD6-A2536B2EBF19}"/>
              </a:ext>
            </a:extLst>
          </p:cNvPr>
          <p:cNvSpPr txBox="1"/>
          <p:nvPr/>
        </p:nvSpPr>
        <p:spPr>
          <a:xfrm>
            <a:off x="4264794" y="1224387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+46.5 dBm</a:t>
            </a:r>
            <a:endParaRPr lang="ja-JP" altLang="en-US" sz="1050" b="1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0AB6BED-69FD-48D0-C249-4EBA0304C0F3}"/>
              </a:ext>
            </a:extLst>
          </p:cNvPr>
          <p:cNvSpPr txBox="1"/>
          <p:nvPr/>
        </p:nvSpPr>
        <p:spPr>
          <a:xfrm>
            <a:off x="2905635" y="3155693"/>
            <a:ext cx="8154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+1.5 dBm</a:t>
            </a:r>
            <a:endParaRPr lang="ja-JP" altLang="en-US" sz="1050" b="1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FA2A4860-A4E2-8AF1-2ABB-83438ADB5F28}"/>
              </a:ext>
            </a:extLst>
          </p:cNvPr>
          <p:cNvSpPr txBox="1"/>
          <p:nvPr/>
        </p:nvSpPr>
        <p:spPr>
          <a:xfrm>
            <a:off x="1636989" y="2366770"/>
            <a:ext cx="11028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+11.5 dBm</a:t>
            </a:r>
            <a:endParaRPr lang="ja-JP" altLang="en-US" sz="1050" b="1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27670B7-06C7-7BBB-A249-D310F3360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80094"/>
          </a:xfrm>
        </p:spPr>
        <p:txBody>
          <a:bodyPr>
            <a:normAutofit/>
          </a:bodyPr>
          <a:lstStyle/>
          <a:p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フロントホール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/ 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バックホール利用に向けたリンクバジェット計算</a:t>
            </a:r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3258936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2C23F6-4A44-1F2B-8E24-C38D75076466}"/>
              </a:ext>
            </a:extLst>
          </p:cNvPr>
          <p:cNvSpPr txBox="1"/>
          <p:nvPr/>
        </p:nvSpPr>
        <p:spPr>
          <a:xfrm>
            <a:off x="169051" y="2149455"/>
            <a:ext cx="116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/>
              <a:t>送信</a:t>
            </a:r>
            <a:endParaRPr lang="en-US" altLang="ja-JP" sz="1400" dirty="0"/>
          </a:p>
          <a:p>
            <a:r>
              <a:rPr lang="ja-JP" altLang="en-US" sz="1400"/>
              <a:t>アンプ出力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76B745-0E37-6912-5319-91841E32802E}"/>
              </a:ext>
            </a:extLst>
          </p:cNvPr>
          <p:cNvSpPr txBox="1"/>
          <p:nvPr/>
        </p:nvSpPr>
        <p:spPr>
          <a:xfrm>
            <a:off x="4281951" y="926713"/>
            <a:ext cx="221971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EIRP</a:t>
            </a:r>
            <a:endParaRPr lang="ja-JP" altLang="en-US" sz="160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F9413C5-23C2-8D53-BB0B-3A61ED21AF64}"/>
              </a:ext>
            </a:extLst>
          </p:cNvPr>
          <p:cNvCxnSpPr>
            <a:cxnSpLocks/>
          </p:cNvCxnSpPr>
          <p:nvPr/>
        </p:nvCxnSpPr>
        <p:spPr>
          <a:xfrm>
            <a:off x="1132792" y="2615525"/>
            <a:ext cx="1403357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76A0B01-9564-DFA9-945D-5B231F122818}"/>
              </a:ext>
            </a:extLst>
          </p:cNvPr>
          <p:cNvCxnSpPr>
            <a:cxnSpLocks/>
          </p:cNvCxnSpPr>
          <p:nvPr/>
        </p:nvCxnSpPr>
        <p:spPr>
          <a:xfrm>
            <a:off x="2912166" y="1355093"/>
            <a:ext cx="135590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6F39E213-ECA6-B217-818E-9A597190305E}"/>
              </a:ext>
            </a:extLst>
          </p:cNvPr>
          <p:cNvCxnSpPr>
            <a:cxnSpLocks/>
          </p:cNvCxnSpPr>
          <p:nvPr/>
        </p:nvCxnSpPr>
        <p:spPr>
          <a:xfrm flipV="1">
            <a:off x="3030539" y="1398510"/>
            <a:ext cx="0" cy="1695628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723E72BF-91ED-82F6-7B8B-922F5D12B82E}"/>
              </a:ext>
            </a:extLst>
          </p:cNvPr>
          <p:cNvCxnSpPr>
            <a:cxnSpLocks/>
          </p:cNvCxnSpPr>
          <p:nvPr/>
        </p:nvCxnSpPr>
        <p:spPr>
          <a:xfrm>
            <a:off x="2146854" y="3180721"/>
            <a:ext cx="134178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1518F4C1-923D-B155-CD2E-7276681AEE5D}"/>
              </a:ext>
            </a:extLst>
          </p:cNvPr>
          <p:cNvCxnSpPr>
            <a:cxnSpLocks/>
          </p:cNvCxnSpPr>
          <p:nvPr/>
        </p:nvCxnSpPr>
        <p:spPr>
          <a:xfrm>
            <a:off x="2368168" y="2654494"/>
            <a:ext cx="0" cy="5080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416AF58-1E5E-743B-2513-EE1ED107BDFA}"/>
              </a:ext>
            </a:extLst>
          </p:cNvPr>
          <p:cNvSpPr txBox="1"/>
          <p:nvPr/>
        </p:nvSpPr>
        <p:spPr>
          <a:xfrm>
            <a:off x="1486815" y="2704495"/>
            <a:ext cx="949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/>
              <a:t>インプリロス</a:t>
            </a:r>
            <a:endParaRPr lang="en-US" altLang="ja-JP" sz="1000" dirty="0"/>
          </a:p>
          <a:p>
            <a:r>
              <a:rPr lang="en-US" altLang="ja-JP" sz="1000" dirty="0"/>
              <a:t>: </a:t>
            </a:r>
            <a:r>
              <a:rPr lang="en-US" altLang="ja-JP" sz="1000" dirty="0">
                <a:solidFill>
                  <a:schemeClr val="accent2"/>
                </a:solidFill>
              </a:rPr>
              <a:t>10dB</a:t>
            </a: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818B2D00-3B20-DDC6-5190-941D6880A847}"/>
              </a:ext>
            </a:extLst>
          </p:cNvPr>
          <p:cNvCxnSpPr>
            <a:cxnSpLocks/>
          </p:cNvCxnSpPr>
          <p:nvPr/>
        </p:nvCxnSpPr>
        <p:spPr>
          <a:xfrm>
            <a:off x="4094921" y="1366729"/>
            <a:ext cx="0" cy="252941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6CB9EE0-953F-5A71-3BA2-312780943D0B}"/>
              </a:ext>
            </a:extLst>
          </p:cNvPr>
          <p:cNvSpPr txBox="1"/>
          <p:nvPr/>
        </p:nvSpPr>
        <p:spPr>
          <a:xfrm>
            <a:off x="4058087" y="2027554"/>
            <a:ext cx="1621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/>
              <a:t>伝搬損失</a:t>
            </a:r>
            <a:r>
              <a:rPr lang="en-US" altLang="ja-JP" sz="1200" dirty="0"/>
              <a:t> 500m</a:t>
            </a:r>
          </a:p>
          <a:p>
            <a:r>
              <a:rPr lang="en-US" altLang="ja-JP" sz="1200" dirty="0"/>
              <a:t>136.0 dB</a:t>
            </a:r>
          </a:p>
          <a:p>
            <a:endParaRPr lang="en-US" altLang="ja-JP" sz="1200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4E6E9F-FBA4-4560-35EC-EF3E62319914}"/>
              </a:ext>
            </a:extLst>
          </p:cNvPr>
          <p:cNvCxnSpPr>
            <a:cxnSpLocks/>
          </p:cNvCxnSpPr>
          <p:nvPr/>
        </p:nvCxnSpPr>
        <p:spPr>
          <a:xfrm>
            <a:off x="3795599" y="4823987"/>
            <a:ext cx="157959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4C4E121-7923-81FD-B18E-E93E1DAF8B05}"/>
              </a:ext>
            </a:extLst>
          </p:cNvPr>
          <p:cNvSpPr txBox="1"/>
          <p:nvPr/>
        </p:nvSpPr>
        <p:spPr>
          <a:xfrm>
            <a:off x="2467706" y="4150390"/>
            <a:ext cx="15648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/>
              <a:t>Fading Margin</a:t>
            </a:r>
          </a:p>
          <a:p>
            <a:pPr algn="r"/>
            <a:r>
              <a:rPr lang="en-US" altLang="ja-JP" sz="1100" dirty="0">
                <a:solidFill>
                  <a:schemeClr val="accent2"/>
                </a:solidFill>
              </a:rPr>
              <a:t>20dB</a:t>
            </a:r>
            <a:endParaRPr lang="ja-JP" altLang="en-US" sz="1100">
              <a:solidFill>
                <a:schemeClr val="accent2"/>
              </a:solidFill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9C23AAF-97A4-A279-8030-0E885BA5171E}"/>
              </a:ext>
            </a:extLst>
          </p:cNvPr>
          <p:cNvCxnSpPr>
            <a:cxnSpLocks/>
          </p:cNvCxnSpPr>
          <p:nvPr/>
        </p:nvCxnSpPr>
        <p:spPr>
          <a:xfrm>
            <a:off x="3795597" y="3888780"/>
            <a:ext cx="59173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60D3D9F5-0E4A-DD04-4172-1B3D384355B3}"/>
              </a:ext>
            </a:extLst>
          </p:cNvPr>
          <p:cNvCxnSpPr>
            <a:cxnSpLocks/>
          </p:cNvCxnSpPr>
          <p:nvPr/>
        </p:nvCxnSpPr>
        <p:spPr>
          <a:xfrm>
            <a:off x="4098883" y="3916017"/>
            <a:ext cx="0" cy="84056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2F91A36-6D4D-802A-6C56-4BE524524076}"/>
              </a:ext>
            </a:extLst>
          </p:cNvPr>
          <p:cNvCxnSpPr>
            <a:cxnSpLocks/>
          </p:cNvCxnSpPr>
          <p:nvPr/>
        </p:nvCxnSpPr>
        <p:spPr>
          <a:xfrm flipV="1">
            <a:off x="4989904" y="3263415"/>
            <a:ext cx="0" cy="14681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38291DE-C6E8-EFDF-3893-9F051C89DE93}"/>
              </a:ext>
            </a:extLst>
          </p:cNvPr>
          <p:cNvSpPr txBox="1"/>
          <p:nvPr/>
        </p:nvSpPr>
        <p:spPr>
          <a:xfrm>
            <a:off x="4963010" y="3820871"/>
            <a:ext cx="1425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Rx Ant. </a:t>
            </a:r>
            <a:r>
              <a:rPr lang="ja-JP" altLang="en-US" sz="1200"/>
              <a:t>利得</a:t>
            </a:r>
            <a:endParaRPr lang="en-US" altLang="ja-JP" sz="1200" dirty="0"/>
          </a:p>
          <a:p>
            <a:r>
              <a:rPr lang="en-US" altLang="ja-JP" sz="1200" dirty="0"/>
              <a:t>45 </a:t>
            </a:r>
            <a:r>
              <a:rPr lang="en-US" altLang="ja-JP" sz="1200" dirty="0" err="1"/>
              <a:t>dBi</a:t>
            </a:r>
            <a:endParaRPr lang="ja-JP" altLang="en-US" sz="1200"/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9F2EDE7D-984E-1946-F735-DF90F75EB611}"/>
              </a:ext>
            </a:extLst>
          </p:cNvPr>
          <p:cNvCxnSpPr>
            <a:cxnSpLocks/>
          </p:cNvCxnSpPr>
          <p:nvPr/>
        </p:nvCxnSpPr>
        <p:spPr>
          <a:xfrm flipV="1">
            <a:off x="5738691" y="2589282"/>
            <a:ext cx="0" cy="63874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73369FD-634C-66ED-C7D5-5A980D0B0356}"/>
              </a:ext>
            </a:extLst>
          </p:cNvPr>
          <p:cNvSpPr txBox="1"/>
          <p:nvPr/>
        </p:nvSpPr>
        <p:spPr>
          <a:xfrm>
            <a:off x="5535740" y="2010849"/>
            <a:ext cx="120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LNA Gain</a:t>
            </a:r>
          </a:p>
          <a:p>
            <a:r>
              <a:rPr lang="en-US" altLang="ja-JP" sz="1200" dirty="0"/>
              <a:t>(</a:t>
            </a:r>
            <a:r>
              <a:rPr lang="en-US" altLang="ja-JP" sz="1200" dirty="0">
                <a:solidFill>
                  <a:schemeClr val="accent2"/>
                </a:solidFill>
              </a:rPr>
              <a:t>20 dB</a:t>
            </a:r>
            <a:r>
              <a:rPr lang="en-US" altLang="ja-JP" sz="1200" dirty="0"/>
              <a:t>)</a:t>
            </a:r>
            <a:endParaRPr lang="ja-JP" altLang="en-US" sz="1200"/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A95BF70D-D63A-76B3-40E8-A74667BB69EB}"/>
              </a:ext>
            </a:extLst>
          </p:cNvPr>
          <p:cNvCxnSpPr>
            <a:cxnSpLocks/>
          </p:cNvCxnSpPr>
          <p:nvPr/>
        </p:nvCxnSpPr>
        <p:spPr>
          <a:xfrm>
            <a:off x="5628516" y="2529399"/>
            <a:ext cx="117173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8A8F5837-CC20-445A-0F35-291CBE4CFE7C}"/>
              </a:ext>
            </a:extLst>
          </p:cNvPr>
          <p:cNvCxnSpPr>
            <a:cxnSpLocks/>
          </p:cNvCxnSpPr>
          <p:nvPr/>
        </p:nvCxnSpPr>
        <p:spPr>
          <a:xfrm>
            <a:off x="6601043" y="2545990"/>
            <a:ext cx="0" cy="5080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F6B2528-6349-B15B-3F39-10C13679C11D}"/>
              </a:ext>
            </a:extLst>
          </p:cNvPr>
          <p:cNvSpPr txBox="1"/>
          <p:nvPr/>
        </p:nvSpPr>
        <p:spPr>
          <a:xfrm>
            <a:off x="6557827" y="2674508"/>
            <a:ext cx="198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/>
              <a:t>インプリロス</a:t>
            </a:r>
            <a:r>
              <a:rPr lang="en-US" altLang="ja-JP" sz="1000" dirty="0"/>
              <a:t> (</a:t>
            </a:r>
            <a:r>
              <a:rPr lang="en-US" altLang="ja-JP" sz="1000" dirty="0">
                <a:solidFill>
                  <a:schemeClr val="accent2"/>
                </a:solidFill>
              </a:rPr>
              <a:t>10dB</a:t>
            </a:r>
            <a:r>
              <a:rPr lang="en-US" altLang="ja-JP" sz="1000" dirty="0"/>
              <a:t>)</a:t>
            </a:r>
            <a:endParaRPr lang="ja-JP" altLang="en-US" sz="1200"/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47B07D20-5913-BA63-0257-81055905F042}"/>
              </a:ext>
            </a:extLst>
          </p:cNvPr>
          <p:cNvCxnSpPr>
            <a:cxnSpLocks/>
          </p:cNvCxnSpPr>
          <p:nvPr/>
        </p:nvCxnSpPr>
        <p:spPr>
          <a:xfrm>
            <a:off x="6388933" y="3094138"/>
            <a:ext cx="17171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8568748-CB33-C491-FDAC-176877E0BD67}"/>
              </a:ext>
            </a:extLst>
          </p:cNvPr>
          <p:cNvSpPr txBox="1"/>
          <p:nvPr/>
        </p:nvSpPr>
        <p:spPr>
          <a:xfrm>
            <a:off x="8103290" y="2959947"/>
            <a:ext cx="3090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/>
              <a:t>受信電力</a:t>
            </a:r>
            <a:r>
              <a:rPr lang="en-US" altLang="ja-JP" sz="1600" dirty="0"/>
              <a:t> : -63 + 13 = -50dBm</a:t>
            </a:r>
            <a:endParaRPr lang="ja-JP" altLang="en-US" sz="1600"/>
          </a:p>
        </p:txBody>
      </p: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A36E071F-A366-F0B2-E220-D3C6C58530FE}"/>
              </a:ext>
            </a:extLst>
          </p:cNvPr>
          <p:cNvCxnSpPr>
            <a:cxnSpLocks/>
          </p:cNvCxnSpPr>
          <p:nvPr/>
        </p:nvCxnSpPr>
        <p:spPr>
          <a:xfrm>
            <a:off x="4838721" y="6350031"/>
            <a:ext cx="2167561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216745DA-9D71-AA11-7275-6E21DA351C29}"/>
              </a:ext>
            </a:extLst>
          </p:cNvPr>
          <p:cNvSpPr txBox="1"/>
          <p:nvPr/>
        </p:nvSpPr>
        <p:spPr>
          <a:xfrm>
            <a:off x="6954082" y="6201601"/>
            <a:ext cx="2962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>
                <a:solidFill>
                  <a:schemeClr val="accent5"/>
                </a:solidFill>
              </a:rPr>
              <a:t>熱雑音</a:t>
            </a:r>
            <a:r>
              <a:rPr lang="en-US" altLang="ja-JP" sz="1600" dirty="0">
                <a:solidFill>
                  <a:schemeClr val="accent5"/>
                </a:solidFill>
              </a:rPr>
              <a:t> (</a:t>
            </a:r>
            <a:r>
              <a:rPr lang="en-US" altLang="ja-JP" sz="1600" dirty="0" err="1">
                <a:solidFill>
                  <a:schemeClr val="accent5"/>
                </a:solidFill>
              </a:rPr>
              <a:t>Nt</a:t>
            </a:r>
            <a:r>
              <a:rPr lang="en-US" altLang="ja-JP" sz="1600" dirty="0">
                <a:solidFill>
                  <a:schemeClr val="accent5"/>
                </a:solidFill>
              </a:rPr>
              <a:t>) -174dBm/Hz</a:t>
            </a:r>
            <a:endParaRPr lang="ja-JP" altLang="en-US" sz="1600">
              <a:solidFill>
                <a:schemeClr val="accent5"/>
              </a:solidFill>
            </a:endParaRPr>
          </a:p>
        </p:txBody>
      </p: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914DC718-04F8-E0F8-86A6-1EB1BE585BEB}"/>
              </a:ext>
            </a:extLst>
          </p:cNvPr>
          <p:cNvCxnSpPr>
            <a:cxnSpLocks/>
          </p:cNvCxnSpPr>
          <p:nvPr/>
        </p:nvCxnSpPr>
        <p:spPr>
          <a:xfrm flipV="1">
            <a:off x="7808477" y="4731588"/>
            <a:ext cx="0" cy="527253"/>
          </a:xfrm>
          <a:prstGeom prst="straightConnector1">
            <a:avLst/>
          </a:prstGeom>
          <a:ln w="12700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E3F0775-ABCD-6ACF-8E88-F9EB6DE7A6D9}"/>
              </a:ext>
            </a:extLst>
          </p:cNvPr>
          <p:cNvSpPr txBox="1"/>
          <p:nvPr/>
        </p:nvSpPr>
        <p:spPr>
          <a:xfrm>
            <a:off x="7823795" y="4843303"/>
            <a:ext cx="1252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err="1">
                <a:solidFill>
                  <a:schemeClr val="accent5"/>
                </a:solidFill>
              </a:rPr>
              <a:t>Nf</a:t>
            </a:r>
            <a:r>
              <a:rPr lang="en-US" altLang="ja-JP" sz="1400" dirty="0">
                <a:solidFill>
                  <a:schemeClr val="accent5"/>
                </a:solidFill>
              </a:rPr>
              <a:t> = </a:t>
            </a:r>
            <a:r>
              <a:rPr lang="en-US" altLang="ja-JP" sz="1400" dirty="0">
                <a:solidFill>
                  <a:schemeClr val="accent2"/>
                </a:solidFill>
              </a:rPr>
              <a:t>15dB</a:t>
            </a:r>
            <a:endParaRPr lang="ja-JP" altLang="en-US" sz="1400">
              <a:solidFill>
                <a:schemeClr val="accent2"/>
              </a:solidFill>
            </a:endParaRP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368378B3-AE9A-9B3B-BDF5-8BA3E7C6E1F3}"/>
              </a:ext>
            </a:extLst>
          </p:cNvPr>
          <p:cNvCxnSpPr>
            <a:cxnSpLocks/>
          </p:cNvCxnSpPr>
          <p:nvPr/>
        </p:nvCxnSpPr>
        <p:spPr>
          <a:xfrm>
            <a:off x="6557096" y="5284943"/>
            <a:ext cx="1642803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01F3D46A-A6CB-B81D-64E0-608BBDE1F784}"/>
              </a:ext>
            </a:extLst>
          </p:cNvPr>
          <p:cNvCxnSpPr>
            <a:cxnSpLocks/>
          </p:cNvCxnSpPr>
          <p:nvPr/>
        </p:nvCxnSpPr>
        <p:spPr>
          <a:xfrm flipV="1">
            <a:off x="6743231" y="5284943"/>
            <a:ext cx="0" cy="1060729"/>
          </a:xfrm>
          <a:prstGeom prst="straightConnector1">
            <a:avLst/>
          </a:prstGeom>
          <a:ln w="12700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8DF19DCD-8F5E-B2E5-C660-76050FCA69DB}"/>
              </a:ext>
            </a:extLst>
          </p:cNvPr>
          <p:cNvSpPr txBox="1"/>
          <p:nvPr/>
        </p:nvSpPr>
        <p:spPr>
          <a:xfrm>
            <a:off x="6725634" y="5645297"/>
            <a:ext cx="235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solidFill>
                  <a:schemeClr val="accent5"/>
                </a:solidFill>
              </a:rPr>
              <a:t>帯域幅</a:t>
            </a:r>
            <a:r>
              <a:rPr lang="en-US" altLang="ja-JP" sz="1400" dirty="0">
                <a:solidFill>
                  <a:schemeClr val="accent5"/>
                </a:solidFill>
              </a:rPr>
              <a:t> 4GHz/Ch = +96dB</a:t>
            </a:r>
            <a:endParaRPr lang="ja-JP" altLang="en-US" sz="1400">
              <a:solidFill>
                <a:schemeClr val="accent5"/>
              </a:solidFill>
            </a:endParaRP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1AED7F81-7FAE-D093-2B3A-93992BBBE4B6}"/>
              </a:ext>
            </a:extLst>
          </p:cNvPr>
          <p:cNvCxnSpPr>
            <a:cxnSpLocks/>
          </p:cNvCxnSpPr>
          <p:nvPr/>
        </p:nvCxnSpPr>
        <p:spPr>
          <a:xfrm>
            <a:off x="7667973" y="4680203"/>
            <a:ext cx="180966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16CD8F62-0C05-C530-929E-871E302FE431}"/>
              </a:ext>
            </a:extLst>
          </p:cNvPr>
          <p:cNvSpPr txBox="1"/>
          <p:nvPr/>
        </p:nvSpPr>
        <p:spPr>
          <a:xfrm>
            <a:off x="9600469" y="4548760"/>
            <a:ext cx="1954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chemeClr val="accent5"/>
                </a:solidFill>
              </a:rPr>
              <a:t>Rx Noise (N)</a:t>
            </a:r>
          </a:p>
          <a:p>
            <a:r>
              <a:rPr lang="en-US" altLang="ja-JP" sz="1600" b="1" dirty="0">
                <a:solidFill>
                  <a:schemeClr val="accent5"/>
                </a:solidFill>
              </a:rPr>
              <a:t> - 63dBm</a:t>
            </a:r>
            <a:endParaRPr lang="ja-JP" altLang="en-US" sz="1600" b="1">
              <a:solidFill>
                <a:schemeClr val="accent5"/>
              </a:solidFill>
            </a:endParaRPr>
          </a:p>
        </p:txBody>
      </p:sp>
      <p:sp>
        <p:nvSpPr>
          <p:cNvPr id="83" name="円/楕円 82">
            <a:extLst>
              <a:ext uri="{FF2B5EF4-FFF2-40B4-BE49-F238E27FC236}">
                <a16:creationId xmlns:a16="http://schemas.microsoft.com/office/drawing/2014/main" id="{816B76D2-3BBE-BA90-A310-FE8D1192AE06}"/>
              </a:ext>
            </a:extLst>
          </p:cNvPr>
          <p:cNvSpPr/>
          <p:nvPr/>
        </p:nvSpPr>
        <p:spPr>
          <a:xfrm>
            <a:off x="9400485" y="4587815"/>
            <a:ext cx="184667" cy="16876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F8C14CC-EC51-9864-9740-11E1FDA85EDA}"/>
              </a:ext>
            </a:extLst>
          </p:cNvPr>
          <p:cNvSpPr txBox="1"/>
          <p:nvPr/>
        </p:nvSpPr>
        <p:spPr>
          <a:xfrm>
            <a:off x="8133702" y="3792763"/>
            <a:ext cx="3540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/>
              <a:t>所要</a:t>
            </a:r>
            <a:r>
              <a:rPr lang="en-US" altLang="ja-JP" sz="1600" b="1" dirty="0"/>
              <a:t>SNR : 13dB (16QAM MIMO)</a:t>
            </a:r>
            <a:endParaRPr lang="ja-JP" altLang="en-US" sz="1600" b="1"/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3050B561-92C1-F3EC-5987-13BB17AAF194}"/>
              </a:ext>
            </a:extLst>
          </p:cNvPr>
          <p:cNvCxnSpPr>
            <a:cxnSpLocks/>
          </p:cNvCxnSpPr>
          <p:nvPr/>
        </p:nvCxnSpPr>
        <p:spPr>
          <a:xfrm>
            <a:off x="8086448" y="3298501"/>
            <a:ext cx="10168" cy="1355171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/楕円 11">
            <a:extLst>
              <a:ext uri="{FF2B5EF4-FFF2-40B4-BE49-F238E27FC236}">
                <a16:creationId xmlns:a16="http://schemas.microsoft.com/office/drawing/2014/main" id="{CCD6F143-0318-0143-EBFC-D763C0251ED0}"/>
              </a:ext>
            </a:extLst>
          </p:cNvPr>
          <p:cNvSpPr/>
          <p:nvPr/>
        </p:nvSpPr>
        <p:spPr>
          <a:xfrm>
            <a:off x="7952609" y="3027887"/>
            <a:ext cx="184667" cy="1687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0A4DCF-D879-B13B-CE31-A0883CD40843}"/>
              </a:ext>
            </a:extLst>
          </p:cNvPr>
          <p:cNvSpPr txBox="1"/>
          <p:nvPr/>
        </p:nvSpPr>
        <p:spPr>
          <a:xfrm>
            <a:off x="2984893" y="1826290"/>
            <a:ext cx="10708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Tx Ant.</a:t>
            </a:r>
            <a:r>
              <a:rPr lang="ja-JP" altLang="en-US" sz="1200"/>
              <a:t> 利得</a:t>
            </a:r>
            <a:endParaRPr lang="en-US" altLang="ja-JP" sz="1200" dirty="0"/>
          </a:p>
          <a:p>
            <a:r>
              <a:rPr lang="en-US" altLang="ja-JP" sz="1200" dirty="0"/>
              <a:t>45 </a:t>
            </a:r>
            <a:r>
              <a:rPr lang="en-US" altLang="ja-JP" sz="1200" dirty="0" err="1"/>
              <a:t>dBi</a:t>
            </a:r>
            <a:endParaRPr lang="ja-JP" altLang="en-US" sz="1200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C8D628-937A-3C50-3499-469671BD1D19}"/>
              </a:ext>
            </a:extLst>
          </p:cNvPr>
          <p:cNvCxnSpPr>
            <a:cxnSpLocks/>
          </p:cNvCxnSpPr>
          <p:nvPr/>
        </p:nvCxnSpPr>
        <p:spPr>
          <a:xfrm>
            <a:off x="4949687" y="3249040"/>
            <a:ext cx="8842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AF80704-8B5D-7189-6DE7-D06BC1C330A9}"/>
              </a:ext>
            </a:extLst>
          </p:cNvPr>
          <p:cNvSpPr txBox="1"/>
          <p:nvPr/>
        </p:nvSpPr>
        <p:spPr>
          <a:xfrm>
            <a:off x="6806909" y="2420889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-40dBm</a:t>
            </a:r>
            <a:endParaRPr lang="ja-JP" altLang="en-US" sz="1050" b="1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6EC1962-5F6D-C619-EE0D-8F5FF1ED4BC5}"/>
              </a:ext>
            </a:extLst>
          </p:cNvPr>
          <p:cNvSpPr txBox="1"/>
          <p:nvPr/>
        </p:nvSpPr>
        <p:spPr>
          <a:xfrm>
            <a:off x="5853235" y="3144300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-60dBm</a:t>
            </a:r>
            <a:endParaRPr lang="ja-JP" altLang="en-US" sz="1050" b="1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7C0AA46-12AB-D894-2654-A181F1CCFEE8}"/>
              </a:ext>
            </a:extLst>
          </p:cNvPr>
          <p:cNvSpPr txBox="1"/>
          <p:nvPr/>
        </p:nvSpPr>
        <p:spPr>
          <a:xfrm>
            <a:off x="5391811" y="4653672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-105dBm</a:t>
            </a:r>
            <a:endParaRPr lang="ja-JP" altLang="en-US" sz="1050" b="1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769636C-3220-F9D4-679E-7A12288A1972}"/>
              </a:ext>
            </a:extLst>
          </p:cNvPr>
          <p:cNvSpPr txBox="1"/>
          <p:nvPr/>
        </p:nvSpPr>
        <p:spPr>
          <a:xfrm>
            <a:off x="4084999" y="3888780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-85dBm</a:t>
            </a:r>
            <a:endParaRPr lang="ja-JP" altLang="en-US" sz="1050" b="1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FAC3CFE-A5FA-AA52-CDD6-A2536B2EBF19}"/>
              </a:ext>
            </a:extLst>
          </p:cNvPr>
          <p:cNvSpPr txBox="1"/>
          <p:nvPr/>
        </p:nvSpPr>
        <p:spPr>
          <a:xfrm>
            <a:off x="4264794" y="1224387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+51 dBm</a:t>
            </a:r>
            <a:endParaRPr lang="ja-JP" altLang="en-US" sz="1050" b="1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0AB6BED-69FD-48D0-C249-4EBA0304C0F3}"/>
              </a:ext>
            </a:extLst>
          </p:cNvPr>
          <p:cNvSpPr txBox="1"/>
          <p:nvPr/>
        </p:nvSpPr>
        <p:spPr>
          <a:xfrm>
            <a:off x="2905635" y="3155693"/>
            <a:ext cx="8154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+6 dBm</a:t>
            </a:r>
            <a:endParaRPr lang="ja-JP" altLang="en-US" sz="1050" b="1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FA2A4860-A4E2-8AF1-2ABB-83438ADB5F28}"/>
              </a:ext>
            </a:extLst>
          </p:cNvPr>
          <p:cNvSpPr txBox="1"/>
          <p:nvPr/>
        </p:nvSpPr>
        <p:spPr>
          <a:xfrm>
            <a:off x="1636989" y="2366770"/>
            <a:ext cx="110288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+16 dBm</a:t>
            </a:r>
            <a:endParaRPr lang="ja-JP" altLang="en-US" sz="1050" b="1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27670B7-06C7-7BBB-A249-D310F3360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80094"/>
          </a:xfrm>
        </p:spPr>
        <p:txBody>
          <a:bodyPr>
            <a:normAutofit/>
          </a:bodyPr>
          <a:lstStyle/>
          <a:p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フロントホール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/ 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バックホール利用に向けたリンクバジェット計算</a:t>
            </a:r>
            <a:endParaRPr kumimoji="1" lang="ja-JP" altLang="en-US" sz="280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6FF6A95-EEE5-DE7E-4F61-490F88BD8749}"/>
              </a:ext>
            </a:extLst>
          </p:cNvPr>
          <p:cNvSpPr/>
          <p:nvPr/>
        </p:nvSpPr>
        <p:spPr>
          <a:xfrm>
            <a:off x="7633021" y="740605"/>
            <a:ext cx="4225771" cy="1100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＜バックアップスライド＞</a:t>
            </a:r>
            <a:endParaRPr kumimoji="1" lang="en-US" altLang="ja-JP" dirty="0"/>
          </a:p>
          <a:p>
            <a:pPr algn="ctr"/>
            <a:r>
              <a:rPr lang="ja-JP" altLang="en-US" sz="1600"/>
              <a:t>送信アンプ出力</a:t>
            </a:r>
            <a:r>
              <a:rPr lang="en-US" altLang="ja-JP" sz="1600" dirty="0"/>
              <a:t> = 16dBm</a:t>
            </a:r>
            <a:r>
              <a:rPr lang="ja-JP" altLang="en-US" sz="1600" dirty="0"/>
              <a:t>　</a:t>
            </a:r>
            <a:r>
              <a:rPr kumimoji="1" lang="ja-JP" altLang="en-US" sz="1600"/>
              <a:t>の場合</a:t>
            </a:r>
            <a:endParaRPr kumimoji="1" lang="en-US" altLang="ja-JP" sz="1600" dirty="0"/>
          </a:p>
          <a:p>
            <a:pPr algn="ctr"/>
            <a:endParaRPr lang="en-US" altLang="ja-JP" sz="1600" dirty="0"/>
          </a:p>
          <a:p>
            <a:pPr algn="ctr"/>
            <a:r>
              <a:rPr kumimoji="1" lang="ja-JP" altLang="en-US" sz="1600"/>
              <a:t>伝搬距離が</a:t>
            </a:r>
            <a:r>
              <a:rPr kumimoji="1" lang="en-US" altLang="ja-JP" sz="1600" dirty="0"/>
              <a:t> 500m</a:t>
            </a:r>
            <a:r>
              <a:rPr kumimoji="1" lang="ja-JP" altLang="en-US" sz="1600"/>
              <a:t>になります。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1899822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2C23F6-4A44-1F2B-8E24-C38D75076466}"/>
              </a:ext>
            </a:extLst>
          </p:cNvPr>
          <p:cNvSpPr txBox="1"/>
          <p:nvPr/>
        </p:nvSpPr>
        <p:spPr>
          <a:xfrm>
            <a:off x="169051" y="1737040"/>
            <a:ext cx="116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/>
              <a:t>送信</a:t>
            </a:r>
            <a:endParaRPr lang="en-US" altLang="ja-JP" sz="1400" dirty="0"/>
          </a:p>
          <a:p>
            <a:r>
              <a:rPr lang="ja-JP" altLang="en-US" sz="1400"/>
              <a:t>アンプ出力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76B745-0E37-6912-5319-91841E32802E}"/>
              </a:ext>
            </a:extLst>
          </p:cNvPr>
          <p:cNvSpPr txBox="1"/>
          <p:nvPr/>
        </p:nvSpPr>
        <p:spPr>
          <a:xfrm>
            <a:off x="4271458" y="980115"/>
            <a:ext cx="221971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EIRP</a:t>
            </a:r>
            <a:endParaRPr lang="ja-JP" altLang="en-US" sz="160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F9413C5-23C2-8D53-BB0B-3A61ED21AF64}"/>
              </a:ext>
            </a:extLst>
          </p:cNvPr>
          <p:cNvCxnSpPr>
            <a:cxnSpLocks/>
          </p:cNvCxnSpPr>
          <p:nvPr/>
        </p:nvCxnSpPr>
        <p:spPr>
          <a:xfrm>
            <a:off x="1132792" y="2221291"/>
            <a:ext cx="1403357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76A0B01-9564-DFA9-945D-5B231F122818}"/>
              </a:ext>
            </a:extLst>
          </p:cNvPr>
          <p:cNvCxnSpPr>
            <a:cxnSpLocks/>
          </p:cNvCxnSpPr>
          <p:nvPr/>
        </p:nvCxnSpPr>
        <p:spPr>
          <a:xfrm>
            <a:off x="2905635" y="1170167"/>
            <a:ext cx="135590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6F39E213-ECA6-B217-818E-9A597190305E}"/>
              </a:ext>
            </a:extLst>
          </p:cNvPr>
          <p:cNvCxnSpPr>
            <a:cxnSpLocks/>
          </p:cNvCxnSpPr>
          <p:nvPr/>
        </p:nvCxnSpPr>
        <p:spPr>
          <a:xfrm flipV="1">
            <a:off x="3028540" y="1211047"/>
            <a:ext cx="0" cy="156426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723E72BF-91ED-82F6-7B8B-922F5D12B82E}"/>
              </a:ext>
            </a:extLst>
          </p:cNvPr>
          <p:cNvCxnSpPr>
            <a:cxnSpLocks/>
          </p:cNvCxnSpPr>
          <p:nvPr/>
        </p:nvCxnSpPr>
        <p:spPr>
          <a:xfrm>
            <a:off x="2146854" y="2800343"/>
            <a:ext cx="134178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1518F4C1-923D-B155-CD2E-7276681AEE5D}"/>
              </a:ext>
            </a:extLst>
          </p:cNvPr>
          <p:cNvCxnSpPr>
            <a:cxnSpLocks/>
          </p:cNvCxnSpPr>
          <p:nvPr/>
        </p:nvCxnSpPr>
        <p:spPr>
          <a:xfrm>
            <a:off x="2368168" y="2260260"/>
            <a:ext cx="0" cy="5080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416AF58-1E5E-743B-2513-EE1ED107BDFA}"/>
              </a:ext>
            </a:extLst>
          </p:cNvPr>
          <p:cNvSpPr txBox="1"/>
          <p:nvPr/>
        </p:nvSpPr>
        <p:spPr>
          <a:xfrm>
            <a:off x="1486815" y="2310261"/>
            <a:ext cx="9499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/>
              <a:t>インプリロス</a:t>
            </a:r>
            <a:endParaRPr lang="en-US" altLang="ja-JP" sz="1000" dirty="0"/>
          </a:p>
          <a:p>
            <a:r>
              <a:rPr lang="en-US" altLang="ja-JP" sz="1000" dirty="0"/>
              <a:t>: </a:t>
            </a:r>
            <a:r>
              <a:rPr lang="en-US" altLang="ja-JP" sz="1000" dirty="0">
                <a:solidFill>
                  <a:schemeClr val="accent2"/>
                </a:solidFill>
              </a:rPr>
              <a:t>10dB</a:t>
            </a: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818B2D00-3B20-DDC6-5190-941D6880A847}"/>
              </a:ext>
            </a:extLst>
          </p:cNvPr>
          <p:cNvCxnSpPr>
            <a:cxnSpLocks/>
          </p:cNvCxnSpPr>
          <p:nvPr/>
        </p:nvCxnSpPr>
        <p:spPr>
          <a:xfrm flipH="1">
            <a:off x="4094921" y="1211047"/>
            <a:ext cx="3962" cy="268509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6CB9EE0-953F-5A71-3BA2-312780943D0B}"/>
              </a:ext>
            </a:extLst>
          </p:cNvPr>
          <p:cNvSpPr txBox="1"/>
          <p:nvPr/>
        </p:nvSpPr>
        <p:spPr>
          <a:xfrm>
            <a:off x="4076725" y="1752435"/>
            <a:ext cx="162179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/>
              <a:t>伝搬損失</a:t>
            </a:r>
            <a:r>
              <a:rPr lang="en-US" altLang="ja-JP" sz="1400" b="1" dirty="0"/>
              <a:t> 2500m</a:t>
            </a:r>
          </a:p>
          <a:p>
            <a:r>
              <a:rPr lang="en-US" altLang="ja-JP" sz="1400" dirty="0"/>
              <a:t>150 dB</a:t>
            </a:r>
          </a:p>
          <a:p>
            <a:endParaRPr lang="en-US" altLang="ja-JP" sz="1400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4E6E9F-FBA4-4560-35EC-EF3E62319914}"/>
              </a:ext>
            </a:extLst>
          </p:cNvPr>
          <p:cNvCxnSpPr>
            <a:cxnSpLocks/>
          </p:cNvCxnSpPr>
          <p:nvPr/>
        </p:nvCxnSpPr>
        <p:spPr>
          <a:xfrm>
            <a:off x="3795599" y="4823987"/>
            <a:ext cx="157959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4C4E121-7923-81FD-B18E-E93E1DAF8B05}"/>
              </a:ext>
            </a:extLst>
          </p:cNvPr>
          <p:cNvSpPr txBox="1"/>
          <p:nvPr/>
        </p:nvSpPr>
        <p:spPr>
          <a:xfrm>
            <a:off x="2467706" y="4150390"/>
            <a:ext cx="15648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/>
              <a:t>Fading Margin</a:t>
            </a:r>
          </a:p>
          <a:p>
            <a:pPr algn="r"/>
            <a:r>
              <a:rPr lang="en-US" altLang="ja-JP" sz="1100" dirty="0">
                <a:solidFill>
                  <a:schemeClr val="accent2"/>
                </a:solidFill>
              </a:rPr>
              <a:t>20dB</a:t>
            </a:r>
            <a:endParaRPr lang="ja-JP" altLang="en-US" sz="1100">
              <a:solidFill>
                <a:schemeClr val="accent2"/>
              </a:solidFill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9C23AAF-97A4-A279-8030-0E885BA5171E}"/>
              </a:ext>
            </a:extLst>
          </p:cNvPr>
          <p:cNvCxnSpPr>
            <a:cxnSpLocks/>
          </p:cNvCxnSpPr>
          <p:nvPr/>
        </p:nvCxnSpPr>
        <p:spPr>
          <a:xfrm>
            <a:off x="3795597" y="3888780"/>
            <a:ext cx="59173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60D3D9F5-0E4A-DD04-4172-1B3D384355B3}"/>
              </a:ext>
            </a:extLst>
          </p:cNvPr>
          <p:cNvCxnSpPr>
            <a:cxnSpLocks/>
          </p:cNvCxnSpPr>
          <p:nvPr/>
        </p:nvCxnSpPr>
        <p:spPr>
          <a:xfrm>
            <a:off x="4098883" y="3916017"/>
            <a:ext cx="0" cy="84056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2F91A36-6D4D-802A-6C56-4BE524524076}"/>
              </a:ext>
            </a:extLst>
          </p:cNvPr>
          <p:cNvCxnSpPr>
            <a:cxnSpLocks/>
          </p:cNvCxnSpPr>
          <p:nvPr/>
        </p:nvCxnSpPr>
        <p:spPr>
          <a:xfrm flipV="1">
            <a:off x="4989904" y="3263415"/>
            <a:ext cx="0" cy="1468173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38291DE-C6E8-EFDF-3893-9F051C89DE93}"/>
              </a:ext>
            </a:extLst>
          </p:cNvPr>
          <p:cNvSpPr txBox="1"/>
          <p:nvPr/>
        </p:nvSpPr>
        <p:spPr>
          <a:xfrm>
            <a:off x="4963010" y="3820871"/>
            <a:ext cx="1425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Rx Ant. </a:t>
            </a:r>
            <a:r>
              <a:rPr lang="ja-JP" altLang="en-US" sz="1200"/>
              <a:t>利得</a:t>
            </a:r>
            <a:endParaRPr lang="en-US" altLang="ja-JP" sz="1200" dirty="0"/>
          </a:p>
          <a:p>
            <a:r>
              <a:rPr lang="en-US" altLang="ja-JP" sz="1200" dirty="0"/>
              <a:t>45 </a:t>
            </a:r>
            <a:r>
              <a:rPr lang="en-US" altLang="ja-JP" sz="1200" dirty="0" err="1"/>
              <a:t>dBi</a:t>
            </a:r>
            <a:endParaRPr lang="ja-JP" altLang="en-US" sz="1200"/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9F2EDE7D-984E-1946-F735-DF90F75EB611}"/>
              </a:ext>
            </a:extLst>
          </p:cNvPr>
          <p:cNvCxnSpPr>
            <a:cxnSpLocks/>
          </p:cNvCxnSpPr>
          <p:nvPr/>
        </p:nvCxnSpPr>
        <p:spPr>
          <a:xfrm flipV="1">
            <a:off x="5738691" y="2589282"/>
            <a:ext cx="0" cy="63874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73369FD-634C-66ED-C7D5-5A980D0B0356}"/>
              </a:ext>
            </a:extLst>
          </p:cNvPr>
          <p:cNvSpPr txBox="1"/>
          <p:nvPr/>
        </p:nvSpPr>
        <p:spPr>
          <a:xfrm>
            <a:off x="5535740" y="2010849"/>
            <a:ext cx="120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LNA Gain</a:t>
            </a:r>
          </a:p>
          <a:p>
            <a:r>
              <a:rPr lang="en-US" altLang="ja-JP" sz="1200" dirty="0"/>
              <a:t>(</a:t>
            </a:r>
            <a:r>
              <a:rPr lang="en-US" altLang="ja-JP" sz="1200" dirty="0">
                <a:solidFill>
                  <a:schemeClr val="accent2"/>
                </a:solidFill>
              </a:rPr>
              <a:t>20 dB</a:t>
            </a:r>
            <a:r>
              <a:rPr lang="en-US" altLang="ja-JP" sz="1200" dirty="0"/>
              <a:t>)</a:t>
            </a:r>
            <a:endParaRPr lang="ja-JP" altLang="en-US" sz="1200"/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A95BF70D-D63A-76B3-40E8-A74667BB69EB}"/>
              </a:ext>
            </a:extLst>
          </p:cNvPr>
          <p:cNvCxnSpPr>
            <a:cxnSpLocks/>
          </p:cNvCxnSpPr>
          <p:nvPr/>
        </p:nvCxnSpPr>
        <p:spPr>
          <a:xfrm>
            <a:off x="5628516" y="2529399"/>
            <a:ext cx="117173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8A8F5837-CC20-445A-0F35-291CBE4CFE7C}"/>
              </a:ext>
            </a:extLst>
          </p:cNvPr>
          <p:cNvCxnSpPr>
            <a:cxnSpLocks/>
          </p:cNvCxnSpPr>
          <p:nvPr/>
        </p:nvCxnSpPr>
        <p:spPr>
          <a:xfrm>
            <a:off x="6601043" y="2545990"/>
            <a:ext cx="0" cy="5080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F6B2528-6349-B15B-3F39-10C13679C11D}"/>
              </a:ext>
            </a:extLst>
          </p:cNvPr>
          <p:cNvSpPr txBox="1"/>
          <p:nvPr/>
        </p:nvSpPr>
        <p:spPr>
          <a:xfrm>
            <a:off x="6557827" y="2674508"/>
            <a:ext cx="198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/>
              <a:t>インプリロス</a:t>
            </a:r>
            <a:r>
              <a:rPr lang="en-US" altLang="ja-JP" sz="1000" dirty="0"/>
              <a:t> (</a:t>
            </a:r>
            <a:r>
              <a:rPr lang="en-US" altLang="ja-JP" sz="1000" dirty="0">
                <a:solidFill>
                  <a:schemeClr val="accent2"/>
                </a:solidFill>
              </a:rPr>
              <a:t>10dB</a:t>
            </a:r>
            <a:r>
              <a:rPr lang="en-US" altLang="ja-JP" sz="1000" dirty="0"/>
              <a:t>)</a:t>
            </a:r>
            <a:endParaRPr lang="ja-JP" altLang="en-US" sz="1200"/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47B07D20-5913-BA63-0257-81055905F042}"/>
              </a:ext>
            </a:extLst>
          </p:cNvPr>
          <p:cNvCxnSpPr>
            <a:cxnSpLocks/>
          </p:cNvCxnSpPr>
          <p:nvPr/>
        </p:nvCxnSpPr>
        <p:spPr>
          <a:xfrm>
            <a:off x="6388933" y="3094138"/>
            <a:ext cx="17171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8568748-CB33-C491-FDAC-176877E0BD67}"/>
              </a:ext>
            </a:extLst>
          </p:cNvPr>
          <p:cNvSpPr txBox="1"/>
          <p:nvPr/>
        </p:nvSpPr>
        <p:spPr>
          <a:xfrm>
            <a:off x="8103290" y="2959947"/>
            <a:ext cx="3090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/>
              <a:t>受信電力</a:t>
            </a:r>
            <a:r>
              <a:rPr lang="en-US" altLang="ja-JP" sz="1600" dirty="0"/>
              <a:t> : -63 + 13 = -50dBm</a:t>
            </a:r>
            <a:endParaRPr lang="ja-JP" altLang="en-US" sz="1600"/>
          </a:p>
        </p:txBody>
      </p: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A36E071F-A366-F0B2-E220-D3C6C58530FE}"/>
              </a:ext>
            </a:extLst>
          </p:cNvPr>
          <p:cNvCxnSpPr>
            <a:cxnSpLocks/>
          </p:cNvCxnSpPr>
          <p:nvPr/>
        </p:nvCxnSpPr>
        <p:spPr>
          <a:xfrm>
            <a:off x="4838721" y="6350031"/>
            <a:ext cx="2167561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216745DA-9D71-AA11-7275-6E21DA351C29}"/>
              </a:ext>
            </a:extLst>
          </p:cNvPr>
          <p:cNvSpPr txBox="1"/>
          <p:nvPr/>
        </p:nvSpPr>
        <p:spPr>
          <a:xfrm>
            <a:off x="6954082" y="6201601"/>
            <a:ext cx="2962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>
                <a:solidFill>
                  <a:schemeClr val="accent5"/>
                </a:solidFill>
              </a:rPr>
              <a:t>熱雑音</a:t>
            </a:r>
            <a:r>
              <a:rPr lang="en-US" altLang="ja-JP" sz="1600" dirty="0">
                <a:solidFill>
                  <a:schemeClr val="accent5"/>
                </a:solidFill>
              </a:rPr>
              <a:t> (</a:t>
            </a:r>
            <a:r>
              <a:rPr lang="en-US" altLang="ja-JP" sz="1600" dirty="0" err="1">
                <a:solidFill>
                  <a:schemeClr val="accent5"/>
                </a:solidFill>
              </a:rPr>
              <a:t>Nt</a:t>
            </a:r>
            <a:r>
              <a:rPr lang="en-US" altLang="ja-JP" sz="1600" dirty="0">
                <a:solidFill>
                  <a:schemeClr val="accent5"/>
                </a:solidFill>
              </a:rPr>
              <a:t>) -174dBm/Hz</a:t>
            </a:r>
            <a:endParaRPr lang="ja-JP" altLang="en-US" sz="1600">
              <a:solidFill>
                <a:schemeClr val="accent5"/>
              </a:solidFill>
            </a:endParaRPr>
          </a:p>
        </p:txBody>
      </p: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914DC718-04F8-E0F8-86A6-1EB1BE585BEB}"/>
              </a:ext>
            </a:extLst>
          </p:cNvPr>
          <p:cNvCxnSpPr>
            <a:cxnSpLocks/>
          </p:cNvCxnSpPr>
          <p:nvPr/>
        </p:nvCxnSpPr>
        <p:spPr>
          <a:xfrm flipV="1">
            <a:off x="7808477" y="4731588"/>
            <a:ext cx="0" cy="527253"/>
          </a:xfrm>
          <a:prstGeom prst="straightConnector1">
            <a:avLst/>
          </a:prstGeom>
          <a:ln w="12700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E3F0775-ABCD-6ACF-8E88-F9EB6DE7A6D9}"/>
              </a:ext>
            </a:extLst>
          </p:cNvPr>
          <p:cNvSpPr txBox="1"/>
          <p:nvPr/>
        </p:nvSpPr>
        <p:spPr>
          <a:xfrm>
            <a:off x="7823795" y="4843303"/>
            <a:ext cx="1252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err="1">
                <a:solidFill>
                  <a:schemeClr val="accent5"/>
                </a:solidFill>
              </a:rPr>
              <a:t>Nf</a:t>
            </a:r>
            <a:r>
              <a:rPr lang="en-US" altLang="ja-JP" sz="1400" dirty="0">
                <a:solidFill>
                  <a:schemeClr val="accent5"/>
                </a:solidFill>
              </a:rPr>
              <a:t> = </a:t>
            </a:r>
            <a:r>
              <a:rPr lang="en-US" altLang="ja-JP" sz="1400" dirty="0">
                <a:solidFill>
                  <a:schemeClr val="accent2"/>
                </a:solidFill>
              </a:rPr>
              <a:t>15dB</a:t>
            </a:r>
            <a:endParaRPr lang="ja-JP" altLang="en-US" sz="1400">
              <a:solidFill>
                <a:schemeClr val="accent2"/>
              </a:solidFill>
            </a:endParaRP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368378B3-AE9A-9B3B-BDF5-8BA3E7C6E1F3}"/>
              </a:ext>
            </a:extLst>
          </p:cNvPr>
          <p:cNvCxnSpPr>
            <a:cxnSpLocks/>
          </p:cNvCxnSpPr>
          <p:nvPr/>
        </p:nvCxnSpPr>
        <p:spPr>
          <a:xfrm>
            <a:off x="6557096" y="5284943"/>
            <a:ext cx="1642803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01F3D46A-A6CB-B81D-64E0-608BBDE1F784}"/>
              </a:ext>
            </a:extLst>
          </p:cNvPr>
          <p:cNvCxnSpPr>
            <a:cxnSpLocks/>
          </p:cNvCxnSpPr>
          <p:nvPr/>
        </p:nvCxnSpPr>
        <p:spPr>
          <a:xfrm flipV="1">
            <a:off x="6743231" y="5284943"/>
            <a:ext cx="0" cy="1060729"/>
          </a:xfrm>
          <a:prstGeom prst="straightConnector1">
            <a:avLst/>
          </a:prstGeom>
          <a:ln w="12700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8DF19DCD-8F5E-B2E5-C660-76050FCA69DB}"/>
              </a:ext>
            </a:extLst>
          </p:cNvPr>
          <p:cNvSpPr txBox="1"/>
          <p:nvPr/>
        </p:nvSpPr>
        <p:spPr>
          <a:xfrm>
            <a:off x="6725634" y="5645297"/>
            <a:ext cx="235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solidFill>
                  <a:schemeClr val="accent5"/>
                </a:solidFill>
              </a:rPr>
              <a:t>帯域幅</a:t>
            </a:r>
            <a:r>
              <a:rPr lang="en-US" altLang="ja-JP" sz="1400" dirty="0">
                <a:solidFill>
                  <a:schemeClr val="accent5"/>
                </a:solidFill>
              </a:rPr>
              <a:t> 4GHz/Ch = +96dB</a:t>
            </a:r>
            <a:endParaRPr lang="ja-JP" altLang="en-US" sz="1400">
              <a:solidFill>
                <a:schemeClr val="accent5"/>
              </a:solidFill>
            </a:endParaRP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1AED7F81-7FAE-D093-2B3A-93992BBBE4B6}"/>
              </a:ext>
            </a:extLst>
          </p:cNvPr>
          <p:cNvCxnSpPr>
            <a:cxnSpLocks/>
          </p:cNvCxnSpPr>
          <p:nvPr/>
        </p:nvCxnSpPr>
        <p:spPr>
          <a:xfrm>
            <a:off x="7667973" y="4680203"/>
            <a:ext cx="180966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16CD8F62-0C05-C530-929E-871E302FE431}"/>
              </a:ext>
            </a:extLst>
          </p:cNvPr>
          <p:cNvSpPr txBox="1"/>
          <p:nvPr/>
        </p:nvSpPr>
        <p:spPr>
          <a:xfrm>
            <a:off x="9600469" y="4548760"/>
            <a:ext cx="1954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chemeClr val="accent5"/>
                </a:solidFill>
              </a:rPr>
              <a:t>Rx Noise (N)</a:t>
            </a:r>
          </a:p>
          <a:p>
            <a:r>
              <a:rPr lang="en-US" altLang="ja-JP" sz="1600" b="1" dirty="0">
                <a:solidFill>
                  <a:schemeClr val="accent5"/>
                </a:solidFill>
              </a:rPr>
              <a:t> - 63dBm</a:t>
            </a:r>
            <a:endParaRPr lang="ja-JP" altLang="en-US" sz="1600" b="1">
              <a:solidFill>
                <a:schemeClr val="accent5"/>
              </a:solidFill>
            </a:endParaRPr>
          </a:p>
        </p:txBody>
      </p:sp>
      <p:sp>
        <p:nvSpPr>
          <p:cNvPr id="83" name="円/楕円 82">
            <a:extLst>
              <a:ext uri="{FF2B5EF4-FFF2-40B4-BE49-F238E27FC236}">
                <a16:creationId xmlns:a16="http://schemas.microsoft.com/office/drawing/2014/main" id="{816B76D2-3BBE-BA90-A310-FE8D1192AE06}"/>
              </a:ext>
            </a:extLst>
          </p:cNvPr>
          <p:cNvSpPr/>
          <p:nvPr/>
        </p:nvSpPr>
        <p:spPr>
          <a:xfrm>
            <a:off x="9400485" y="4587815"/>
            <a:ext cx="184667" cy="16876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F8C14CC-EC51-9864-9740-11E1FDA85EDA}"/>
              </a:ext>
            </a:extLst>
          </p:cNvPr>
          <p:cNvSpPr txBox="1"/>
          <p:nvPr/>
        </p:nvSpPr>
        <p:spPr>
          <a:xfrm>
            <a:off x="8133702" y="3792763"/>
            <a:ext cx="3540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/>
              <a:t>所要</a:t>
            </a:r>
            <a:r>
              <a:rPr lang="en-US" altLang="ja-JP" sz="1600" b="1" dirty="0"/>
              <a:t>SNR : 13dB (16QAM MIMO)</a:t>
            </a:r>
            <a:endParaRPr lang="ja-JP" altLang="en-US" sz="1600" b="1"/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3050B561-92C1-F3EC-5987-13BB17AAF194}"/>
              </a:ext>
            </a:extLst>
          </p:cNvPr>
          <p:cNvCxnSpPr>
            <a:cxnSpLocks/>
          </p:cNvCxnSpPr>
          <p:nvPr/>
        </p:nvCxnSpPr>
        <p:spPr>
          <a:xfrm>
            <a:off x="8086448" y="3298501"/>
            <a:ext cx="10168" cy="1355171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/楕円 11">
            <a:extLst>
              <a:ext uri="{FF2B5EF4-FFF2-40B4-BE49-F238E27FC236}">
                <a16:creationId xmlns:a16="http://schemas.microsoft.com/office/drawing/2014/main" id="{CCD6F143-0318-0143-EBFC-D763C0251ED0}"/>
              </a:ext>
            </a:extLst>
          </p:cNvPr>
          <p:cNvSpPr/>
          <p:nvPr/>
        </p:nvSpPr>
        <p:spPr>
          <a:xfrm>
            <a:off x="7952609" y="3027887"/>
            <a:ext cx="184667" cy="1687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0A4DCF-D879-B13B-CE31-A0883CD40843}"/>
              </a:ext>
            </a:extLst>
          </p:cNvPr>
          <p:cNvSpPr txBox="1"/>
          <p:nvPr/>
        </p:nvSpPr>
        <p:spPr>
          <a:xfrm>
            <a:off x="2975309" y="1507468"/>
            <a:ext cx="1006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Tx Ant.</a:t>
            </a:r>
            <a:r>
              <a:rPr lang="ja-JP" altLang="en-US" sz="1200"/>
              <a:t>利得</a:t>
            </a:r>
            <a:endParaRPr lang="en-US" altLang="ja-JP" sz="1200" dirty="0"/>
          </a:p>
          <a:p>
            <a:r>
              <a:rPr lang="en-US" altLang="ja-JP" sz="1200" dirty="0"/>
              <a:t>45 </a:t>
            </a:r>
            <a:r>
              <a:rPr lang="en-US" altLang="ja-JP" sz="1200" dirty="0" err="1"/>
              <a:t>dBi</a:t>
            </a:r>
            <a:endParaRPr lang="ja-JP" altLang="en-US" sz="1200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C8D628-937A-3C50-3499-469671BD1D19}"/>
              </a:ext>
            </a:extLst>
          </p:cNvPr>
          <p:cNvCxnSpPr>
            <a:cxnSpLocks/>
          </p:cNvCxnSpPr>
          <p:nvPr/>
        </p:nvCxnSpPr>
        <p:spPr>
          <a:xfrm>
            <a:off x="4949687" y="3249040"/>
            <a:ext cx="8842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AF80704-8B5D-7189-6DE7-D06BC1C330A9}"/>
              </a:ext>
            </a:extLst>
          </p:cNvPr>
          <p:cNvSpPr txBox="1"/>
          <p:nvPr/>
        </p:nvSpPr>
        <p:spPr>
          <a:xfrm>
            <a:off x="6806909" y="2420889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-40dBm</a:t>
            </a:r>
            <a:endParaRPr lang="ja-JP" altLang="en-US" sz="1050" b="1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6EC1962-5F6D-C619-EE0D-8F5FF1ED4BC5}"/>
              </a:ext>
            </a:extLst>
          </p:cNvPr>
          <p:cNvSpPr txBox="1"/>
          <p:nvPr/>
        </p:nvSpPr>
        <p:spPr>
          <a:xfrm>
            <a:off x="5590725" y="3251965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-60dBm</a:t>
            </a:r>
            <a:endParaRPr lang="ja-JP" altLang="en-US" sz="1050" b="1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7C0AA46-12AB-D894-2654-A181F1CCFEE8}"/>
              </a:ext>
            </a:extLst>
          </p:cNvPr>
          <p:cNvSpPr txBox="1"/>
          <p:nvPr/>
        </p:nvSpPr>
        <p:spPr>
          <a:xfrm>
            <a:off x="4937850" y="4832075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-105dBm</a:t>
            </a:r>
            <a:endParaRPr lang="ja-JP" altLang="en-US" sz="1050" b="1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769636C-3220-F9D4-679E-7A12288A1972}"/>
              </a:ext>
            </a:extLst>
          </p:cNvPr>
          <p:cNvSpPr txBox="1"/>
          <p:nvPr/>
        </p:nvSpPr>
        <p:spPr>
          <a:xfrm>
            <a:off x="4084999" y="3888780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-85dBm</a:t>
            </a:r>
            <a:endParaRPr lang="ja-JP" altLang="en-US" sz="1050" b="1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FAC3CFE-A5FA-AA52-CDD6-A2536B2EBF19}"/>
              </a:ext>
            </a:extLst>
          </p:cNvPr>
          <p:cNvSpPr txBox="1"/>
          <p:nvPr/>
        </p:nvSpPr>
        <p:spPr>
          <a:xfrm>
            <a:off x="4287744" y="1187923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+65 dBm</a:t>
            </a:r>
            <a:endParaRPr lang="ja-JP" altLang="en-US" sz="1050" b="1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0AB6BED-69FD-48D0-C249-4EBA0304C0F3}"/>
              </a:ext>
            </a:extLst>
          </p:cNvPr>
          <p:cNvSpPr txBox="1"/>
          <p:nvPr/>
        </p:nvSpPr>
        <p:spPr>
          <a:xfrm>
            <a:off x="2905635" y="2775315"/>
            <a:ext cx="8154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+20 dBm</a:t>
            </a:r>
            <a:endParaRPr lang="ja-JP" altLang="en-US" sz="1050" b="1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FA2A4860-A4E2-8AF1-2ABB-83438ADB5F28}"/>
              </a:ext>
            </a:extLst>
          </p:cNvPr>
          <p:cNvSpPr txBox="1"/>
          <p:nvPr/>
        </p:nvSpPr>
        <p:spPr>
          <a:xfrm>
            <a:off x="1625826" y="1905328"/>
            <a:ext cx="10062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+30 dBm</a:t>
            </a:r>
            <a:endParaRPr lang="ja-JP" altLang="en-US" sz="1400" b="1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627670B7-06C7-7BBB-A249-D310F3360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85952"/>
          </a:xfrm>
        </p:spPr>
        <p:txBody>
          <a:bodyPr>
            <a:normAutofit/>
          </a:bodyPr>
          <a:lstStyle/>
          <a:p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フロントホール</a:t>
            </a: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 / 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バックホール利用に向けたリンクバジェット計算</a:t>
            </a:r>
            <a:b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</a:br>
            <a:r>
              <a:rPr kumimoji="1" lang="en-US" altLang="ja-JP" sz="2800" dirty="0">
                <a:latin typeface="Meiryo" panose="020B0604030504040204" pitchFamily="34" charset="-128"/>
                <a:ea typeface="Meiryo" panose="020B0604030504040204" pitchFamily="34" charset="-128"/>
              </a:rPr>
              <a:t>					</a:t>
            </a:r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　　　　（真空管利用による、距離の延伸）</a:t>
            </a:r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171390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F2C23F6-4A44-1F2B-8E24-C38D75076466}"/>
              </a:ext>
            </a:extLst>
          </p:cNvPr>
          <p:cNvSpPr txBox="1"/>
          <p:nvPr/>
        </p:nvSpPr>
        <p:spPr>
          <a:xfrm>
            <a:off x="169051" y="1985291"/>
            <a:ext cx="11607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/>
              <a:t>送信</a:t>
            </a:r>
            <a:endParaRPr lang="en-US" altLang="ja-JP" sz="1400" dirty="0"/>
          </a:p>
          <a:p>
            <a:r>
              <a:rPr lang="ja-JP" altLang="en-US" sz="1400"/>
              <a:t>アンプ出力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76B745-0E37-6912-5319-91841E32802E}"/>
              </a:ext>
            </a:extLst>
          </p:cNvPr>
          <p:cNvSpPr txBox="1"/>
          <p:nvPr/>
        </p:nvSpPr>
        <p:spPr>
          <a:xfrm>
            <a:off x="4276404" y="1326825"/>
            <a:ext cx="2219719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/>
              <a:t>EIRP</a:t>
            </a:r>
            <a:endParaRPr lang="ja-JP" altLang="en-US" sz="160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F9413C5-23C2-8D53-BB0B-3A61ED21AF64}"/>
              </a:ext>
            </a:extLst>
          </p:cNvPr>
          <p:cNvCxnSpPr>
            <a:cxnSpLocks/>
          </p:cNvCxnSpPr>
          <p:nvPr/>
        </p:nvCxnSpPr>
        <p:spPr>
          <a:xfrm>
            <a:off x="1329826" y="2285752"/>
            <a:ext cx="120632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E76A0B01-9564-DFA9-945D-5B231F122818}"/>
              </a:ext>
            </a:extLst>
          </p:cNvPr>
          <p:cNvCxnSpPr>
            <a:cxnSpLocks/>
          </p:cNvCxnSpPr>
          <p:nvPr/>
        </p:nvCxnSpPr>
        <p:spPr>
          <a:xfrm>
            <a:off x="2912166" y="1785383"/>
            <a:ext cx="1355901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6F39E213-ECA6-B217-818E-9A597190305E}"/>
              </a:ext>
            </a:extLst>
          </p:cNvPr>
          <p:cNvCxnSpPr>
            <a:cxnSpLocks/>
          </p:cNvCxnSpPr>
          <p:nvPr/>
        </p:nvCxnSpPr>
        <p:spPr>
          <a:xfrm flipV="1">
            <a:off x="3170583" y="1828800"/>
            <a:ext cx="0" cy="98679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723E72BF-91ED-82F6-7B8B-922F5D12B82E}"/>
              </a:ext>
            </a:extLst>
          </p:cNvPr>
          <p:cNvCxnSpPr>
            <a:cxnSpLocks/>
          </p:cNvCxnSpPr>
          <p:nvPr/>
        </p:nvCxnSpPr>
        <p:spPr>
          <a:xfrm>
            <a:off x="2146854" y="2850948"/>
            <a:ext cx="1341783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1518F4C1-923D-B155-CD2E-7276681AEE5D}"/>
              </a:ext>
            </a:extLst>
          </p:cNvPr>
          <p:cNvCxnSpPr>
            <a:cxnSpLocks/>
          </p:cNvCxnSpPr>
          <p:nvPr/>
        </p:nvCxnSpPr>
        <p:spPr>
          <a:xfrm>
            <a:off x="2368168" y="2324721"/>
            <a:ext cx="0" cy="5080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416AF58-1E5E-743B-2513-EE1ED107BDFA}"/>
              </a:ext>
            </a:extLst>
          </p:cNvPr>
          <p:cNvSpPr txBox="1"/>
          <p:nvPr/>
        </p:nvSpPr>
        <p:spPr>
          <a:xfrm>
            <a:off x="1502927" y="2370875"/>
            <a:ext cx="9478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/>
              <a:t>インプリロス</a:t>
            </a:r>
            <a:endParaRPr lang="en-US" altLang="ja-JP" sz="1000" dirty="0"/>
          </a:p>
          <a:p>
            <a:r>
              <a:rPr lang="en-US" altLang="ja-JP" sz="1000" dirty="0"/>
              <a:t>: </a:t>
            </a:r>
            <a:r>
              <a:rPr lang="en-US" altLang="ja-JP" sz="1000" dirty="0">
                <a:solidFill>
                  <a:schemeClr val="accent2"/>
                </a:solidFill>
              </a:rPr>
              <a:t>10dB</a:t>
            </a: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818B2D00-3B20-DDC6-5190-941D6880A847}"/>
              </a:ext>
            </a:extLst>
          </p:cNvPr>
          <p:cNvCxnSpPr>
            <a:cxnSpLocks/>
          </p:cNvCxnSpPr>
          <p:nvPr/>
        </p:nvCxnSpPr>
        <p:spPr>
          <a:xfrm>
            <a:off x="4094921" y="1794586"/>
            <a:ext cx="0" cy="1875237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6CB9EE0-953F-5A71-3BA2-312780943D0B}"/>
              </a:ext>
            </a:extLst>
          </p:cNvPr>
          <p:cNvSpPr txBox="1"/>
          <p:nvPr/>
        </p:nvSpPr>
        <p:spPr>
          <a:xfrm>
            <a:off x="4058087" y="2206233"/>
            <a:ext cx="1148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伝搬損失</a:t>
            </a:r>
            <a:r>
              <a:rPr lang="en-US" altLang="ja-JP" sz="1200" dirty="0"/>
              <a:t> 30m</a:t>
            </a:r>
          </a:p>
          <a:p>
            <a:r>
              <a:rPr lang="en-US" altLang="ja-JP" sz="1200" dirty="0"/>
              <a:t>111.5 dB</a:t>
            </a:r>
          </a:p>
          <a:p>
            <a:endParaRPr lang="en-US" altLang="ja-JP" sz="1200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04E6E9F-FBA4-4560-35EC-EF3E62319914}"/>
              </a:ext>
            </a:extLst>
          </p:cNvPr>
          <p:cNvCxnSpPr>
            <a:cxnSpLocks/>
          </p:cNvCxnSpPr>
          <p:nvPr/>
        </p:nvCxnSpPr>
        <p:spPr>
          <a:xfrm>
            <a:off x="3795599" y="4182596"/>
            <a:ext cx="157959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24C4E121-7923-81FD-B18E-E93E1DAF8B05}"/>
              </a:ext>
            </a:extLst>
          </p:cNvPr>
          <p:cNvSpPr txBox="1"/>
          <p:nvPr/>
        </p:nvSpPr>
        <p:spPr>
          <a:xfrm>
            <a:off x="2470096" y="3690751"/>
            <a:ext cx="15648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/>
              <a:t>Fading Margin</a:t>
            </a:r>
          </a:p>
          <a:p>
            <a:pPr algn="r"/>
            <a:r>
              <a:rPr lang="en-US" altLang="ja-JP" sz="1100" dirty="0">
                <a:solidFill>
                  <a:schemeClr val="accent2"/>
                </a:solidFill>
              </a:rPr>
              <a:t>5dB</a:t>
            </a:r>
            <a:endParaRPr lang="ja-JP" altLang="en-US" sz="1100">
              <a:solidFill>
                <a:schemeClr val="accent2"/>
              </a:solidFill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D9C23AAF-97A4-A279-8030-0E885BA5171E}"/>
              </a:ext>
            </a:extLst>
          </p:cNvPr>
          <p:cNvCxnSpPr>
            <a:cxnSpLocks/>
          </p:cNvCxnSpPr>
          <p:nvPr/>
        </p:nvCxnSpPr>
        <p:spPr>
          <a:xfrm>
            <a:off x="3795597" y="3669823"/>
            <a:ext cx="59173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60D3D9F5-0E4A-DD04-4172-1B3D384355B3}"/>
              </a:ext>
            </a:extLst>
          </p:cNvPr>
          <p:cNvCxnSpPr>
            <a:cxnSpLocks/>
          </p:cNvCxnSpPr>
          <p:nvPr/>
        </p:nvCxnSpPr>
        <p:spPr>
          <a:xfrm>
            <a:off x="4098883" y="3624651"/>
            <a:ext cx="0" cy="52987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2F91A36-6D4D-802A-6C56-4BE524524076}"/>
              </a:ext>
            </a:extLst>
          </p:cNvPr>
          <p:cNvCxnSpPr>
            <a:cxnSpLocks/>
          </p:cNvCxnSpPr>
          <p:nvPr/>
        </p:nvCxnSpPr>
        <p:spPr>
          <a:xfrm flipV="1">
            <a:off x="4989904" y="3263415"/>
            <a:ext cx="0" cy="915664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E38291DE-C6E8-EFDF-3893-9F051C89DE93}"/>
              </a:ext>
            </a:extLst>
          </p:cNvPr>
          <p:cNvSpPr txBox="1"/>
          <p:nvPr/>
        </p:nvSpPr>
        <p:spPr>
          <a:xfrm>
            <a:off x="4963010" y="3484469"/>
            <a:ext cx="1425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Rx Ant. </a:t>
            </a:r>
            <a:r>
              <a:rPr lang="ja-JP" altLang="en-US" sz="1200"/>
              <a:t>利得</a:t>
            </a:r>
            <a:endParaRPr lang="en-US" altLang="ja-JP" sz="1200" dirty="0"/>
          </a:p>
          <a:p>
            <a:r>
              <a:rPr lang="en-US" altLang="ja-JP" sz="1200" dirty="0"/>
              <a:t>25 </a:t>
            </a:r>
            <a:r>
              <a:rPr lang="en-US" altLang="ja-JP" sz="1200" dirty="0" err="1"/>
              <a:t>dBi</a:t>
            </a:r>
            <a:endParaRPr lang="ja-JP" altLang="en-US" sz="1200" dirty="0"/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9F2EDE7D-984E-1946-F735-DF90F75EB611}"/>
              </a:ext>
            </a:extLst>
          </p:cNvPr>
          <p:cNvCxnSpPr>
            <a:cxnSpLocks/>
          </p:cNvCxnSpPr>
          <p:nvPr/>
        </p:nvCxnSpPr>
        <p:spPr>
          <a:xfrm flipV="1">
            <a:off x="5738691" y="2589282"/>
            <a:ext cx="0" cy="638742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473369FD-634C-66ED-C7D5-5A980D0B0356}"/>
              </a:ext>
            </a:extLst>
          </p:cNvPr>
          <p:cNvSpPr txBox="1"/>
          <p:nvPr/>
        </p:nvSpPr>
        <p:spPr>
          <a:xfrm>
            <a:off x="5393551" y="2036997"/>
            <a:ext cx="12074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/>
              <a:t>LNA </a:t>
            </a:r>
            <a:r>
              <a:rPr lang="ja-JP" altLang="en-US" sz="1200"/>
              <a:t>利得</a:t>
            </a:r>
            <a:endParaRPr lang="en-US" altLang="ja-JP" sz="1200" dirty="0"/>
          </a:p>
          <a:p>
            <a:r>
              <a:rPr lang="en-US" altLang="ja-JP" sz="1200" dirty="0"/>
              <a:t>(</a:t>
            </a:r>
            <a:r>
              <a:rPr lang="en-US" altLang="ja-JP" sz="1200" dirty="0">
                <a:solidFill>
                  <a:schemeClr val="accent2"/>
                </a:solidFill>
              </a:rPr>
              <a:t>20 dB</a:t>
            </a:r>
            <a:r>
              <a:rPr lang="en-US" altLang="ja-JP" sz="1200" dirty="0"/>
              <a:t>)</a:t>
            </a:r>
            <a:endParaRPr lang="ja-JP" altLang="en-US" sz="1200"/>
          </a:p>
        </p:txBody>
      </p:sp>
      <p:cxnSp>
        <p:nvCxnSpPr>
          <p:cNvPr id="58" name="直線コネクタ 57">
            <a:extLst>
              <a:ext uri="{FF2B5EF4-FFF2-40B4-BE49-F238E27FC236}">
                <a16:creationId xmlns:a16="http://schemas.microsoft.com/office/drawing/2014/main" id="{A95BF70D-D63A-76B3-40E8-A74667BB69EB}"/>
              </a:ext>
            </a:extLst>
          </p:cNvPr>
          <p:cNvCxnSpPr>
            <a:cxnSpLocks/>
          </p:cNvCxnSpPr>
          <p:nvPr/>
        </p:nvCxnSpPr>
        <p:spPr>
          <a:xfrm>
            <a:off x="5628516" y="2529399"/>
            <a:ext cx="117173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8A8F5837-CC20-445A-0F35-291CBE4CFE7C}"/>
              </a:ext>
            </a:extLst>
          </p:cNvPr>
          <p:cNvCxnSpPr>
            <a:cxnSpLocks/>
          </p:cNvCxnSpPr>
          <p:nvPr/>
        </p:nvCxnSpPr>
        <p:spPr>
          <a:xfrm>
            <a:off x="6601043" y="2545990"/>
            <a:ext cx="0" cy="508061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F6B2528-6349-B15B-3F39-10C13679C11D}"/>
              </a:ext>
            </a:extLst>
          </p:cNvPr>
          <p:cNvSpPr txBox="1"/>
          <p:nvPr/>
        </p:nvSpPr>
        <p:spPr>
          <a:xfrm>
            <a:off x="6557827" y="2674508"/>
            <a:ext cx="198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/>
              <a:t>インプリロス</a:t>
            </a:r>
            <a:r>
              <a:rPr lang="en-US" altLang="ja-JP" sz="1000" dirty="0"/>
              <a:t> (</a:t>
            </a:r>
            <a:r>
              <a:rPr lang="en-US" altLang="ja-JP" sz="1000" dirty="0">
                <a:solidFill>
                  <a:schemeClr val="accent2"/>
                </a:solidFill>
              </a:rPr>
              <a:t>10dB</a:t>
            </a:r>
            <a:r>
              <a:rPr lang="en-US" altLang="ja-JP" sz="1000" dirty="0"/>
              <a:t>)</a:t>
            </a:r>
            <a:endParaRPr lang="ja-JP" altLang="en-US" sz="1200" dirty="0"/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47B07D20-5913-BA63-0257-81055905F042}"/>
              </a:ext>
            </a:extLst>
          </p:cNvPr>
          <p:cNvCxnSpPr>
            <a:cxnSpLocks/>
          </p:cNvCxnSpPr>
          <p:nvPr/>
        </p:nvCxnSpPr>
        <p:spPr>
          <a:xfrm>
            <a:off x="6388933" y="3094138"/>
            <a:ext cx="17171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8568748-CB33-C491-FDAC-176877E0BD67}"/>
              </a:ext>
            </a:extLst>
          </p:cNvPr>
          <p:cNvSpPr txBox="1"/>
          <p:nvPr/>
        </p:nvSpPr>
        <p:spPr>
          <a:xfrm>
            <a:off x="8103290" y="2959947"/>
            <a:ext cx="30902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受信電力</a:t>
            </a:r>
            <a:r>
              <a:rPr lang="en-US" altLang="ja-JP" sz="1600" dirty="0"/>
              <a:t> : -63 + 13 = -50dBm</a:t>
            </a:r>
            <a:endParaRPr lang="ja-JP" altLang="en-US" sz="1600" dirty="0"/>
          </a:p>
        </p:txBody>
      </p: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A36E071F-A366-F0B2-E220-D3C6C58530FE}"/>
              </a:ext>
            </a:extLst>
          </p:cNvPr>
          <p:cNvCxnSpPr>
            <a:cxnSpLocks/>
          </p:cNvCxnSpPr>
          <p:nvPr/>
        </p:nvCxnSpPr>
        <p:spPr>
          <a:xfrm>
            <a:off x="4838721" y="6350031"/>
            <a:ext cx="2167561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216745DA-9D71-AA11-7275-6E21DA351C29}"/>
              </a:ext>
            </a:extLst>
          </p:cNvPr>
          <p:cNvSpPr txBox="1"/>
          <p:nvPr/>
        </p:nvSpPr>
        <p:spPr>
          <a:xfrm>
            <a:off x="6954082" y="6201601"/>
            <a:ext cx="29627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>
                <a:solidFill>
                  <a:schemeClr val="accent5"/>
                </a:solidFill>
              </a:rPr>
              <a:t>熱雑音</a:t>
            </a:r>
            <a:r>
              <a:rPr lang="en-US" altLang="ja-JP" sz="1600" dirty="0">
                <a:solidFill>
                  <a:schemeClr val="accent5"/>
                </a:solidFill>
              </a:rPr>
              <a:t> (</a:t>
            </a:r>
            <a:r>
              <a:rPr lang="en-US" altLang="ja-JP" sz="1600" dirty="0" err="1">
                <a:solidFill>
                  <a:schemeClr val="accent5"/>
                </a:solidFill>
              </a:rPr>
              <a:t>Nt</a:t>
            </a:r>
            <a:r>
              <a:rPr lang="en-US" altLang="ja-JP" sz="1600" dirty="0">
                <a:solidFill>
                  <a:schemeClr val="accent5"/>
                </a:solidFill>
              </a:rPr>
              <a:t>) -174dBm/Hz</a:t>
            </a:r>
            <a:endParaRPr lang="ja-JP" altLang="en-US" sz="1600">
              <a:solidFill>
                <a:schemeClr val="accent5"/>
              </a:solidFill>
            </a:endParaRPr>
          </a:p>
        </p:txBody>
      </p: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914DC718-04F8-E0F8-86A6-1EB1BE585BEB}"/>
              </a:ext>
            </a:extLst>
          </p:cNvPr>
          <p:cNvCxnSpPr>
            <a:cxnSpLocks/>
          </p:cNvCxnSpPr>
          <p:nvPr/>
        </p:nvCxnSpPr>
        <p:spPr>
          <a:xfrm flipV="1">
            <a:off x="7808477" y="4731588"/>
            <a:ext cx="0" cy="527253"/>
          </a:xfrm>
          <a:prstGeom prst="straightConnector1">
            <a:avLst/>
          </a:prstGeom>
          <a:ln w="12700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5E3F0775-ABCD-6ACF-8E88-F9EB6DE7A6D9}"/>
              </a:ext>
            </a:extLst>
          </p:cNvPr>
          <p:cNvSpPr txBox="1"/>
          <p:nvPr/>
        </p:nvSpPr>
        <p:spPr>
          <a:xfrm>
            <a:off x="7823795" y="4843303"/>
            <a:ext cx="12527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err="1">
                <a:solidFill>
                  <a:schemeClr val="accent5"/>
                </a:solidFill>
              </a:rPr>
              <a:t>Nf</a:t>
            </a:r>
            <a:r>
              <a:rPr lang="en-US" altLang="ja-JP" sz="1400" dirty="0">
                <a:solidFill>
                  <a:schemeClr val="accent5"/>
                </a:solidFill>
              </a:rPr>
              <a:t> = </a:t>
            </a:r>
            <a:r>
              <a:rPr lang="en-US" altLang="ja-JP" sz="1400" dirty="0">
                <a:solidFill>
                  <a:schemeClr val="accent2"/>
                </a:solidFill>
              </a:rPr>
              <a:t>15dB</a:t>
            </a:r>
            <a:endParaRPr lang="ja-JP" altLang="en-US" sz="1400" dirty="0">
              <a:solidFill>
                <a:schemeClr val="accent2"/>
              </a:solidFill>
            </a:endParaRP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368378B3-AE9A-9B3B-BDF5-8BA3E7C6E1F3}"/>
              </a:ext>
            </a:extLst>
          </p:cNvPr>
          <p:cNvCxnSpPr>
            <a:cxnSpLocks/>
          </p:cNvCxnSpPr>
          <p:nvPr/>
        </p:nvCxnSpPr>
        <p:spPr>
          <a:xfrm>
            <a:off x="6557096" y="5284943"/>
            <a:ext cx="1642803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01F3D46A-A6CB-B81D-64E0-608BBDE1F784}"/>
              </a:ext>
            </a:extLst>
          </p:cNvPr>
          <p:cNvCxnSpPr>
            <a:cxnSpLocks/>
          </p:cNvCxnSpPr>
          <p:nvPr/>
        </p:nvCxnSpPr>
        <p:spPr>
          <a:xfrm flipV="1">
            <a:off x="6743231" y="5284943"/>
            <a:ext cx="0" cy="1060729"/>
          </a:xfrm>
          <a:prstGeom prst="straightConnector1">
            <a:avLst/>
          </a:prstGeom>
          <a:ln w="12700">
            <a:solidFill>
              <a:schemeClr val="accent5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8DF19DCD-8F5E-B2E5-C660-76050FCA69DB}"/>
              </a:ext>
            </a:extLst>
          </p:cNvPr>
          <p:cNvSpPr txBox="1"/>
          <p:nvPr/>
        </p:nvSpPr>
        <p:spPr>
          <a:xfrm>
            <a:off x="6725634" y="5645297"/>
            <a:ext cx="23508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solidFill>
                  <a:schemeClr val="accent5"/>
                </a:solidFill>
              </a:rPr>
              <a:t>帯域幅</a:t>
            </a:r>
            <a:r>
              <a:rPr lang="en-US" altLang="ja-JP" sz="1400" dirty="0">
                <a:solidFill>
                  <a:schemeClr val="accent5"/>
                </a:solidFill>
              </a:rPr>
              <a:t> 4GHz/Ch = +96dB</a:t>
            </a:r>
            <a:endParaRPr lang="ja-JP" altLang="en-US" sz="1400">
              <a:solidFill>
                <a:schemeClr val="accent5"/>
              </a:solidFill>
            </a:endParaRPr>
          </a:p>
        </p:txBody>
      </p:sp>
      <p:cxnSp>
        <p:nvCxnSpPr>
          <p:cNvPr id="81" name="直線コネクタ 80">
            <a:extLst>
              <a:ext uri="{FF2B5EF4-FFF2-40B4-BE49-F238E27FC236}">
                <a16:creationId xmlns:a16="http://schemas.microsoft.com/office/drawing/2014/main" id="{1AED7F81-7FAE-D093-2B3A-93992BBBE4B6}"/>
              </a:ext>
            </a:extLst>
          </p:cNvPr>
          <p:cNvCxnSpPr>
            <a:cxnSpLocks/>
          </p:cNvCxnSpPr>
          <p:nvPr/>
        </p:nvCxnSpPr>
        <p:spPr>
          <a:xfrm>
            <a:off x="7667973" y="4680203"/>
            <a:ext cx="1809660" cy="0"/>
          </a:xfrm>
          <a:prstGeom prst="line">
            <a:avLst/>
          </a:prstGeom>
          <a:ln w="12700">
            <a:solidFill>
              <a:schemeClr val="accent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16CD8F62-0C05-C530-929E-871E302FE431}"/>
              </a:ext>
            </a:extLst>
          </p:cNvPr>
          <p:cNvSpPr txBox="1"/>
          <p:nvPr/>
        </p:nvSpPr>
        <p:spPr>
          <a:xfrm>
            <a:off x="9600469" y="4548760"/>
            <a:ext cx="19548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chemeClr val="accent5"/>
                </a:solidFill>
              </a:rPr>
              <a:t>Rx Noise (N)</a:t>
            </a:r>
          </a:p>
          <a:p>
            <a:r>
              <a:rPr lang="en-US" altLang="ja-JP" sz="1600" b="1" dirty="0">
                <a:solidFill>
                  <a:schemeClr val="accent5"/>
                </a:solidFill>
              </a:rPr>
              <a:t> - 63dBm</a:t>
            </a:r>
            <a:endParaRPr lang="ja-JP" altLang="en-US" sz="1600" b="1" dirty="0">
              <a:solidFill>
                <a:schemeClr val="accent5"/>
              </a:solidFill>
            </a:endParaRPr>
          </a:p>
        </p:txBody>
      </p:sp>
      <p:sp>
        <p:nvSpPr>
          <p:cNvPr id="83" name="円/楕円 82">
            <a:extLst>
              <a:ext uri="{FF2B5EF4-FFF2-40B4-BE49-F238E27FC236}">
                <a16:creationId xmlns:a16="http://schemas.microsoft.com/office/drawing/2014/main" id="{816B76D2-3BBE-BA90-A310-FE8D1192AE06}"/>
              </a:ext>
            </a:extLst>
          </p:cNvPr>
          <p:cNvSpPr/>
          <p:nvPr/>
        </p:nvSpPr>
        <p:spPr>
          <a:xfrm>
            <a:off x="9400485" y="4587815"/>
            <a:ext cx="184667" cy="168769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DF8C14CC-EC51-9864-9740-11E1FDA85EDA}"/>
              </a:ext>
            </a:extLst>
          </p:cNvPr>
          <p:cNvSpPr txBox="1"/>
          <p:nvPr/>
        </p:nvSpPr>
        <p:spPr>
          <a:xfrm>
            <a:off x="8133702" y="3792763"/>
            <a:ext cx="3540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/>
              <a:t>所要</a:t>
            </a:r>
            <a:r>
              <a:rPr lang="en-US" altLang="ja-JP" sz="1600" b="1" dirty="0"/>
              <a:t>SNR : 13dB (16QAM MIMO)</a:t>
            </a:r>
            <a:endParaRPr lang="ja-JP" altLang="en-US" sz="1600" b="1" dirty="0"/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3050B561-92C1-F3EC-5987-13BB17AAF194}"/>
              </a:ext>
            </a:extLst>
          </p:cNvPr>
          <p:cNvCxnSpPr>
            <a:cxnSpLocks/>
          </p:cNvCxnSpPr>
          <p:nvPr/>
        </p:nvCxnSpPr>
        <p:spPr>
          <a:xfrm>
            <a:off x="8086448" y="3298501"/>
            <a:ext cx="10168" cy="1355171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/楕円 11">
            <a:extLst>
              <a:ext uri="{FF2B5EF4-FFF2-40B4-BE49-F238E27FC236}">
                <a16:creationId xmlns:a16="http://schemas.microsoft.com/office/drawing/2014/main" id="{CCD6F143-0318-0143-EBFC-D763C0251ED0}"/>
              </a:ext>
            </a:extLst>
          </p:cNvPr>
          <p:cNvSpPr/>
          <p:nvPr/>
        </p:nvSpPr>
        <p:spPr>
          <a:xfrm>
            <a:off x="7952609" y="3027887"/>
            <a:ext cx="184667" cy="16876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A0A4DCF-D879-B13B-CE31-A0883CD40843}"/>
              </a:ext>
            </a:extLst>
          </p:cNvPr>
          <p:cNvSpPr txBox="1"/>
          <p:nvPr/>
        </p:nvSpPr>
        <p:spPr>
          <a:xfrm>
            <a:off x="3111583" y="2098511"/>
            <a:ext cx="11144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/>
              <a:t>Tx Ant.</a:t>
            </a:r>
            <a:r>
              <a:rPr lang="ja-JP" altLang="en-US" sz="1100"/>
              <a:t>利得</a:t>
            </a:r>
            <a:endParaRPr lang="en-US" altLang="ja-JP" sz="1100" dirty="0"/>
          </a:p>
          <a:p>
            <a:r>
              <a:rPr lang="en-US" altLang="ja-JP" sz="1100" dirty="0"/>
              <a:t>25 </a:t>
            </a:r>
            <a:r>
              <a:rPr lang="en-US" altLang="ja-JP" sz="1100" dirty="0" err="1"/>
              <a:t>dBi</a:t>
            </a:r>
            <a:endParaRPr lang="ja-JP" altLang="en-US" sz="1100" dirty="0"/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C8D628-937A-3C50-3499-469671BD1D19}"/>
              </a:ext>
            </a:extLst>
          </p:cNvPr>
          <p:cNvCxnSpPr>
            <a:cxnSpLocks/>
          </p:cNvCxnSpPr>
          <p:nvPr/>
        </p:nvCxnSpPr>
        <p:spPr>
          <a:xfrm>
            <a:off x="4949687" y="3249040"/>
            <a:ext cx="884248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AF80704-8B5D-7189-6DE7-D06BC1C330A9}"/>
              </a:ext>
            </a:extLst>
          </p:cNvPr>
          <p:cNvSpPr txBox="1"/>
          <p:nvPr/>
        </p:nvSpPr>
        <p:spPr>
          <a:xfrm>
            <a:off x="6806909" y="2420889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-40dBm</a:t>
            </a:r>
            <a:endParaRPr lang="ja-JP" altLang="en-US" sz="1050" b="1" dirty="0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6EC1962-5F6D-C619-EE0D-8F5FF1ED4BC5}"/>
              </a:ext>
            </a:extLst>
          </p:cNvPr>
          <p:cNvSpPr txBox="1"/>
          <p:nvPr/>
        </p:nvSpPr>
        <p:spPr>
          <a:xfrm>
            <a:off x="5853235" y="3144300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-60dBm</a:t>
            </a:r>
            <a:endParaRPr lang="ja-JP" altLang="en-US" sz="1050" b="1" dirty="0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7C0AA46-12AB-D894-2654-A181F1CCFEE8}"/>
              </a:ext>
            </a:extLst>
          </p:cNvPr>
          <p:cNvSpPr txBox="1"/>
          <p:nvPr/>
        </p:nvSpPr>
        <p:spPr>
          <a:xfrm>
            <a:off x="5391811" y="4061630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-85dBm</a:t>
            </a:r>
            <a:endParaRPr lang="ja-JP" altLang="en-US" sz="1050" b="1" dirty="0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769636C-3220-F9D4-679E-7A12288A1972}"/>
              </a:ext>
            </a:extLst>
          </p:cNvPr>
          <p:cNvSpPr txBox="1"/>
          <p:nvPr/>
        </p:nvSpPr>
        <p:spPr>
          <a:xfrm>
            <a:off x="4084999" y="3640749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-80dBm</a:t>
            </a:r>
            <a:endParaRPr lang="ja-JP" altLang="en-US" sz="1050" b="1" dirty="0"/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0FAC3CFE-A5FA-AA52-CDD6-A2536B2EBF19}"/>
              </a:ext>
            </a:extLst>
          </p:cNvPr>
          <p:cNvSpPr txBox="1"/>
          <p:nvPr/>
        </p:nvSpPr>
        <p:spPr>
          <a:xfrm>
            <a:off x="4264794" y="1654677"/>
            <a:ext cx="9798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+31.5 dBm</a:t>
            </a:r>
            <a:endParaRPr lang="ja-JP" altLang="en-US" sz="1050" b="1" dirty="0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00AB6BED-69FD-48D0-C249-4EBA0304C0F3}"/>
              </a:ext>
            </a:extLst>
          </p:cNvPr>
          <p:cNvSpPr txBox="1"/>
          <p:nvPr/>
        </p:nvSpPr>
        <p:spPr>
          <a:xfrm>
            <a:off x="2905635" y="2825920"/>
            <a:ext cx="81540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+6.5 dBm</a:t>
            </a:r>
            <a:endParaRPr lang="ja-JP" altLang="en-US" sz="1050" b="1" dirty="0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FA2A4860-A4E2-8AF1-2ABB-83438ADB5F28}"/>
              </a:ext>
            </a:extLst>
          </p:cNvPr>
          <p:cNvSpPr txBox="1"/>
          <p:nvPr/>
        </p:nvSpPr>
        <p:spPr>
          <a:xfrm>
            <a:off x="1924473" y="2036997"/>
            <a:ext cx="94115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/>
              <a:t>+16.5 dBm</a:t>
            </a:r>
            <a:endParaRPr lang="ja-JP" altLang="en-US" sz="1050" b="1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9A61096-7880-18A1-869C-CEB1BA8CC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80094"/>
          </a:xfrm>
        </p:spPr>
        <p:txBody>
          <a:bodyPr>
            <a:normAutofit/>
          </a:bodyPr>
          <a:lstStyle/>
          <a:p>
            <a:r>
              <a:rPr kumimoji="1" lang="ja-JP" altLang="en-US" sz="2800">
                <a:latin typeface="Meiryo" panose="020B0604030504040204" pitchFamily="34" charset="-128"/>
                <a:ea typeface="Meiryo" panose="020B0604030504040204" pitchFamily="34" charset="-128"/>
              </a:rPr>
              <a:t>移動体通信利用に向けたリンクバジェット計算</a:t>
            </a:r>
            <a:endParaRPr kumimoji="1" lang="ja-JP" altLang="en-US" sz="2800"/>
          </a:p>
        </p:txBody>
      </p:sp>
    </p:spTree>
    <p:extLst>
      <p:ext uri="{BB962C8B-B14F-4D97-AF65-F5344CB8AC3E}">
        <p14:creationId xmlns:p14="http://schemas.microsoft.com/office/powerpoint/2010/main" val="471642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094650-C122-E3E1-FD63-E466298B0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636"/>
            <a:ext cx="10515600" cy="841201"/>
          </a:xfrm>
        </p:spPr>
        <p:txBody>
          <a:bodyPr/>
          <a:lstStyle/>
          <a:p>
            <a:pPr algn="ctr"/>
            <a:r>
              <a:rPr kumimoji="1" lang="ja-JP" altLang="en-US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符号化利得</a:t>
            </a:r>
            <a:r>
              <a:rPr lang="ja-JP" altLang="en-US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の考え方</a:t>
            </a:r>
            <a:endParaRPr kumimoji="1" lang="ja-JP" altLang="en-US"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C3B0487-DD66-C0D7-ED65-C361AB883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809505"/>
            <a:ext cx="10717911" cy="720481"/>
          </a:xfrm>
        </p:spPr>
        <p:txBody>
          <a:bodyPr>
            <a:normAutofit/>
          </a:bodyPr>
          <a:lstStyle/>
          <a:p>
            <a:r>
              <a:rPr kumimoji="1" lang="ja-JP" altLang="en-US" sz="200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今回のリンクバジェットでは考慮していないが、</a:t>
            </a:r>
            <a:r>
              <a:rPr kumimoji="1" lang="en-US" altLang="ja-JP" sz="2000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3GPP</a:t>
            </a:r>
            <a:r>
              <a:rPr kumimoji="1" lang="ja-JP" altLang="en-US" sz="200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規格では符号化率（</a:t>
            </a:r>
            <a:r>
              <a:rPr kumimoji="1" lang="en-US" altLang="ja-JP" sz="2000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code rate</a:t>
            </a:r>
            <a:r>
              <a:rPr kumimoji="1" lang="ja-JP" altLang="en-US" sz="200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）が規定されており、符号化率を下げることで所要</a:t>
            </a:r>
            <a:r>
              <a:rPr kumimoji="1" lang="en-US" altLang="ja-JP" sz="2000" dirty="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SNR</a:t>
            </a:r>
            <a:r>
              <a:rPr kumimoji="1" lang="ja-JP" altLang="en-US" sz="2000">
                <a:latin typeface="Arial" panose="020B0604020202020204" pitchFamily="34" charset="0"/>
                <a:ea typeface="Meiryo" panose="020B0604030504040204" pitchFamily="34" charset="-128"/>
                <a:cs typeface="Arial" panose="020B0604020202020204" pitchFamily="34" charset="0"/>
              </a:rPr>
              <a:t>を下げることが可能</a:t>
            </a:r>
            <a:endParaRPr kumimoji="1" lang="en-US" altLang="ja-JP" sz="2000" dirty="0">
              <a:latin typeface="Arial" panose="020B0604020202020204" pitchFamily="34" charset="0"/>
              <a:ea typeface="Meiryo" panose="020B060403050404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8E9854B-7335-D825-C188-8D58F210D2AD}"/>
              </a:ext>
            </a:extLst>
          </p:cNvPr>
          <p:cNvSpPr txBox="1"/>
          <p:nvPr/>
        </p:nvSpPr>
        <p:spPr>
          <a:xfrm>
            <a:off x="9510415" y="6203104"/>
            <a:ext cx="24487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altLang="ja-JP" sz="1100" b="0" i="0" u="none" strike="noStrike" dirty="0">
                <a:effectLst/>
                <a:latin typeface="Lucida Grande" panose="020B0600040502020204" pitchFamily="34" charset="0"/>
              </a:rPr>
              <a:t>Ref: arXiv:1908.08872v1</a:t>
            </a:r>
            <a:r>
              <a:rPr lang="en" altLang="ja-JP" sz="1100" b="1" i="0" dirty="0">
                <a:solidFill>
                  <a:srgbClr val="000000"/>
                </a:solidFill>
                <a:effectLst/>
                <a:latin typeface="Lucida Grande" panose="020B0600040502020204" pitchFamily="34" charset="0"/>
              </a:rPr>
              <a:t> [</a:t>
            </a:r>
            <a:r>
              <a:rPr lang="en" altLang="ja-JP" sz="1100" b="1" i="0" dirty="0" err="1">
                <a:solidFill>
                  <a:srgbClr val="000000"/>
                </a:solidFill>
                <a:effectLst/>
                <a:latin typeface="Lucida Grande" panose="020B0600040502020204" pitchFamily="34" charset="0"/>
              </a:rPr>
              <a:t>cs.NI</a:t>
            </a:r>
            <a:r>
              <a:rPr lang="en" altLang="ja-JP" sz="1100" b="1" i="0" dirty="0">
                <a:solidFill>
                  <a:srgbClr val="000000"/>
                </a:solidFill>
                <a:effectLst/>
                <a:latin typeface="Lucida Grande" panose="020B0600040502020204" pitchFamily="34" charset="0"/>
              </a:rPr>
              <a:t>]</a:t>
            </a:r>
            <a:endParaRPr kumimoji="1" lang="ja-JP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80B5D80-917B-780D-8126-B317B71D9844}"/>
              </a:ext>
            </a:extLst>
          </p:cNvPr>
          <p:cNvGrpSpPr/>
          <p:nvPr/>
        </p:nvGrpSpPr>
        <p:grpSpPr>
          <a:xfrm>
            <a:off x="723183" y="2401920"/>
            <a:ext cx="3614056" cy="4170380"/>
            <a:chOff x="580136" y="2283694"/>
            <a:chExt cx="3310146" cy="3819688"/>
          </a:xfrm>
        </p:grpSpPr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547E68B6-480D-02D6-B8BB-AE6FC8BFCF0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12218"/>
            <a:stretch/>
          </p:blipFill>
          <p:spPr>
            <a:xfrm>
              <a:off x="580136" y="2283694"/>
              <a:ext cx="3310146" cy="3819688"/>
            </a:xfrm>
            <a:prstGeom prst="rect">
              <a:avLst/>
            </a:prstGeom>
          </p:spPr>
        </p:pic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6AA13236-99F1-5935-9BCC-84C58C0DC69E}"/>
                </a:ext>
              </a:extLst>
            </p:cNvPr>
            <p:cNvSpPr/>
            <p:nvPr/>
          </p:nvSpPr>
          <p:spPr>
            <a:xfrm>
              <a:off x="2235209" y="2722653"/>
              <a:ext cx="785393" cy="1212350"/>
            </a:xfrm>
            <a:prstGeom prst="rect">
              <a:avLst/>
            </a:prstGeom>
            <a:noFill/>
            <a:ln w="28575">
              <a:solidFill>
                <a:srgbClr val="FF40FF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5A2CB5F7-8F6C-407C-A67A-356C57AB9DEE}"/>
              </a:ext>
            </a:extLst>
          </p:cNvPr>
          <p:cNvGrpSpPr/>
          <p:nvPr/>
        </p:nvGrpSpPr>
        <p:grpSpPr>
          <a:xfrm>
            <a:off x="5557547" y="2582355"/>
            <a:ext cx="3859892" cy="3882359"/>
            <a:chOff x="4689023" y="2610516"/>
            <a:chExt cx="3859892" cy="3882359"/>
          </a:xfrm>
        </p:grpSpPr>
        <p:pic>
          <p:nvPicPr>
            <p:cNvPr id="1026" name="Picture 2" descr="CQI, MCS and SNR mapping for 3GPP NR.">
              <a:extLst>
                <a:ext uri="{FF2B5EF4-FFF2-40B4-BE49-F238E27FC236}">
                  <a16:creationId xmlns:a16="http://schemas.microsoft.com/office/drawing/2014/main" id="{CB495D6F-E6DA-21EF-097C-B0173B7770A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89023" y="2610516"/>
              <a:ext cx="3859892" cy="3882359"/>
            </a:xfrm>
            <a:prstGeom prst="rect">
              <a:avLst/>
            </a:prstGeom>
            <a:noFill/>
            <a:ln>
              <a:solidFill>
                <a:schemeClr val="bg2">
                  <a:lumMod val="50000"/>
                </a:schemeClr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E8A79257-E30B-277F-36B9-79675462FD9A}"/>
                </a:ext>
              </a:extLst>
            </p:cNvPr>
            <p:cNvSpPr/>
            <p:nvPr/>
          </p:nvSpPr>
          <p:spPr>
            <a:xfrm>
              <a:off x="5572598" y="3275744"/>
              <a:ext cx="828202" cy="1840786"/>
            </a:xfrm>
            <a:prstGeom prst="rect">
              <a:avLst/>
            </a:prstGeom>
            <a:noFill/>
            <a:ln w="28575">
              <a:solidFill>
                <a:srgbClr val="FF40FF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7AB8BCB-8255-8FF6-EF7D-54588DC9A514}"/>
              </a:ext>
            </a:extLst>
          </p:cNvPr>
          <p:cNvSpPr/>
          <p:nvPr/>
        </p:nvSpPr>
        <p:spPr>
          <a:xfrm>
            <a:off x="8587525" y="3234606"/>
            <a:ext cx="828202" cy="1840786"/>
          </a:xfrm>
          <a:prstGeom prst="rect">
            <a:avLst/>
          </a:prstGeom>
          <a:noFill/>
          <a:ln w="28575">
            <a:solidFill>
              <a:srgbClr val="FF4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E832279-D0ED-AF08-93C4-514D3916E24E}"/>
              </a:ext>
            </a:extLst>
          </p:cNvPr>
          <p:cNvSpPr txBox="1"/>
          <p:nvPr/>
        </p:nvSpPr>
        <p:spPr>
          <a:xfrm>
            <a:off x="925494" y="1900921"/>
            <a:ext cx="3411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3GPP</a:t>
            </a:r>
            <a:r>
              <a:rPr kumimoji="1" lang="ja-JP" altLang="en-US" sz="14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で規定されているコードレート</a:t>
            </a:r>
            <a:endParaRPr kumimoji="1" lang="en-US" altLang="ja-JP" sz="1400" dirty="0">
              <a:latin typeface="Meiryo" panose="020B0604030504040204" pitchFamily="34" charset="-128"/>
              <a:ea typeface="Meiryo" panose="020B0604030504040204" pitchFamily="34" charset="-128"/>
              <a:cs typeface="Arial" panose="020B0604020202020204" pitchFamily="34" charset="0"/>
            </a:endParaRPr>
          </a:p>
          <a:p>
            <a:r>
              <a:rPr kumimoji="1" lang="en-US" altLang="ja-JP" sz="14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(3GPP</a:t>
            </a:r>
            <a:r>
              <a:rPr kumimoji="1" lang="ja-JP" altLang="en-US" sz="14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には</a:t>
            </a:r>
            <a:r>
              <a:rPr kumimoji="1" lang="en-US" altLang="ja-JP" sz="14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SNR</a:t>
            </a:r>
            <a:r>
              <a:rPr kumimoji="1" lang="ja-JP" altLang="en-US" sz="14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の記載は無い）</a:t>
            </a: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7A7C23DA-B6A6-845E-FF2C-895FCD7AC44E}"/>
              </a:ext>
            </a:extLst>
          </p:cNvPr>
          <p:cNvCxnSpPr/>
          <p:nvPr/>
        </p:nvCxnSpPr>
        <p:spPr>
          <a:xfrm>
            <a:off x="3387712" y="3543010"/>
            <a:ext cx="3061004" cy="398935"/>
          </a:xfrm>
          <a:prstGeom prst="straightConnector1">
            <a:avLst/>
          </a:prstGeom>
          <a:ln w="38100">
            <a:solidFill>
              <a:srgbClr val="FF4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8BFF5A6-4D2C-86BB-C18D-AE953A3D977D}"/>
              </a:ext>
            </a:extLst>
          </p:cNvPr>
          <p:cNvSpPr txBox="1"/>
          <p:nvPr/>
        </p:nvSpPr>
        <p:spPr>
          <a:xfrm>
            <a:off x="5495179" y="1900921"/>
            <a:ext cx="6060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コードレートに対する</a:t>
            </a:r>
            <a:r>
              <a:rPr lang="en-US" altLang="ja-JP" sz="14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SNR</a:t>
            </a:r>
          </a:p>
          <a:p>
            <a:r>
              <a:rPr kumimoji="1" lang="ja-JP" altLang="en-US" sz="14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同じ変調</a:t>
            </a:r>
            <a:r>
              <a:rPr kumimoji="1" lang="en-US" altLang="ja-JP" sz="14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(16QM, QPSK)</a:t>
            </a:r>
            <a:r>
              <a:rPr kumimoji="1" lang="ja-JP" altLang="en-US" sz="14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でも、所要</a:t>
            </a:r>
            <a:r>
              <a:rPr kumimoji="1" lang="en-US" altLang="ja-JP" sz="1400" dirty="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SNR</a:t>
            </a:r>
            <a:r>
              <a:rPr kumimoji="1" lang="ja-JP" altLang="en-US" sz="1400">
                <a:latin typeface="Meiryo" panose="020B0604030504040204" pitchFamily="34" charset="-128"/>
                <a:ea typeface="Meiryo" panose="020B0604030504040204" pitchFamily="34" charset="-128"/>
                <a:cs typeface="Arial" panose="020B0604020202020204" pitchFamily="34" charset="0"/>
              </a:rPr>
              <a:t>が下がることが記載されている。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7147CA-2B4B-8F09-9065-846A3BB881BB}"/>
              </a:ext>
            </a:extLst>
          </p:cNvPr>
          <p:cNvSpPr txBox="1"/>
          <p:nvPr/>
        </p:nvSpPr>
        <p:spPr>
          <a:xfrm>
            <a:off x="9478694" y="3279559"/>
            <a:ext cx="1761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>
                <a:solidFill>
                  <a:srgbClr val="FF40FF"/>
                </a:solidFill>
              </a:rPr>
              <a:t>所要</a:t>
            </a:r>
            <a:r>
              <a:rPr kumimoji="1" lang="en-US" altLang="ja-JP" b="1" dirty="0">
                <a:solidFill>
                  <a:srgbClr val="FF40FF"/>
                </a:solidFill>
              </a:rPr>
              <a:t>SNR [dB]</a:t>
            </a:r>
            <a:endParaRPr kumimoji="1" lang="ja-JP" altLang="en-US" b="1">
              <a:solidFill>
                <a:srgbClr val="FF4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867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{FB0F794F-57DC-6246-A23C-6B215F4F8632}tf10001070</Template>
  <TotalTime>539</TotalTime>
  <Words>1207</Words>
  <Application>Microsoft Macintosh PowerPoint</Application>
  <PresentationFormat>ワイド画面</PresentationFormat>
  <Paragraphs>203</Paragraphs>
  <Slides>14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20" baseType="lpstr">
      <vt:lpstr>Meiryo</vt:lpstr>
      <vt:lpstr>游ゴシック</vt:lpstr>
      <vt:lpstr>游ゴシック Light</vt:lpstr>
      <vt:lpstr>Arial</vt:lpstr>
      <vt:lpstr>Lucida Grande</vt:lpstr>
      <vt:lpstr>Office テーマ</vt:lpstr>
      <vt:lpstr>システムGまとめ</vt:lpstr>
      <vt:lpstr>想定ユースケース</vt:lpstr>
      <vt:lpstr>想定ユースケースと予測リンクバジェット</vt:lpstr>
      <vt:lpstr>PowerPoint プレゼンテーション</vt:lpstr>
      <vt:lpstr>フロントホール / バックホール利用に向けたリンクバジェット計算</vt:lpstr>
      <vt:lpstr>フロントホール / バックホール利用に向けたリンクバジェット計算</vt:lpstr>
      <vt:lpstr>フロントホール / バックホール利用に向けたリンクバジェット計算      　　　　（真空管利用による、距離の延伸）</vt:lpstr>
      <vt:lpstr>移動体通信利用に向けたリンクバジェット計算</vt:lpstr>
      <vt:lpstr>符号化利得の考え方</vt:lpstr>
      <vt:lpstr>テラヘルツ通信の使い方の例</vt:lpstr>
      <vt:lpstr>アップリンクの通信速度の補完という考え方</vt:lpstr>
      <vt:lpstr>下り特化の通信という考え方</vt:lpstr>
      <vt:lpstr>WiFiとモバイルの考え方の違い</vt:lpstr>
      <vt:lpstr>まとめ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システムGまとめ</dc:title>
  <dc:creator>矢吹 歩(SB 先端技術研究所)</dc:creator>
  <cp:lastModifiedBy>矢吹 歩(SB 先端技術研究所)</cp:lastModifiedBy>
  <cp:revision>10</cp:revision>
  <dcterms:created xsi:type="dcterms:W3CDTF">2023-02-04T03:00:31Z</dcterms:created>
  <dcterms:modified xsi:type="dcterms:W3CDTF">2023-02-24T09:38:12Z</dcterms:modified>
</cp:coreProperties>
</file>