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7" r:id="rId3"/>
    <p:sldId id="279" r:id="rId4"/>
    <p:sldId id="280" r:id="rId5"/>
    <p:sldId id="281" r:id="rId6"/>
    <p:sldId id="284" r:id="rId7"/>
    <p:sldId id="285" r:id="rId8"/>
    <p:sldId id="273" r:id="rId9"/>
    <p:sldId id="278" r:id="rId10"/>
    <p:sldId id="282" r:id="rId11"/>
    <p:sldId id="283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32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57E37B-56A8-4D89-9298-EA7814FA6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ABF3584-DAEF-44A1-9DDD-C70B645B6A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9D62B97-296A-47EB-A79E-B7177EEF1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3AD7-AA7E-4633-AB0A-5E3FF98F2210}" type="datetimeFigureOut">
              <a:rPr kumimoji="1" lang="ja-JP" altLang="en-US" smtClean="0"/>
              <a:t>2022/9/15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87D7CF-BAD6-4A76-B5BE-902B019C8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F1D1B0-0DA2-4858-A8FF-7FFB80E3A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481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AED533-E875-47E6-865F-2B9007E2A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9C60C63-DE30-44F4-9782-A2BAFE7762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9ED0817-7EA7-4367-879F-CB234FFEE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3AD7-AA7E-4633-AB0A-5E3FF98F2210}" type="datetimeFigureOut">
              <a:rPr kumimoji="1" lang="ja-JP" altLang="en-US" smtClean="0"/>
              <a:t>2022/9/15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39BEC1-A133-4F0B-9559-B82639B19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18D07E-E305-4810-9179-1FB7D3C37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1057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62F5893-D56F-4FA1-9CDD-4C482E6865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6B578F5-26A8-4EB7-95AF-CF516E6287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4F2CAD-2389-487E-BF48-3764C553C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3AD7-AA7E-4633-AB0A-5E3FF98F2210}" type="datetimeFigureOut">
              <a:rPr kumimoji="1" lang="ja-JP" altLang="en-US" smtClean="0"/>
              <a:t>2022/9/15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298F4C-16A2-4CC5-8DDB-E69CD4A98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8181D1-BA4B-4A87-A7AD-EB8F5FE3E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2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92E9DB-99D8-416F-AE89-E5C38A3B0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4F7994A-A374-433E-99F3-2EF870AD4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69AC11-E7F8-45FD-97D5-D80C7FD33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3AD7-AA7E-4633-AB0A-5E3FF98F2210}" type="datetimeFigureOut">
              <a:rPr kumimoji="1" lang="ja-JP" altLang="en-US" smtClean="0"/>
              <a:t>2022/9/15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0F6CF0-F34E-4D58-8EDA-083CBA92E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2BDC56-8C10-4733-B60B-4DC354A78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9308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69631A-0A52-466C-87EC-BF686E64B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4DEF9A0-89B5-4CC1-83D8-F64F1A3DC7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419589-76EF-4FD4-8C37-26F1C31E7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3AD7-AA7E-4633-AB0A-5E3FF98F2210}" type="datetimeFigureOut">
              <a:rPr kumimoji="1" lang="ja-JP" altLang="en-US" smtClean="0"/>
              <a:t>2022/9/15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74C41A-6695-46B1-A616-2327E3E2E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A9532D-D4CA-4896-ACA5-F79818E03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12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CB1318-0402-415A-8FEA-5EDAC9E65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7AC189C-D255-43C0-B426-072F55ECC9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A254727-F835-4BB5-AAB1-D8C4EAB09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17CA65C-9779-4B83-9639-C525DCB81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3AD7-AA7E-4633-AB0A-5E3FF98F2210}" type="datetimeFigureOut">
              <a:rPr kumimoji="1" lang="ja-JP" altLang="en-US" smtClean="0"/>
              <a:t>2022/9/15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65982E-C3F8-4851-91A7-E1B9C6210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DDE3771-FF95-41CE-9861-1A75C20AB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9070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943715-F9D9-48C4-9223-37992BDD5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0C515C9-FFF2-4E4E-BB9E-15A9E5B1E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C617DD7-F462-4524-AF7D-61A0C9BF61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52D9088-1C89-4F9D-A2BF-4D5AD089B8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6D0F74E-0744-4849-8ADD-B9AE65E2FC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058B5C4-EA07-43D4-AAE4-EAF09CC5B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3AD7-AA7E-4633-AB0A-5E3FF98F2210}" type="datetimeFigureOut">
              <a:rPr kumimoji="1" lang="ja-JP" altLang="en-US" smtClean="0"/>
              <a:t>2022/9/15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7A623AC-82CA-41E9-84C7-7E344CAC6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CB21159-4F96-4D47-802B-288110ABC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1406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B2BDB6-1551-492B-8820-1031EB034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E78E0A9-E5EC-470D-8D79-B52E71164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3AD7-AA7E-4633-AB0A-5E3FF98F2210}" type="datetimeFigureOut">
              <a:rPr kumimoji="1" lang="ja-JP" altLang="en-US" smtClean="0"/>
              <a:t>2022/9/15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5534457-422F-456D-8D64-3414FBE7B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8E1F7B4-6396-4B47-8CB4-738C0307D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4167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CE24E91-E395-4167-B283-C09D97988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3AD7-AA7E-4633-AB0A-5E3FF98F2210}" type="datetimeFigureOut">
              <a:rPr kumimoji="1" lang="ja-JP" altLang="en-US" smtClean="0"/>
              <a:t>2022/9/15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2791B59-D75D-4FFC-8B04-0F0126D77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F891CDE-5DFA-4414-A842-A82505DCE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7003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E11758-2182-410E-842A-B1D34092E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55CAF0-6756-459D-91B1-D6BC0547E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1CF875-D2E3-40C1-94C4-7BA0F7326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B5986E5-54A5-48BA-935E-9A0D29088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3AD7-AA7E-4633-AB0A-5E3FF98F2210}" type="datetimeFigureOut">
              <a:rPr kumimoji="1" lang="ja-JP" altLang="en-US" smtClean="0"/>
              <a:t>2022/9/15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DAF0222-3C94-4070-AED5-129B15637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0B9EFAB-AAE2-4726-AD68-1C9E5C75B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4739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126CD3-30B2-465C-9CA9-0F3BF328B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87D0153-FB2D-46A8-8968-298278EF7D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C5B2B30-4C66-4E66-9F5B-8E09191763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2A0CA35-B57C-4316-8306-F6C371758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3AD7-AA7E-4633-AB0A-5E3FF98F2210}" type="datetimeFigureOut">
              <a:rPr kumimoji="1" lang="ja-JP" altLang="en-US" smtClean="0"/>
              <a:t>2022/9/15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36DE137-003A-4AC2-A5D1-13963E890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F048E43-D0FD-45BB-82BA-130F0C6AB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062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DD77A8C-4FC2-4B10-91F8-89FA85BF3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0579BA7-59D6-46CE-AF11-270C1791DA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1995F9-4113-4EE7-A0C0-5066A45FD2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03AD7-AA7E-4633-AB0A-5E3FF98F2210}" type="datetimeFigureOut">
              <a:rPr kumimoji="1" lang="ja-JP" altLang="en-US" smtClean="0"/>
              <a:t>2022/9/15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560913-0BC1-478A-80BF-C01BE06570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DAE4CE-5BDC-40DE-9C8E-7D8D217374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792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uropractice-ic.com/schedules-prices-2022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4D21679F-B877-46DA-BB38-2CD49115F1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99574"/>
              </p:ext>
            </p:extLst>
          </p:nvPr>
        </p:nvGraphicFramePr>
        <p:xfrm>
          <a:off x="32083" y="1499054"/>
          <a:ext cx="12127833" cy="41569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6169">
                  <a:extLst>
                    <a:ext uri="{9D8B030D-6E8A-4147-A177-3AD203B41FA5}">
                      <a16:colId xmlns:a16="http://schemas.microsoft.com/office/drawing/2014/main" val="595983267"/>
                    </a:ext>
                  </a:extLst>
                </a:gridCol>
                <a:gridCol w="569495">
                  <a:extLst>
                    <a:ext uri="{9D8B030D-6E8A-4147-A177-3AD203B41FA5}">
                      <a16:colId xmlns:a16="http://schemas.microsoft.com/office/drawing/2014/main" val="46253376"/>
                    </a:ext>
                  </a:extLst>
                </a:gridCol>
                <a:gridCol w="641684">
                  <a:extLst>
                    <a:ext uri="{9D8B030D-6E8A-4147-A177-3AD203B41FA5}">
                      <a16:colId xmlns:a16="http://schemas.microsoft.com/office/drawing/2014/main" val="1862883255"/>
                    </a:ext>
                  </a:extLst>
                </a:gridCol>
                <a:gridCol w="681789">
                  <a:extLst>
                    <a:ext uri="{9D8B030D-6E8A-4147-A177-3AD203B41FA5}">
                      <a16:colId xmlns:a16="http://schemas.microsoft.com/office/drawing/2014/main" val="509476914"/>
                    </a:ext>
                  </a:extLst>
                </a:gridCol>
                <a:gridCol w="697832">
                  <a:extLst>
                    <a:ext uri="{9D8B030D-6E8A-4147-A177-3AD203B41FA5}">
                      <a16:colId xmlns:a16="http://schemas.microsoft.com/office/drawing/2014/main" val="351655000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003251983"/>
                    </a:ext>
                  </a:extLst>
                </a:gridCol>
                <a:gridCol w="569495">
                  <a:extLst>
                    <a:ext uri="{9D8B030D-6E8A-4147-A177-3AD203B41FA5}">
                      <a16:colId xmlns:a16="http://schemas.microsoft.com/office/drawing/2014/main" val="2092131235"/>
                    </a:ext>
                  </a:extLst>
                </a:gridCol>
                <a:gridCol w="858252">
                  <a:extLst>
                    <a:ext uri="{9D8B030D-6E8A-4147-A177-3AD203B41FA5}">
                      <a16:colId xmlns:a16="http://schemas.microsoft.com/office/drawing/2014/main" val="2332300418"/>
                    </a:ext>
                  </a:extLst>
                </a:gridCol>
                <a:gridCol w="1114926">
                  <a:extLst>
                    <a:ext uri="{9D8B030D-6E8A-4147-A177-3AD203B41FA5}">
                      <a16:colId xmlns:a16="http://schemas.microsoft.com/office/drawing/2014/main" val="143957179"/>
                    </a:ext>
                  </a:extLst>
                </a:gridCol>
                <a:gridCol w="593558">
                  <a:extLst>
                    <a:ext uri="{9D8B030D-6E8A-4147-A177-3AD203B41FA5}">
                      <a16:colId xmlns:a16="http://schemas.microsoft.com/office/drawing/2014/main" val="718559935"/>
                    </a:ext>
                  </a:extLst>
                </a:gridCol>
                <a:gridCol w="1195137">
                  <a:extLst>
                    <a:ext uri="{9D8B030D-6E8A-4147-A177-3AD203B41FA5}">
                      <a16:colId xmlns:a16="http://schemas.microsoft.com/office/drawing/2014/main" val="3989511800"/>
                    </a:ext>
                  </a:extLst>
                </a:gridCol>
                <a:gridCol w="786063">
                  <a:extLst>
                    <a:ext uri="{9D8B030D-6E8A-4147-A177-3AD203B41FA5}">
                      <a16:colId xmlns:a16="http://schemas.microsoft.com/office/drawing/2014/main" val="2986623090"/>
                    </a:ext>
                  </a:extLst>
                </a:gridCol>
                <a:gridCol w="1122948">
                  <a:extLst>
                    <a:ext uri="{9D8B030D-6E8A-4147-A177-3AD203B41FA5}">
                      <a16:colId xmlns:a16="http://schemas.microsoft.com/office/drawing/2014/main" val="1920417437"/>
                    </a:ext>
                  </a:extLst>
                </a:gridCol>
                <a:gridCol w="503476">
                  <a:extLst>
                    <a:ext uri="{9D8B030D-6E8A-4147-A177-3AD203B41FA5}">
                      <a16:colId xmlns:a16="http://schemas.microsoft.com/office/drawing/2014/main" val="402457000"/>
                    </a:ext>
                  </a:extLst>
                </a:gridCol>
                <a:gridCol w="1357409">
                  <a:extLst>
                    <a:ext uri="{9D8B030D-6E8A-4147-A177-3AD203B41FA5}">
                      <a16:colId xmlns:a16="http://schemas.microsoft.com/office/drawing/2014/main" val="6920254"/>
                    </a:ext>
                  </a:extLst>
                </a:gridCol>
              </a:tblGrid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Ref.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Freq. (GHz)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Range (%)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Single/</a:t>
                      </a:r>
                      <a:b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Array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Output </a:t>
                      </a:r>
                    </a:p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 (dBm)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EIRP (dBm)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kumimoji="1" lang="en-US" altLang="ja-JP" sz="1100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DC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(W)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DC-to-RF efficiency (%)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Phase noise (</a:t>
                      </a:r>
                      <a:r>
                        <a:rPr kumimoji="1" lang="en-US" altLang="ja-JP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dBc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/Hz)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Chip area (mm</a:t>
                      </a:r>
                      <a:r>
                        <a:rPr kumimoji="1" lang="en-US" altLang="ja-JP" sz="1100" baseline="30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On-chip ant. 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Beam forming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Technology/</a:t>
                      </a:r>
                    </a:p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Country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properties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992479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[1] JSSC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317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Array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22.5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0.54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-79@1MHz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Yes(16)+Lens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130-nm </a:t>
                      </a:r>
                      <a:r>
                        <a:rPr kumimoji="1" lang="en-US" altLang="ja-JP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SiGe</a:t>
                      </a: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/USA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PLL, Radiator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9417581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[2] JSSC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932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Array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-17.3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0.0057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3.3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0.37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Yes(2)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130-nm </a:t>
                      </a:r>
                      <a:r>
                        <a:rPr kumimoji="1" lang="en-US" altLang="ja-JP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SiGe</a:t>
                      </a: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/USA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Multiplier, Radiator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7959621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[3] JSSC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Array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-10.9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0.0073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Yes(91)+Lens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130-nm </a:t>
                      </a:r>
                      <a:r>
                        <a:rPr kumimoji="1" lang="en-US" altLang="ja-JP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SiGe</a:t>
                      </a: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/USA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VCO, Radiator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8875501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[4] JSSC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344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Array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-6.8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4.9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0.45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0.046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-93@1MHz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Yes(4)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Yes(2D)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130-nm </a:t>
                      </a:r>
                      <a:r>
                        <a:rPr kumimoji="1" lang="en-US" altLang="ja-JP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SiGe</a:t>
                      </a: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/USA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VCO, Radiator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8843233"/>
                  </a:ext>
                </a:extLst>
              </a:tr>
              <a:tr h="287774">
                <a:tc rowSpan="2"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[5] JSSC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1.7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130-nm </a:t>
                      </a:r>
                      <a:r>
                        <a:rPr kumimoji="1" lang="en-US" altLang="ja-JP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SiGe</a:t>
                      </a: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/Germany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Multiplier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5673133"/>
                  </a:ext>
                </a:extLst>
              </a:tr>
              <a:tr h="287774">
                <a:tc vMerge="1"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165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0.049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0.09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IL-VCO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47180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[6] ISSCC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Array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9.2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32.8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4.5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0.19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12.6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Yes(64)+Lens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130-nm </a:t>
                      </a:r>
                      <a:r>
                        <a:rPr kumimoji="1" lang="en-US" altLang="ja-JP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SiGe</a:t>
                      </a: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/Germany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VCO, Radiator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3504233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[7] IMS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0.125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0.25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130-nm </a:t>
                      </a:r>
                      <a:r>
                        <a:rPr kumimoji="1" lang="en-US" altLang="ja-JP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SiGe</a:t>
                      </a: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/Germany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Multiplier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6451535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[8] ISSCC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425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14.6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Array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-5.08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-104@10MHz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0.98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Yes(6)+Lens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90-nm </a:t>
                      </a:r>
                      <a:r>
                        <a:rPr kumimoji="1" lang="en-US" altLang="ja-JP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SiGe</a:t>
                      </a: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/USA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VCO, PIN-Diode, Radiator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092057"/>
                  </a:ext>
                </a:extLst>
              </a:tr>
            </a:tbl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C89E5AB8-87D1-4DD4-A241-BC642E53B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3491"/>
            <a:ext cx="10515600" cy="1325563"/>
          </a:xfrm>
        </p:spPr>
        <p:txBody>
          <a:bodyPr/>
          <a:lstStyle/>
          <a:p>
            <a:r>
              <a:rPr lang="en-US" b="1" dirty="0" err="1"/>
              <a:t>mmW</a:t>
            </a:r>
            <a:r>
              <a:rPr lang="en-US" b="1" dirty="0"/>
              <a:t> Synthesizer Review (</a:t>
            </a:r>
            <a:r>
              <a:rPr lang="en-US" b="1" dirty="0" err="1"/>
              <a:t>SiGe</a:t>
            </a:r>
            <a:r>
              <a:rPr lang="en-US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937806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81D86-452B-4E09-88CF-A267E6E7E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Topology: Multiplier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1415EE-7AEF-4637-8599-288D92694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825625"/>
            <a:ext cx="1103295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Multiplier</a:t>
            </a:r>
          </a:p>
          <a:p>
            <a:pPr marL="0" indent="0">
              <a:buNone/>
            </a:pPr>
            <a:r>
              <a:rPr lang="en-US" sz="2000" dirty="0"/>
              <a:t>Most are modifications or cascade of 3 basic topologies:</a:t>
            </a:r>
          </a:p>
          <a:p>
            <a:r>
              <a:rPr lang="en-US" sz="2000" b="1" dirty="0"/>
              <a:t>Push-push multiplier:</a:t>
            </a:r>
            <a:br>
              <a:rPr lang="en-US" sz="2000" dirty="0"/>
            </a:br>
            <a:r>
              <a:rPr lang="en-US" sz="2000" dirty="0"/>
              <a:t>[2] Output matched to 4f</a:t>
            </a:r>
            <a:r>
              <a:rPr lang="en-US" sz="2000" baseline="-25000" dirty="0"/>
              <a:t>0</a:t>
            </a:r>
            <a:r>
              <a:rPr lang="en-US" sz="2000" dirty="0"/>
              <a:t> to create </a:t>
            </a:r>
            <a:r>
              <a:rPr lang="en-US" sz="2000" dirty="0" err="1"/>
              <a:t>quadrupler</a:t>
            </a:r>
            <a:r>
              <a:rPr lang="en-US" sz="2000" dirty="0"/>
              <a:t> instead</a:t>
            </a:r>
            <a:br>
              <a:rPr lang="en-US" sz="2000" dirty="0"/>
            </a:br>
            <a:r>
              <a:rPr lang="en-US" sz="2000" dirty="0"/>
              <a:t>[9] Operate non-linearly to increase 3f</a:t>
            </a:r>
            <a:r>
              <a:rPr lang="en-US" sz="2000" baseline="-25000" dirty="0"/>
              <a:t>0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[15] Standard push-push </a:t>
            </a:r>
            <a:r>
              <a:rPr lang="en-US" sz="2000" dirty="0" err="1"/>
              <a:t>doubler</a:t>
            </a:r>
            <a:r>
              <a:rPr lang="en-US" sz="2000" dirty="0"/>
              <a:t> &amp; </a:t>
            </a:r>
            <a:r>
              <a:rPr lang="en-US" sz="2000" dirty="0" err="1"/>
              <a:t>tripler</a:t>
            </a:r>
            <a:r>
              <a:rPr lang="en-US" sz="2000" dirty="0"/>
              <a:t> (3f</a:t>
            </a:r>
            <a:r>
              <a:rPr lang="en-US" sz="2000" baseline="-25000" dirty="0"/>
              <a:t>0 </a:t>
            </a:r>
            <a:r>
              <a:rPr lang="en-US" sz="2000" dirty="0"/>
              <a:t>match w/ antenna)</a:t>
            </a:r>
            <a:br>
              <a:rPr lang="en-US" sz="2000" dirty="0"/>
            </a:br>
            <a:endParaRPr lang="en-US" sz="2000" dirty="0"/>
          </a:p>
          <a:p>
            <a:r>
              <a:rPr lang="en-US" sz="2000" b="1" dirty="0"/>
              <a:t>Gilbert-cell multiplier:</a:t>
            </a:r>
            <a:br>
              <a:rPr lang="en-US" sz="2000" dirty="0"/>
            </a:br>
            <a:r>
              <a:rPr lang="en-US" sz="2000" dirty="0"/>
              <a:t>[5] 2 gilbert-cell stacked to create </a:t>
            </a:r>
            <a:r>
              <a:rPr lang="en-US" sz="2000" dirty="0" err="1"/>
              <a:t>quadrupler</a:t>
            </a:r>
            <a:br>
              <a:rPr lang="en-US" sz="2000" dirty="0"/>
            </a:br>
            <a:r>
              <a:rPr lang="en-US" sz="2000" dirty="0"/>
              <a:t>[7] 1 gilbert-cell matched to increase 3f</a:t>
            </a:r>
            <a:r>
              <a:rPr lang="en-US" sz="2000" baseline="-25000" dirty="0"/>
              <a:t>0 </a:t>
            </a:r>
            <a:r>
              <a:rPr lang="en-US" sz="2000" dirty="0"/>
              <a:t>and make it mix with f</a:t>
            </a:r>
            <a:r>
              <a:rPr lang="en-US" sz="2000" baseline="-25000" dirty="0"/>
              <a:t>0 </a:t>
            </a:r>
            <a:r>
              <a:rPr lang="en-US" sz="2000" dirty="0"/>
              <a:t>to make 4f</a:t>
            </a:r>
            <a:r>
              <a:rPr lang="en-US" sz="2000" baseline="-25000" dirty="0"/>
              <a:t>0 </a:t>
            </a:r>
            <a:r>
              <a:rPr lang="en-US" sz="2000" dirty="0"/>
              <a:t>(</a:t>
            </a:r>
            <a:r>
              <a:rPr lang="en-US" sz="2000" dirty="0" err="1"/>
              <a:t>quadrupler</a:t>
            </a:r>
            <a:r>
              <a:rPr lang="en-US" sz="2000" dirty="0"/>
              <a:t>)</a:t>
            </a:r>
            <a:br>
              <a:rPr lang="en-US" sz="2000" dirty="0"/>
            </a:br>
            <a:endParaRPr lang="en-US" sz="2000" dirty="0"/>
          </a:p>
          <a:p>
            <a:r>
              <a:rPr lang="en-US" sz="2000" b="1" dirty="0"/>
              <a:t>Injection-Lock Multiplier: </a:t>
            </a:r>
            <a:r>
              <a:rPr lang="en-US" sz="2000" dirty="0"/>
              <a:t>[5][11]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7691064-380C-E818-7FD5-659C4FCA14C7}"/>
              </a:ext>
            </a:extLst>
          </p:cNvPr>
          <p:cNvSpPr txBox="1"/>
          <p:nvPr/>
        </p:nvSpPr>
        <p:spPr>
          <a:xfrm>
            <a:off x="0" y="6516749"/>
            <a:ext cx="5525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by Hans </a:t>
            </a:r>
            <a:r>
              <a:rPr kumimoji="1" lang="en-US" altLang="ja-JP" b="1" dirty="0" err="1"/>
              <a:t>Herdian</a:t>
            </a:r>
            <a:r>
              <a:rPr kumimoji="1" lang="en-US" altLang="ja-JP" b="1" dirty="0"/>
              <a:t>, Tokyo Institute of Technology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934263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81D86-452B-4E09-88CF-A267E6E7E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Topology: VCO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1415EE-7AEF-4637-8599-288D92694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3237"/>
            <a:ext cx="287554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VCO</a:t>
            </a:r>
          </a:p>
          <a:p>
            <a:r>
              <a:rPr lang="en-US" sz="1800" b="1" dirty="0"/>
              <a:t>Standing Wave Oscillator [4][13][19]</a:t>
            </a:r>
            <a:br>
              <a:rPr lang="en-US" sz="1800" dirty="0"/>
            </a:br>
            <a:br>
              <a:rPr lang="en-US" sz="1800" dirty="0"/>
            </a:br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b="1" dirty="0"/>
              <a:t>Modified Cross-Coupled [1][17]</a:t>
            </a:r>
            <a:br>
              <a:rPr lang="en-US" sz="2000" dirty="0"/>
            </a:br>
            <a:endParaRPr lang="en-US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94584D3-C42F-43C2-99FC-5FFAEAF0E5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7592" y="2585286"/>
            <a:ext cx="1876764" cy="1930567"/>
          </a:xfrm>
          <a:prstGeom prst="rect">
            <a:avLst/>
          </a:prstGeom>
        </p:spPr>
      </p:pic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CB1C88E7-1EC5-4765-A87C-2DC58E812901}"/>
              </a:ext>
            </a:extLst>
          </p:cNvPr>
          <p:cNvSpPr txBox="1">
            <a:spLocks/>
          </p:cNvSpPr>
          <p:nvPr/>
        </p:nvSpPr>
        <p:spPr>
          <a:xfrm>
            <a:off x="4231105" y="1503237"/>
            <a:ext cx="287554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b="1" dirty="0"/>
          </a:p>
          <a:p>
            <a:r>
              <a:rPr lang="en-US" sz="1800" b="1" dirty="0"/>
              <a:t>Modified Colpitts [6][8][12]</a:t>
            </a:r>
            <a:br>
              <a:rPr lang="en-US" sz="1800" dirty="0"/>
            </a:br>
            <a:br>
              <a:rPr lang="en-US" sz="1800" dirty="0"/>
            </a:br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r>
              <a:rPr lang="en-US" sz="2000" b="1" dirty="0"/>
              <a:t>Others [the rest]</a:t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F22D8A7-5836-43D2-2C71-258E7C6D4FEB}"/>
              </a:ext>
            </a:extLst>
          </p:cNvPr>
          <p:cNvSpPr txBox="1"/>
          <p:nvPr/>
        </p:nvSpPr>
        <p:spPr>
          <a:xfrm>
            <a:off x="0" y="6516749"/>
            <a:ext cx="5525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by Hans </a:t>
            </a:r>
            <a:r>
              <a:rPr kumimoji="1" lang="en-US" altLang="ja-JP" b="1" dirty="0" err="1"/>
              <a:t>Herdian</a:t>
            </a:r>
            <a:r>
              <a:rPr kumimoji="1" lang="en-US" altLang="ja-JP" b="1" dirty="0"/>
              <a:t>, Tokyo Institute of Technology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096132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4D21679F-B877-46DA-BB38-2CD49115F1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194935"/>
              </p:ext>
            </p:extLst>
          </p:nvPr>
        </p:nvGraphicFramePr>
        <p:xfrm>
          <a:off x="32083" y="1112304"/>
          <a:ext cx="12127833" cy="528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6274">
                  <a:extLst>
                    <a:ext uri="{9D8B030D-6E8A-4147-A177-3AD203B41FA5}">
                      <a16:colId xmlns:a16="http://schemas.microsoft.com/office/drawing/2014/main" val="595983267"/>
                    </a:ext>
                  </a:extLst>
                </a:gridCol>
                <a:gridCol w="601579">
                  <a:extLst>
                    <a:ext uri="{9D8B030D-6E8A-4147-A177-3AD203B41FA5}">
                      <a16:colId xmlns:a16="http://schemas.microsoft.com/office/drawing/2014/main" val="4625337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862883255"/>
                    </a:ext>
                  </a:extLst>
                </a:gridCol>
                <a:gridCol w="665747">
                  <a:extLst>
                    <a:ext uri="{9D8B030D-6E8A-4147-A177-3AD203B41FA5}">
                      <a16:colId xmlns:a16="http://schemas.microsoft.com/office/drawing/2014/main" val="509476914"/>
                    </a:ext>
                  </a:extLst>
                </a:gridCol>
                <a:gridCol w="673769">
                  <a:extLst>
                    <a:ext uri="{9D8B030D-6E8A-4147-A177-3AD203B41FA5}">
                      <a16:colId xmlns:a16="http://schemas.microsoft.com/office/drawing/2014/main" val="3516550009"/>
                    </a:ext>
                  </a:extLst>
                </a:gridCol>
                <a:gridCol w="561473">
                  <a:extLst>
                    <a:ext uri="{9D8B030D-6E8A-4147-A177-3AD203B41FA5}">
                      <a16:colId xmlns:a16="http://schemas.microsoft.com/office/drawing/2014/main" val="1003251983"/>
                    </a:ext>
                  </a:extLst>
                </a:gridCol>
                <a:gridCol w="569495">
                  <a:extLst>
                    <a:ext uri="{9D8B030D-6E8A-4147-A177-3AD203B41FA5}">
                      <a16:colId xmlns:a16="http://schemas.microsoft.com/office/drawing/2014/main" val="2092131235"/>
                    </a:ext>
                  </a:extLst>
                </a:gridCol>
                <a:gridCol w="850232">
                  <a:extLst>
                    <a:ext uri="{9D8B030D-6E8A-4147-A177-3AD203B41FA5}">
                      <a16:colId xmlns:a16="http://schemas.microsoft.com/office/drawing/2014/main" val="2332300418"/>
                    </a:ext>
                  </a:extLst>
                </a:gridCol>
                <a:gridCol w="1227221">
                  <a:extLst>
                    <a:ext uri="{9D8B030D-6E8A-4147-A177-3AD203B41FA5}">
                      <a16:colId xmlns:a16="http://schemas.microsoft.com/office/drawing/2014/main" val="143957179"/>
                    </a:ext>
                  </a:extLst>
                </a:gridCol>
                <a:gridCol w="641684">
                  <a:extLst>
                    <a:ext uri="{9D8B030D-6E8A-4147-A177-3AD203B41FA5}">
                      <a16:colId xmlns:a16="http://schemas.microsoft.com/office/drawing/2014/main" val="718559935"/>
                    </a:ext>
                  </a:extLst>
                </a:gridCol>
                <a:gridCol w="1090863">
                  <a:extLst>
                    <a:ext uri="{9D8B030D-6E8A-4147-A177-3AD203B41FA5}">
                      <a16:colId xmlns:a16="http://schemas.microsoft.com/office/drawing/2014/main" val="3989511800"/>
                    </a:ext>
                  </a:extLst>
                </a:gridCol>
                <a:gridCol w="729916">
                  <a:extLst>
                    <a:ext uri="{9D8B030D-6E8A-4147-A177-3AD203B41FA5}">
                      <a16:colId xmlns:a16="http://schemas.microsoft.com/office/drawing/2014/main" val="2986623090"/>
                    </a:ext>
                  </a:extLst>
                </a:gridCol>
                <a:gridCol w="1179095">
                  <a:extLst>
                    <a:ext uri="{9D8B030D-6E8A-4147-A177-3AD203B41FA5}">
                      <a16:colId xmlns:a16="http://schemas.microsoft.com/office/drawing/2014/main" val="1920417437"/>
                    </a:ext>
                  </a:extLst>
                </a:gridCol>
                <a:gridCol w="503476">
                  <a:extLst>
                    <a:ext uri="{9D8B030D-6E8A-4147-A177-3AD203B41FA5}">
                      <a16:colId xmlns:a16="http://schemas.microsoft.com/office/drawing/2014/main" val="402457000"/>
                    </a:ext>
                  </a:extLst>
                </a:gridCol>
                <a:gridCol w="1357409">
                  <a:extLst>
                    <a:ext uri="{9D8B030D-6E8A-4147-A177-3AD203B41FA5}">
                      <a16:colId xmlns:a16="http://schemas.microsoft.com/office/drawing/2014/main" val="6920254"/>
                    </a:ext>
                  </a:extLst>
                </a:gridCol>
              </a:tblGrid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Ref.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Freq. (GHz)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Range (%)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Single/</a:t>
                      </a:r>
                      <a:b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Array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Output </a:t>
                      </a:r>
                    </a:p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 (dBm)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EIRP (dBm)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kumimoji="1" lang="en-US" altLang="ja-JP" sz="1100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DC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(W)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DC-to-RF efficiency (%)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Phase noise (</a:t>
                      </a:r>
                      <a:r>
                        <a:rPr kumimoji="1" lang="en-US" altLang="ja-JP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dBc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/Hz)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Chip area (mm</a:t>
                      </a:r>
                      <a:r>
                        <a:rPr kumimoji="1" lang="en-US" altLang="ja-JP" sz="1100" baseline="30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On-chip ant. 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Beam forming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Technology/</a:t>
                      </a:r>
                    </a:p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Country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properties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992479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[9] </a:t>
                      </a:r>
                      <a:r>
                        <a:rPr kumimoji="1" lang="en-US" altLang="ja-JP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ToTHz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288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5.3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10.2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0.284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0.34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0.49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Yes(1)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65-nm CMOS/Israel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Multiplier, Radiator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3950523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[10] JSSC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213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-6.93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0.0034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6.02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-93@1MHz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0.0675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65-nm CMOS/USA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VCO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9417581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[11] JSSC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531.5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Array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-12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0.26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0.024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-98@1MHz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Yes(8)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Yes(2D)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40-nm CMOS/Belgium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ILO, Radiator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7959621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[12] TMTT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Array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0.421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1.88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Yes(30)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65-nm CMOS/Israel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VCO, Radiator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8875501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[13] JSSC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459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8.9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Array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-1.8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19.3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1.47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0.045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-100.6@10MHz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3.94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Yes(25)+Lens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65-nm CMOS/USA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VCO, Radiator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8843233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[14] JSSC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Array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-16.1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7.4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0.025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-69@1MHz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0.86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Yes(8)+Lens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40-nm CMOS/Belgium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VCO, Radiator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3504233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[15] JSSC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414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5.3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-9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0.304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1.37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Yes(1)+Lens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40-nm CMOS/Belgium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Multiplier, Radiator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6451535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[16] JSSC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694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5.26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Array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27.3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0.754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0.066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-73@1MHz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0.97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Yes(32)+Lens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65-nm CMOS/China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VCO, Radiator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092057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[17] JSSC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416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1.7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Array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1.45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0.034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-88@1MHz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Yes(16)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Yes(3D)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65-nm CMOS/USA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VCO, Radiator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7424105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[18] JSSC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4.6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Array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-4.1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28.2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0.346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-76.4@1MHz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1.56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Yes(16)+Lens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65-nm CMOS/China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VCO, Radiator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818201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[19] ISSCC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Array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-21.6*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3.6*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0.095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0.0072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Yes(21, 2)* +Lens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Yes(3D)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65-nm CMOS/USA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VCO, Radiator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3589992"/>
                  </a:ext>
                </a:extLst>
              </a:tr>
            </a:tbl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C89E5AB8-87D1-4DD4-A241-BC642E53B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2966"/>
            <a:ext cx="10515600" cy="1325563"/>
          </a:xfrm>
        </p:spPr>
        <p:txBody>
          <a:bodyPr/>
          <a:lstStyle/>
          <a:p>
            <a:r>
              <a:rPr lang="en-US" b="1" dirty="0" err="1"/>
              <a:t>mmW</a:t>
            </a:r>
            <a:r>
              <a:rPr lang="en-US" b="1" dirty="0"/>
              <a:t> Synthesizer Review (CMOS)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9A93E84-C6D0-426A-BF93-F363502794CA}"/>
              </a:ext>
            </a:extLst>
          </p:cNvPr>
          <p:cNvSpPr txBox="1"/>
          <p:nvPr/>
        </p:nvSpPr>
        <p:spPr>
          <a:xfrm>
            <a:off x="32083" y="6487257"/>
            <a:ext cx="39372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*Only 2 elements active from the available 21</a:t>
            </a:r>
          </a:p>
        </p:txBody>
      </p:sp>
    </p:spTree>
    <p:extLst>
      <p:ext uri="{BB962C8B-B14F-4D97-AF65-F5344CB8AC3E}">
        <p14:creationId xmlns:p14="http://schemas.microsoft.com/office/powerpoint/2010/main" val="1488884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81D86-452B-4E09-88CF-A267E6E7E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THz Synthesizer: Multiplier or VCO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B067A-23F4-4629-AA04-EC0D591DF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1" y="1690687"/>
            <a:ext cx="3371849" cy="48910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Multiplier</a:t>
            </a:r>
          </a:p>
          <a:p>
            <a:pPr marL="0" indent="0">
              <a:buNone/>
            </a:pPr>
            <a:r>
              <a:rPr lang="en-US" sz="2400" b="1" dirty="0"/>
              <a:t>Pros:</a:t>
            </a:r>
          </a:p>
          <a:p>
            <a:r>
              <a:rPr lang="en-US" sz="2400" dirty="0"/>
              <a:t>Noise </a:t>
            </a:r>
          </a:p>
          <a:p>
            <a:r>
              <a:rPr lang="en-US" sz="2400" dirty="0"/>
              <a:t>BW</a:t>
            </a:r>
          </a:p>
          <a:p>
            <a:pPr marL="0" indent="0">
              <a:buNone/>
            </a:pPr>
            <a:r>
              <a:rPr lang="en-US" sz="2400" b="1" dirty="0"/>
              <a:t>Cons:</a:t>
            </a:r>
          </a:p>
          <a:p>
            <a:r>
              <a:rPr lang="en-US" sz="2400" dirty="0"/>
              <a:t>Area</a:t>
            </a:r>
          </a:p>
          <a:p>
            <a:r>
              <a:rPr lang="en-US" sz="2400" dirty="0"/>
              <a:t>Power Consumption</a:t>
            </a:r>
          </a:p>
          <a:p>
            <a:r>
              <a:rPr lang="en-US" sz="2400" dirty="0"/>
              <a:t>Sometimes need large power signal source</a:t>
            </a:r>
          </a:p>
          <a:p>
            <a:r>
              <a:rPr lang="en-US" sz="2400" dirty="0"/>
              <a:t>Scalability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9934C68-0B51-45CB-8DE9-20FBF8550C00}"/>
              </a:ext>
            </a:extLst>
          </p:cNvPr>
          <p:cNvSpPr txBox="1">
            <a:spLocks/>
          </p:cNvSpPr>
          <p:nvPr/>
        </p:nvSpPr>
        <p:spPr>
          <a:xfrm>
            <a:off x="6791326" y="1689100"/>
            <a:ext cx="5200650" cy="48910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VCO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/>
              <a:t>Pros:</a:t>
            </a:r>
          </a:p>
          <a:p>
            <a:r>
              <a:rPr lang="en-US" sz="2400" dirty="0"/>
              <a:t>Power</a:t>
            </a:r>
            <a:br>
              <a:rPr lang="en-US" sz="2400" dirty="0"/>
            </a:br>
            <a:r>
              <a:rPr lang="en-US" sz="2400" dirty="0"/>
              <a:t>Consumption</a:t>
            </a:r>
          </a:p>
          <a:p>
            <a:r>
              <a:rPr lang="en-US" sz="2400" dirty="0"/>
              <a:t>Area</a:t>
            </a:r>
          </a:p>
          <a:p>
            <a:r>
              <a:rPr lang="en-US" sz="2400" dirty="0"/>
              <a:t>Self-drive</a:t>
            </a:r>
          </a:p>
          <a:p>
            <a:r>
              <a:rPr lang="en-US" sz="2400" dirty="0"/>
              <a:t>Scalability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/>
              <a:t>Cons:</a:t>
            </a:r>
            <a:endParaRPr lang="en-US" sz="2400" dirty="0"/>
          </a:p>
          <a:p>
            <a:r>
              <a:rPr lang="en-US" sz="2400" dirty="0"/>
              <a:t>Noise</a:t>
            </a:r>
          </a:p>
          <a:p>
            <a:r>
              <a:rPr lang="en-US" sz="2400" dirty="0"/>
              <a:t>BW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933C53-ADEA-41F5-AA52-5B5DB88C53DE}"/>
              </a:ext>
            </a:extLst>
          </p:cNvPr>
          <p:cNvSpPr/>
          <p:nvPr/>
        </p:nvSpPr>
        <p:spPr>
          <a:xfrm>
            <a:off x="6705601" y="1557338"/>
            <a:ext cx="2343151" cy="464343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BF9A182-6C13-4BE2-8EEC-F8940B21552B}"/>
              </a:ext>
            </a:extLst>
          </p:cNvPr>
          <p:cNvCxnSpPr>
            <a:cxnSpLocks/>
          </p:cNvCxnSpPr>
          <p:nvPr/>
        </p:nvCxnSpPr>
        <p:spPr>
          <a:xfrm>
            <a:off x="9048752" y="2305050"/>
            <a:ext cx="32384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5014A93-F695-4E38-9F00-28EBA75DE4B6}"/>
              </a:ext>
            </a:extLst>
          </p:cNvPr>
          <p:cNvSpPr txBox="1"/>
          <p:nvPr/>
        </p:nvSpPr>
        <p:spPr>
          <a:xfrm>
            <a:off x="9391651" y="2057043"/>
            <a:ext cx="267176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Preferred in most radiator publications, due to: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Noise is less important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Multiple VCO can self-drive, which will be combined by array and create larger radiated power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F6637E3-6A5F-4B31-AF5E-05C94783AB38}"/>
              </a:ext>
            </a:extLst>
          </p:cNvPr>
          <p:cNvSpPr/>
          <p:nvPr/>
        </p:nvSpPr>
        <p:spPr>
          <a:xfrm>
            <a:off x="533401" y="1557338"/>
            <a:ext cx="3390899" cy="4891087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222F96E-4C69-4A20-B42B-19C3745EB666}"/>
              </a:ext>
            </a:extLst>
          </p:cNvPr>
          <p:cNvCxnSpPr/>
          <p:nvPr/>
        </p:nvCxnSpPr>
        <p:spPr>
          <a:xfrm>
            <a:off x="3914777" y="2428518"/>
            <a:ext cx="638175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554F9E3-5A1C-442C-BBC6-52181EE35BA9}"/>
              </a:ext>
            </a:extLst>
          </p:cNvPr>
          <p:cNvSpPr txBox="1"/>
          <p:nvPr/>
        </p:nvSpPr>
        <p:spPr>
          <a:xfrm>
            <a:off x="4572002" y="2057043"/>
            <a:ext cx="21145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Preferred for TRX, clean LO signal is needed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6E77358-D424-503C-5DE6-2DFAC27DC949}"/>
              </a:ext>
            </a:extLst>
          </p:cNvPr>
          <p:cNvSpPr txBox="1"/>
          <p:nvPr/>
        </p:nvSpPr>
        <p:spPr>
          <a:xfrm>
            <a:off x="0" y="6516749"/>
            <a:ext cx="5525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by Hans </a:t>
            </a:r>
            <a:r>
              <a:rPr kumimoji="1" lang="en-US" altLang="ja-JP" b="1" dirty="0" err="1"/>
              <a:t>Herdian</a:t>
            </a:r>
            <a:r>
              <a:rPr kumimoji="1" lang="en-US" altLang="ja-JP" b="1" dirty="0"/>
              <a:t>, Tokyo Institute of Technology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3522027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81D86-452B-4E09-88CF-A267E6E7E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Scalability: Multiplier or VCO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B067A-23F4-4629-AA04-EC0D591DF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1" y="1583812"/>
            <a:ext cx="5333999" cy="40909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Multiplier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E3654D93-6F63-4382-A608-011F820D7706}"/>
              </a:ext>
            </a:extLst>
          </p:cNvPr>
          <p:cNvSpPr txBox="1">
            <a:spLocks/>
          </p:cNvSpPr>
          <p:nvPr/>
        </p:nvSpPr>
        <p:spPr>
          <a:xfrm>
            <a:off x="5886450" y="1583812"/>
            <a:ext cx="5333999" cy="4090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VCO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B7D6A16A-C90B-432E-9B35-D937DD33EBEF}"/>
              </a:ext>
            </a:extLst>
          </p:cNvPr>
          <p:cNvGrpSpPr/>
          <p:nvPr/>
        </p:nvGrpSpPr>
        <p:grpSpPr>
          <a:xfrm>
            <a:off x="6613525" y="2280725"/>
            <a:ext cx="466725" cy="466725"/>
            <a:chOff x="6613525" y="2387600"/>
            <a:chExt cx="466725" cy="466725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0237AD26-6347-4BC8-84E2-5D91FBB56B9E}"/>
                </a:ext>
              </a:extLst>
            </p:cNvPr>
            <p:cNvSpPr/>
            <p:nvPr/>
          </p:nvSpPr>
          <p:spPr>
            <a:xfrm>
              <a:off x="6613525" y="2387600"/>
              <a:ext cx="466725" cy="46672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25747EB0-E26F-42FF-B292-DF76921B4343}"/>
                </a:ext>
              </a:extLst>
            </p:cNvPr>
            <p:cNvSpPr/>
            <p:nvPr/>
          </p:nvSpPr>
          <p:spPr>
            <a:xfrm>
              <a:off x="6723062" y="2507943"/>
              <a:ext cx="247650" cy="273883"/>
            </a:xfrm>
            <a:custGeom>
              <a:avLst/>
              <a:gdLst>
                <a:gd name="connsiteX0" fmla="*/ 0 w 419100"/>
                <a:gd name="connsiteY0" fmla="*/ 324876 h 610181"/>
                <a:gd name="connsiteX1" fmla="*/ 95250 w 419100"/>
                <a:gd name="connsiteY1" fmla="*/ 7376 h 610181"/>
                <a:gd name="connsiteX2" fmla="*/ 285750 w 419100"/>
                <a:gd name="connsiteY2" fmla="*/ 604276 h 610181"/>
                <a:gd name="connsiteX3" fmla="*/ 419100 w 419100"/>
                <a:gd name="connsiteY3" fmla="*/ 261376 h 610181"/>
                <a:gd name="connsiteX0" fmla="*/ 0 w 419100"/>
                <a:gd name="connsiteY0" fmla="*/ 324876 h 610181"/>
                <a:gd name="connsiteX1" fmla="*/ 95250 w 419100"/>
                <a:gd name="connsiteY1" fmla="*/ 7375 h 610181"/>
                <a:gd name="connsiteX2" fmla="*/ 285750 w 419100"/>
                <a:gd name="connsiteY2" fmla="*/ 604276 h 610181"/>
                <a:gd name="connsiteX3" fmla="*/ 419100 w 419100"/>
                <a:gd name="connsiteY3" fmla="*/ 261376 h 610181"/>
                <a:gd name="connsiteX0" fmla="*/ 0 w 419100"/>
                <a:gd name="connsiteY0" fmla="*/ 338909 h 624214"/>
                <a:gd name="connsiteX1" fmla="*/ 138234 w 419100"/>
                <a:gd name="connsiteY1" fmla="*/ 6936 h 624214"/>
                <a:gd name="connsiteX2" fmla="*/ 285750 w 419100"/>
                <a:gd name="connsiteY2" fmla="*/ 618309 h 624214"/>
                <a:gd name="connsiteX3" fmla="*/ 419100 w 419100"/>
                <a:gd name="connsiteY3" fmla="*/ 275409 h 624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9100" h="624214">
                  <a:moveTo>
                    <a:pt x="0" y="338909"/>
                  </a:moveTo>
                  <a:cubicBezTo>
                    <a:pt x="23812" y="156875"/>
                    <a:pt x="90609" y="-39631"/>
                    <a:pt x="138234" y="6936"/>
                  </a:cubicBezTo>
                  <a:cubicBezTo>
                    <a:pt x="185859" y="53503"/>
                    <a:pt x="231775" y="575976"/>
                    <a:pt x="285750" y="618309"/>
                  </a:cubicBezTo>
                  <a:cubicBezTo>
                    <a:pt x="339725" y="660642"/>
                    <a:pt x="379412" y="468025"/>
                    <a:pt x="419100" y="275409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8EFF577-B06B-47DC-93C1-FA78F0D80956}"/>
              </a:ext>
            </a:extLst>
          </p:cNvPr>
          <p:cNvCxnSpPr>
            <a:stCxn id="22" idx="6"/>
          </p:cNvCxnSpPr>
          <p:nvPr/>
        </p:nvCxnSpPr>
        <p:spPr>
          <a:xfrm>
            <a:off x="7080250" y="2514088"/>
            <a:ext cx="4635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>
            <a:extLst>
              <a:ext uri="{FF2B5EF4-FFF2-40B4-BE49-F238E27FC236}">
                <a16:creationId xmlns:a16="http://schemas.microsoft.com/office/drawing/2014/main" id="{DDA1C4CD-F9FB-43C9-9B3F-BC4E4B123B0A}"/>
              </a:ext>
            </a:extLst>
          </p:cNvPr>
          <p:cNvGrpSpPr/>
          <p:nvPr/>
        </p:nvGrpSpPr>
        <p:grpSpPr>
          <a:xfrm>
            <a:off x="7543800" y="2280725"/>
            <a:ext cx="466725" cy="466725"/>
            <a:chOff x="6613525" y="2387600"/>
            <a:chExt cx="466725" cy="466725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3696A024-F6C6-4D23-85E5-4E8C8887A272}"/>
                </a:ext>
              </a:extLst>
            </p:cNvPr>
            <p:cNvSpPr/>
            <p:nvPr/>
          </p:nvSpPr>
          <p:spPr>
            <a:xfrm>
              <a:off x="6613525" y="2387600"/>
              <a:ext cx="466725" cy="46672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F72C65D-894F-4627-BF6C-07F56903E94F}"/>
                </a:ext>
              </a:extLst>
            </p:cNvPr>
            <p:cNvSpPr/>
            <p:nvPr/>
          </p:nvSpPr>
          <p:spPr>
            <a:xfrm>
              <a:off x="6723062" y="2507943"/>
              <a:ext cx="247650" cy="273883"/>
            </a:xfrm>
            <a:custGeom>
              <a:avLst/>
              <a:gdLst>
                <a:gd name="connsiteX0" fmla="*/ 0 w 419100"/>
                <a:gd name="connsiteY0" fmla="*/ 324876 h 610181"/>
                <a:gd name="connsiteX1" fmla="*/ 95250 w 419100"/>
                <a:gd name="connsiteY1" fmla="*/ 7376 h 610181"/>
                <a:gd name="connsiteX2" fmla="*/ 285750 w 419100"/>
                <a:gd name="connsiteY2" fmla="*/ 604276 h 610181"/>
                <a:gd name="connsiteX3" fmla="*/ 419100 w 419100"/>
                <a:gd name="connsiteY3" fmla="*/ 261376 h 610181"/>
                <a:gd name="connsiteX0" fmla="*/ 0 w 419100"/>
                <a:gd name="connsiteY0" fmla="*/ 324876 h 610181"/>
                <a:gd name="connsiteX1" fmla="*/ 95250 w 419100"/>
                <a:gd name="connsiteY1" fmla="*/ 7375 h 610181"/>
                <a:gd name="connsiteX2" fmla="*/ 285750 w 419100"/>
                <a:gd name="connsiteY2" fmla="*/ 604276 h 610181"/>
                <a:gd name="connsiteX3" fmla="*/ 419100 w 419100"/>
                <a:gd name="connsiteY3" fmla="*/ 261376 h 610181"/>
                <a:gd name="connsiteX0" fmla="*/ 0 w 419100"/>
                <a:gd name="connsiteY0" fmla="*/ 338909 h 624214"/>
                <a:gd name="connsiteX1" fmla="*/ 138234 w 419100"/>
                <a:gd name="connsiteY1" fmla="*/ 6936 h 624214"/>
                <a:gd name="connsiteX2" fmla="*/ 285750 w 419100"/>
                <a:gd name="connsiteY2" fmla="*/ 618309 h 624214"/>
                <a:gd name="connsiteX3" fmla="*/ 419100 w 419100"/>
                <a:gd name="connsiteY3" fmla="*/ 275409 h 624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9100" h="624214">
                  <a:moveTo>
                    <a:pt x="0" y="338909"/>
                  </a:moveTo>
                  <a:cubicBezTo>
                    <a:pt x="23812" y="156875"/>
                    <a:pt x="90609" y="-39631"/>
                    <a:pt x="138234" y="6936"/>
                  </a:cubicBezTo>
                  <a:cubicBezTo>
                    <a:pt x="185859" y="53503"/>
                    <a:pt x="231775" y="575976"/>
                    <a:pt x="285750" y="618309"/>
                  </a:cubicBezTo>
                  <a:cubicBezTo>
                    <a:pt x="339725" y="660642"/>
                    <a:pt x="379412" y="468025"/>
                    <a:pt x="419100" y="275409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4EE8BA32-9690-48B0-8E8D-2C86038F66A2}"/>
              </a:ext>
            </a:extLst>
          </p:cNvPr>
          <p:cNvGrpSpPr/>
          <p:nvPr/>
        </p:nvGrpSpPr>
        <p:grpSpPr>
          <a:xfrm>
            <a:off x="6626224" y="3088762"/>
            <a:ext cx="466725" cy="466725"/>
            <a:chOff x="6613525" y="2387600"/>
            <a:chExt cx="466725" cy="466725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15FA1988-3C9A-47A2-ACB5-F6077D4957BD}"/>
                </a:ext>
              </a:extLst>
            </p:cNvPr>
            <p:cNvSpPr/>
            <p:nvPr/>
          </p:nvSpPr>
          <p:spPr>
            <a:xfrm>
              <a:off x="6613525" y="2387600"/>
              <a:ext cx="466725" cy="46672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753A0BDE-C134-4932-85EB-0DDBB3A363FC}"/>
                </a:ext>
              </a:extLst>
            </p:cNvPr>
            <p:cNvSpPr/>
            <p:nvPr/>
          </p:nvSpPr>
          <p:spPr>
            <a:xfrm>
              <a:off x="6723062" y="2507943"/>
              <a:ext cx="247650" cy="273883"/>
            </a:xfrm>
            <a:custGeom>
              <a:avLst/>
              <a:gdLst>
                <a:gd name="connsiteX0" fmla="*/ 0 w 419100"/>
                <a:gd name="connsiteY0" fmla="*/ 324876 h 610181"/>
                <a:gd name="connsiteX1" fmla="*/ 95250 w 419100"/>
                <a:gd name="connsiteY1" fmla="*/ 7376 h 610181"/>
                <a:gd name="connsiteX2" fmla="*/ 285750 w 419100"/>
                <a:gd name="connsiteY2" fmla="*/ 604276 h 610181"/>
                <a:gd name="connsiteX3" fmla="*/ 419100 w 419100"/>
                <a:gd name="connsiteY3" fmla="*/ 261376 h 610181"/>
                <a:gd name="connsiteX0" fmla="*/ 0 w 419100"/>
                <a:gd name="connsiteY0" fmla="*/ 324876 h 610181"/>
                <a:gd name="connsiteX1" fmla="*/ 95250 w 419100"/>
                <a:gd name="connsiteY1" fmla="*/ 7375 h 610181"/>
                <a:gd name="connsiteX2" fmla="*/ 285750 w 419100"/>
                <a:gd name="connsiteY2" fmla="*/ 604276 h 610181"/>
                <a:gd name="connsiteX3" fmla="*/ 419100 w 419100"/>
                <a:gd name="connsiteY3" fmla="*/ 261376 h 610181"/>
                <a:gd name="connsiteX0" fmla="*/ 0 w 419100"/>
                <a:gd name="connsiteY0" fmla="*/ 338909 h 624214"/>
                <a:gd name="connsiteX1" fmla="*/ 138234 w 419100"/>
                <a:gd name="connsiteY1" fmla="*/ 6936 h 624214"/>
                <a:gd name="connsiteX2" fmla="*/ 285750 w 419100"/>
                <a:gd name="connsiteY2" fmla="*/ 618309 h 624214"/>
                <a:gd name="connsiteX3" fmla="*/ 419100 w 419100"/>
                <a:gd name="connsiteY3" fmla="*/ 275409 h 624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9100" h="624214">
                  <a:moveTo>
                    <a:pt x="0" y="338909"/>
                  </a:moveTo>
                  <a:cubicBezTo>
                    <a:pt x="23812" y="156875"/>
                    <a:pt x="90609" y="-39631"/>
                    <a:pt x="138234" y="6936"/>
                  </a:cubicBezTo>
                  <a:cubicBezTo>
                    <a:pt x="185859" y="53503"/>
                    <a:pt x="231775" y="575976"/>
                    <a:pt x="285750" y="618309"/>
                  </a:cubicBezTo>
                  <a:cubicBezTo>
                    <a:pt x="339725" y="660642"/>
                    <a:pt x="379412" y="468025"/>
                    <a:pt x="419100" y="275409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B2E006C3-E5E2-40EA-BC7F-81AC3D770C92}"/>
              </a:ext>
            </a:extLst>
          </p:cNvPr>
          <p:cNvCxnSpPr>
            <a:stCxn id="35" idx="6"/>
          </p:cNvCxnSpPr>
          <p:nvPr/>
        </p:nvCxnSpPr>
        <p:spPr>
          <a:xfrm>
            <a:off x="7092949" y="3322125"/>
            <a:ext cx="4635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37">
            <a:extLst>
              <a:ext uri="{FF2B5EF4-FFF2-40B4-BE49-F238E27FC236}">
                <a16:creationId xmlns:a16="http://schemas.microsoft.com/office/drawing/2014/main" id="{0C9ED1BA-A322-42B1-BB21-BCE936AC52E7}"/>
              </a:ext>
            </a:extLst>
          </p:cNvPr>
          <p:cNvGrpSpPr/>
          <p:nvPr/>
        </p:nvGrpSpPr>
        <p:grpSpPr>
          <a:xfrm>
            <a:off x="7556499" y="3088762"/>
            <a:ext cx="466725" cy="466725"/>
            <a:chOff x="6613525" y="2387600"/>
            <a:chExt cx="466725" cy="466725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F9B17B65-1C16-4B51-AC7F-CFEDE09C3E83}"/>
                </a:ext>
              </a:extLst>
            </p:cNvPr>
            <p:cNvSpPr/>
            <p:nvPr/>
          </p:nvSpPr>
          <p:spPr>
            <a:xfrm>
              <a:off x="6613525" y="2387600"/>
              <a:ext cx="466725" cy="46672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A79187F4-017C-4BA2-8231-4F3FB3E4E947}"/>
                </a:ext>
              </a:extLst>
            </p:cNvPr>
            <p:cNvSpPr/>
            <p:nvPr/>
          </p:nvSpPr>
          <p:spPr>
            <a:xfrm>
              <a:off x="6723062" y="2507943"/>
              <a:ext cx="247650" cy="273883"/>
            </a:xfrm>
            <a:custGeom>
              <a:avLst/>
              <a:gdLst>
                <a:gd name="connsiteX0" fmla="*/ 0 w 419100"/>
                <a:gd name="connsiteY0" fmla="*/ 324876 h 610181"/>
                <a:gd name="connsiteX1" fmla="*/ 95250 w 419100"/>
                <a:gd name="connsiteY1" fmla="*/ 7376 h 610181"/>
                <a:gd name="connsiteX2" fmla="*/ 285750 w 419100"/>
                <a:gd name="connsiteY2" fmla="*/ 604276 h 610181"/>
                <a:gd name="connsiteX3" fmla="*/ 419100 w 419100"/>
                <a:gd name="connsiteY3" fmla="*/ 261376 h 610181"/>
                <a:gd name="connsiteX0" fmla="*/ 0 w 419100"/>
                <a:gd name="connsiteY0" fmla="*/ 324876 h 610181"/>
                <a:gd name="connsiteX1" fmla="*/ 95250 w 419100"/>
                <a:gd name="connsiteY1" fmla="*/ 7375 h 610181"/>
                <a:gd name="connsiteX2" fmla="*/ 285750 w 419100"/>
                <a:gd name="connsiteY2" fmla="*/ 604276 h 610181"/>
                <a:gd name="connsiteX3" fmla="*/ 419100 w 419100"/>
                <a:gd name="connsiteY3" fmla="*/ 261376 h 610181"/>
                <a:gd name="connsiteX0" fmla="*/ 0 w 419100"/>
                <a:gd name="connsiteY0" fmla="*/ 338909 h 624214"/>
                <a:gd name="connsiteX1" fmla="*/ 138234 w 419100"/>
                <a:gd name="connsiteY1" fmla="*/ 6936 h 624214"/>
                <a:gd name="connsiteX2" fmla="*/ 285750 w 419100"/>
                <a:gd name="connsiteY2" fmla="*/ 618309 h 624214"/>
                <a:gd name="connsiteX3" fmla="*/ 419100 w 419100"/>
                <a:gd name="connsiteY3" fmla="*/ 275409 h 624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9100" h="624214">
                  <a:moveTo>
                    <a:pt x="0" y="338909"/>
                  </a:moveTo>
                  <a:cubicBezTo>
                    <a:pt x="23812" y="156875"/>
                    <a:pt x="90609" y="-39631"/>
                    <a:pt x="138234" y="6936"/>
                  </a:cubicBezTo>
                  <a:cubicBezTo>
                    <a:pt x="185859" y="53503"/>
                    <a:pt x="231775" y="575976"/>
                    <a:pt x="285750" y="618309"/>
                  </a:cubicBezTo>
                  <a:cubicBezTo>
                    <a:pt x="339725" y="660642"/>
                    <a:pt x="379412" y="468025"/>
                    <a:pt x="419100" y="275409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8E405ECA-1B20-47C3-82DE-74EC14D9D8E8}"/>
              </a:ext>
            </a:extLst>
          </p:cNvPr>
          <p:cNvCxnSpPr>
            <a:stCxn id="22" idx="4"/>
            <a:endCxn id="35" idx="0"/>
          </p:cNvCxnSpPr>
          <p:nvPr/>
        </p:nvCxnSpPr>
        <p:spPr>
          <a:xfrm>
            <a:off x="6846888" y="2747450"/>
            <a:ext cx="0" cy="341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150A8527-F903-482D-8770-D46948000EE3}"/>
              </a:ext>
            </a:extLst>
          </p:cNvPr>
          <p:cNvCxnSpPr/>
          <p:nvPr/>
        </p:nvCxnSpPr>
        <p:spPr>
          <a:xfrm>
            <a:off x="7793037" y="2759544"/>
            <a:ext cx="0" cy="341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54DE3E88-DFC5-46D7-A21C-4A632F9B7407}"/>
              </a:ext>
            </a:extLst>
          </p:cNvPr>
          <p:cNvCxnSpPr/>
          <p:nvPr/>
        </p:nvCxnSpPr>
        <p:spPr>
          <a:xfrm>
            <a:off x="6172200" y="2514087"/>
            <a:ext cx="44132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8EFDD1DF-EA5F-435B-ADFF-53A7079694A3}"/>
              </a:ext>
            </a:extLst>
          </p:cNvPr>
          <p:cNvSpPr txBox="1"/>
          <p:nvPr/>
        </p:nvSpPr>
        <p:spPr>
          <a:xfrm>
            <a:off x="5711828" y="2239619"/>
            <a:ext cx="704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 Ref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B6BEE38-F631-4F83-815D-6AA74366C141}"/>
              </a:ext>
            </a:extLst>
          </p:cNvPr>
          <p:cNvSpPr txBox="1"/>
          <p:nvPr/>
        </p:nvSpPr>
        <p:spPr>
          <a:xfrm>
            <a:off x="6919911" y="1946061"/>
            <a:ext cx="10287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70C0"/>
                </a:solidFill>
              </a:rPr>
              <a:t>Coupling</a:t>
            </a:r>
          </a:p>
          <a:p>
            <a:r>
              <a:rPr lang="en-US" sz="1200" dirty="0">
                <a:solidFill>
                  <a:srgbClr val="0070C0"/>
                </a:solidFill>
              </a:rPr>
              <a:t>system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BAB1794-8EC8-4DB4-BD83-2194F360B54A}"/>
              </a:ext>
            </a:extLst>
          </p:cNvPr>
          <p:cNvCxnSpPr/>
          <p:nvPr/>
        </p:nvCxnSpPr>
        <p:spPr>
          <a:xfrm>
            <a:off x="8023224" y="2512500"/>
            <a:ext cx="4635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C4091E0D-01FD-4501-B4F6-2B8D14FAFCA3}"/>
              </a:ext>
            </a:extLst>
          </p:cNvPr>
          <p:cNvCxnSpPr/>
          <p:nvPr/>
        </p:nvCxnSpPr>
        <p:spPr>
          <a:xfrm>
            <a:off x="8010525" y="3314484"/>
            <a:ext cx="4635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174E76B3-C3AA-4968-8669-9828CC6E2EB9}"/>
              </a:ext>
            </a:extLst>
          </p:cNvPr>
          <p:cNvCxnSpPr/>
          <p:nvPr/>
        </p:nvCxnSpPr>
        <p:spPr>
          <a:xfrm>
            <a:off x="6846887" y="3555487"/>
            <a:ext cx="0" cy="341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CB9D0B0B-AA83-4DF4-91A5-9630DEAE1860}"/>
              </a:ext>
            </a:extLst>
          </p:cNvPr>
          <p:cNvCxnSpPr/>
          <p:nvPr/>
        </p:nvCxnSpPr>
        <p:spPr>
          <a:xfrm>
            <a:off x="7793036" y="3567581"/>
            <a:ext cx="0" cy="341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A77DDB81-D98D-4E02-A0CA-2766D4AA5C31}"/>
              </a:ext>
            </a:extLst>
          </p:cNvPr>
          <p:cNvSpPr txBox="1"/>
          <p:nvPr/>
        </p:nvSpPr>
        <p:spPr>
          <a:xfrm>
            <a:off x="6724102" y="3822188"/>
            <a:ext cx="2439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.</a:t>
            </a:r>
          </a:p>
          <a:p>
            <a:r>
              <a:rPr lang="en-US" dirty="0"/>
              <a:t>.</a:t>
            </a:r>
          </a:p>
          <a:p>
            <a:r>
              <a:rPr lang="en-US" dirty="0"/>
              <a:t>.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970B801-239C-4F61-9C7A-90DEEF108DD7}"/>
              </a:ext>
            </a:extLst>
          </p:cNvPr>
          <p:cNvSpPr txBox="1"/>
          <p:nvPr/>
        </p:nvSpPr>
        <p:spPr>
          <a:xfrm>
            <a:off x="7677645" y="3822188"/>
            <a:ext cx="2439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.</a:t>
            </a:r>
          </a:p>
          <a:p>
            <a:r>
              <a:rPr lang="en-US" dirty="0"/>
              <a:t>.</a:t>
            </a:r>
          </a:p>
          <a:p>
            <a:r>
              <a:rPr lang="en-US" dirty="0"/>
              <a:t>.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376BA3F-CC77-441C-A276-838DC6A0EC64}"/>
              </a:ext>
            </a:extLst>
          </p:cNvPr>
          <p:cNvSpPr txBox="1"/>
          <p:nvPr/>
        </p:nvSpPr>
        <p:spPr>
          <a:xfrm>
            <a:off x="8651873" y="3142231"/>
            <a:ext cx="652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60C9CA0-D610-4E8E-8E19-CAEBA6D62AB0}"/>
              </a:ext>
            </a:extLst>
          </p:cNvPr>
          <p:cNvSpPr txBox="1"/>
          <p:nvPr/>
        </p:nvSpPr>
        <p:spPr>
          <a:xfrm>
            <a:off x="8651873" y="2353343"/>
            <a:ext cx="652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05AD625E-39E0-4B6D-9115-A9F64C04533C}"/>
              </a:ext>
            </a:extLst>
          </p:cNvPr>
          <p:cNvCxnSpPr/>
          <p:nvPr/>
        </p:nvCxnSpPr>
        <p:spPr>
          <a:xfrm>
            <a:off x="887414" y="2994262"/>
            <a:ext cx="44132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CF5768C2-C69B-48D9-9681-9BFB47BEA0C3}"/>
              </a:ext>
            </a:extLst>
          </p:cNvPr>
          <p:cNvSpPr txBox="1"/>
          <p:nvPr/>
        </p:nvSpPr>
        <p:spPr>
          <a:xfrm>
            <a:off x="400845" y="2659810"/>
            <a:ext cx="704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 ref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7C12693E-A4A9-494F-BFD1-37AD96D1423F}"/>
              </a:ext>
            </a:extLst>
          </p:cNvPr>
          <p:cNvCxnSpPr>
            <a:cxnSpLocks/>
          </p:cNvCxnSpPr>
          <p:nvPr/>
        </p:nvCxnSpPr>
        <p:spPr>
          <a:xfrm>
            <a:off x="1323976" y="2353343"/>
            <a:ext cx="0" cy="14688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7548953D-93CE-4270-AD05-3B00902DF851}"/>
              </a:ext>
            </a:extLst>
          </p:cNvPr>
          <p:cNvCxnSpPr/>
          <p:nvPr/>
        </p:nvCxnSpPr>
        <p:spPr>
          <a:xfrm>
            <a:off x="1323976" y="2353343"/>
            <a:ext cx="76390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2B4A47F3-82DA-4CB1-998E-1AA99FE7430D}"/>
              </a:ext>
            </a:extLst>
          </p:cNvPr>
          <p:cNvCxnSpPr/>
          <p:nvPr/>
        </p:nvCxnSpPr>
        <p:spPr>
          <a:xfrm>
            <a:off x="1323976" y="2759544"/>
            <a:ext cx="76390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4BF54214-6ACE-4ABC-B018-2D37AA5499D5}"/>
              </a:ext>
            </a:extLst>
          </p:cNvPr>
          <p:cNvCxnSpPr/>
          <p:nvPr/>
        </p:nvCxnSpPr>
        <p:spPr>
          <a:xfrm>
            <a:off x="1323976" y="3190519"/>
            <a:ext cx="76390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E260DE48-4AF6-4680-9BE7-8EF4EDFC01A5}"/>
              </a:ext>
            </a:extLst>
          </p:cNvPr>
          <p:cNvCxnSpPr/>
          <p:nvPr/>
        </p:nvCxnSpPr>
        <p:spPr>
          <a:xfrm>
            <a:off x="1323976" y="3600949"/>
            <a:ext cx="76390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2567353C-D572-4BF3-9DE4-9D3AC6757707}"/>
              </a:ext>
            </a:extLst>
          </p:cNvPr>
          <p:cNvSpPr txBox="1"/>
          <p:nvPr/>
        </p:nvSpPr>
        <p:spPr>
          <a:xfrm>
            <a:off x="1201987" y="3707888"/>
            <a:ext cx="2439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.</a:t>
            </a:r>
          </a:p>
          <a:p>
            <a:r>
              <a:rPr lang="en-US" dirty="0"/>
              <a:t>.</a:t>
            </a:r>
          </a:p>
          <a:p>
            <a:r>
              <a:rPr lang="en-US" dirty="0"/>
              <a:t>.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D6A8B742-F9CB-4692-812B-8109F0885805}"/>
              </a:ext>
            </a:extLst>
          </p:cNvPr>
          <p:cNvSpPr txBox="1"/>
          <p:nvPr/>
        </p:nvSpPr>
        <p:spPr>
          <a:xfrm>
            <a:off x="691569" y="4668345"/>
            <a:ext cx="46995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Ref. signal is split to many, therefore:</a:t>
            </a:r>
            <a:br>
              <a:rPr lang="en-US" b="1" dirty="0"/>
            </a:br>
            <a:r>
              <a:rPr lang="en-US" b="1" dirty="0">
                <a:sym typeface="Wingdings" panose="05000000000000000000" pitchFamily="2" charset="2"/>
              </a:rPr>
              <a:t> need more buffer (area)</a:t>
            </a:r>
            <a:br>
              <a:rPr lang="en-US" b="1" dirty="0">
                <a:sym typeface="Wingdings" panose="05000000000000000000" pitchFamily="2" charset="2"/>
              </a:rPr>
            </a:br>
            <a:r>
              <a:rPr lang="en-US" b="1" dirty="0">
                <a:sym typeface="Wingdings" panose="05000000000000000000" pitchFamily="2" charset="2"/>
              </a:rPr>
              <a:t> Stronger ref. signal (power)</a:t>
            </a:r>
            <a:endParaRPr lang="en-US" b="1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44417018-5949-4587-86C5-B978E4271143}"/>
              </a:ext>
            </a:extLst>
          </p:cNvPr>
          <p:cNvSpPr txBox="1"/>
          <p:nvPr/>
        </p:nvSpPr>
        <p:spPr>
          <a:xfrm>
            <a:off x="6181411" y="4653960"/>
            <a:ext cx="517238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Coupling system needed to sync. all VCOs.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Ref. signal only needs to connect to 1 VCO.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In radiator case, ref. signal can be eliminated.</a:t>
            </a:r>
          </a:p>
          <a:p>
            <a:endParaRPr lang="en-US" b="1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6DC1E5C8-DF2F-49B9-B8EF-F9A1D7F62FF5}"/>
              </a:ext>
            </a:extLst>
          </p:cNvPr>
          <p:cNvSpPr/>
          <p:nvPr/>
        </p:nvSpPr>
        <p:spPr>
          <a:xfrm>
            <a:off x="2087880" y="2156107"/>
            <a:ext cx="352108" cy="3493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5F629A63-A813-40DC-9198-3B69A8EFE07F}"/>
              </a:ext>
            </a:extLst>
          </p:cNvPr>
          <p:cNvSpPr/>
          <p:nvPr/>
        </p:nvSpPr>
        <p:spPr>
          <a:xfrm>
            <a:off x="2105659" y="2580864"/>
            <a:ext cx="352108" cy="3493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F4D159A6-C104-48E5-8FDB-32C3D969279F}"/>
              </a:ext>
            </a:extLst>
          </p:cNvPr>
          <p:cNvSpPr/>
          <p:nvPr/>
        </p:nvSpPr>
        <p:spPr>
          <a:xfrm>
            <a:off x="2095502" y="3015851"/>
            <a:ext cx="352108" cy="3493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700D696D-9F7C-4732-8BD6-AC11086C0485}"/>
              </a:ext>
            </a:extLst>
          </p:cNvPr>
          <p:cNvSpPr/>
          <p:nvPr/>
        </p:nvSpPr>
        <p:spPr>
          <a:xfrm>
            <a:off x="2095502" y="3460717"/>
            <a:ext cx="352108" cy="3493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8D91969-9D47-982E-4381-AE6AB3718496}"/>
              </a:ext>
            </a:extLst>
          </p:cNvPr>
          <p:cNvSpPr txBox="1"/>
          <p:nvPr/>
        </p:nvSpPr>
        <p:spPr>
          <a:xfrm>
            <a:off x="0" y="6516749"/>
            <a:ext cx="5525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by Hans </a:t>
            </a:r>
            <a:r>
              <a:rPr kumimoji="1" lang="en-US" altLang="ja-JP" b="1" dirty="0" err="1"/>
              <a:t>Herdian</a:t>
            </a:r>
            <a:r>
              <a:rPr kumimoji="1" lang="en-US" altLang="ja-JP" b="1" dirty="0"/>
              <a:t>, Tokyo Institute of Technology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3135248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81D86-452B-4E09-88CF-A267E6E7E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Beam-steering &amp; Lens [19]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3A85D2A-2D0D-4176-B59A-903D01FC0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789572" cy="4351338"/>
          </a:xfrm>
        </p:spPr>
        <p:txBody>
          <a:bodyPr>
            <a:normAutofit/>
          </a:bodyPr>
          <a:lstStyle/>
          <a:p>
            <a:r>
              <a:rPr lang="en-US" sz="2000" dirty="0"/>
              <a:t>In most case, using lens increase directivity, but disables beam-steering capabilities.</a:t>
            </a:r>
          </a:p>
          <a:p>
            <a:r>
              <a:rPr lang="en-US" sz="2000" dirty="0"/>
              <a:t>Recently, this work [19] shows that beam-steering with lens is possible by utilizing array displacement from lens center.</a:t>
            </a:r>
          </a:p>
          <a:p>
            <a:r>
              <a:rPr lang="en-US" sz="2000" dirty="0"/>
              <a:t>Possible applications: Can receive/send multiple data stream to multiple target devices located in different directions.</a:t>
            </a:r>
          </a:p>
          <a:p>
            <a:r>
              <a:rPr lang="en-US" sz="2000" dirty="0"/>
              <a:t>Drawbacks: low EIRP because only 1-2 element can be utilized, instead of the whole 21 elements.</a:t>
            </a:r>
          </a:p>
          <a:p>
            <a:endParaRPr lang="en-US" sz="20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F37DCDB-12FC-426A-BE7E-0EC9981D3F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0487" y="1690688"/>
            <a:ext cx="4093901" cy="2977870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DCCDE6B-4901-4891-70C4-269B51A4835F}"/>
              </a:ext>
            </a:extLst>
          </p:cNvPr>
          <p:cNvSpPr txBox="1"/>
          <p:nvPr/>
        </p:nvSpPr>
        <p:spPr>
          <a:xfrm>
            <a:off x="0" y="6516749"/>
            <a:ext cx="5525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by Hans </a:t>
            </a:r>
            <a:r>
              <a:rPr kumimoji="1" lang="en-US" altLang="ja-JP" b="1" dirty="0" err="1"/>
              <a:t>Herdian</a:t>
            </a:r>
            <a:r>
              <a:rPr kumimoji="1" lang="en-US" altLang="ja-JP" b="1" dirty="0"/>
              <a:t>, Tokyo Institute of Technology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318603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81D86-452B-4E09-88CF-A267E6E7E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Dielectric Resonant Antenna (DRA) [12]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3A85D2A-2D0D-4176-B59A-903D01FC0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789572" cy="4351338"/>
          </a:xfrm>
        </p:spPr>
        <p:txBody>
          <a:bodyPr>
            <a:normAutofit/>
          </a:bodyPr>
          <a:lstStyle/>
          <a:p>
            <a:r>
              <a:rPr lang="en-US" sz="2000" dirty="0"/>
              <a:t>At sub-THz, dielectric with certain dimension can resonate in certain modes.</a:t>
            </a:r>
          </a:p>
          <a:p>
            <a:r>
              <a:rPr lang="en-US" sz="2000" dirty="0"/>
              <a:t>Rather than make the metal as antenna, use metal-element to excite the dielectric, and make the dielectric radiates.</a:t>
            </a:r>
          </a:p>
          <a:p>
            <a:r>
              <a:rPr lang="en-US" sz="2000" dirty="0"/>
              <a:t>Possible application for more efficient on-chip antenna and transition.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69EBC0-CC31-4245-B414-6E5C2AC306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0146" y="1615031"/>
            <a:ext cx="3363149" cy="4772526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F47F36C-6652-B4CE-E829-EFE5A998BE14}"/>
              </a:ext>
            </a:extLst>
          </p:cNvPr>
          <p:cNvSpPr txBox="1"/>
          <p:nvPr/>
        </p:nvSpPr>
        <p:spPr>
          <a:xfrm>
            <a:off x="0" y="6516749"/>
            <a:ext cx="5525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by Hans </a:t>
            </a:r>
            <a:r>
              <a:rPr kumimoji="1" lang="en-US" altLang="ja-JP" b="1" dirty="0" err="1"/>
              <a:t>Herdian</a:t>
            </a:r>
            <a:r>
              <a:rPr kumimoji="1" lang="en-US" altLang="ja-JP" b="1" dirty="0"/>
              <a:t>, Tokyo Institute of Technology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312249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E6E9979-7705-4588-9887-52C2F1917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100</a:t>
            </a:r>
            <a:r>
              <a:rPr lang="ja-JP" altLang="en-US" b="1" dirty="0"/>
              <a:t>チップ試作時の製造コスト</a:t>
            </a:r>
            <a:endParaRPr lang="en-US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3349D1-D64C-4ADA-9FDE-073C3EEF935B}"/>
              </a:ext>
            </a:extLst>
          </p:cNvPr>
          <p:cNvSpPr txBox="1"/>
          <p:nvPr/>
        </p:nvSpPr>
        <p:spPr>
          <a:xfrm>
            <a:off x="64168" y="5826945"/>
            <a:ext cx="57967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Source: </a:t>
            </a:r>
            <a:r>
              <a:rPr lang="en-US" dirty="0" err="1"/>
              <a:t>Europractice</a:t>
            </a:r>
            <a:r>
              <a:rPr lang="en-US" dirty="0"/>
              <a:t> </a:t>
            </a:r>
            <a:r>
              <a:rPr lang="en-US" dirty="0" err="1"/>
              <a:t>Mini@IC</a:t>
            </a:r>
            <a:r>
              <a:rPr lang="en-US" dirty="0"/>
              <a:t> Program 2022</a:t>
            </a:r>
            <a:br>
              <a:rPr lang="en-US" dirty="0"/>
            </a:br>
            <a:r>
              <a:rPr lang="en-US" dirty="0">
                <a:hlinkClick r:id="rId2"/>
              </a:rPr>
              <a:t>https://europractice-ic.com/schedules-prices-2022/</a:t>
            </a:r>
            <a:endParaRPr lang="en-US" dirty="0"/>
          </a:p>
          <a:p>
            <a:r>
              <a:rPr lang="en-US" dirty="0"/>
              <a:t>Please consider relative price only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7C7FF394-5B76-47CA-86FB-EBE7C62440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196144"/>
              </p:ext>
            </p:extLst>
          </p:nvPr>
        </p:nvGraphicFramePr>
        <p:xfrm>
          <a:off x="488280" y="1754857"/>
          <a:ext cx="11067450" cy="212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7278">
                  <a:extLst>
                    <a:ext uri="{9D8B030D-6E8A-4147-A177-3AD203B41FA5}">
                      <a16:colId xmlns:a16="http://schemas.microsoft.com/office/drawing/2014/main" val="3209624506"/>
                    </a:ext>
                  </a:extLst>
                </a:gridCol>
                <a:gridCol w="4846618">
                  <a:extLst>
                    <a:ext uri="{9D8B030D-6E8A-4147-A177-3AD203B41FA5}">
                      <a16:colId xmlns:a16="http://schemas.microsoft.com/office/drawing/2014/main" val="659281857"/>
                    </a:ext>
                  </a:extLst>
                </a:gridCol>
                <a:gridCol w="2971804">
                  <a:extLst>
                    <a:ext uri="{9D8B030D-6E8A-4147-A177-3AD203B41FA5}">
                      <a16:colId xmlns:a16="http://schemas.microsoft.com/office/drawing/2014/main" val="1705850381"/>
                    </a:ext>
                  </a:extLst>
                </a:gridCol>
                <a:gridCol w="2571750">
                  <a:extLst>
                    <a:ext uri="{9D8B030D-6E8A-4147-A177-3AD203B41FA5}">
                      <a16:colId xmlns:a16="http://schemas.microsoft.com/office/drawing/2014/main" val="1368920763"/>
                    </a:ext>
                  </a:extLst>
                </a:gridCol>
              </a:tblGrid>
              <a:tr h="313973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Technology Node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JPY/mm</a:t>
                      </a:r>
                      <a:r>
                        <a:rPr lang="en-US" b="1" baseline="30000" dirty="0"/>
                        <a:t>2 </a:t>
                      </a:r>
                      <a:r>
                        <a:rPr lang="en-US" altLang="ja-JP" b="1" dirty="0"/>
                        <a:t>for 100chip</a:t>
                      </a:r>
                      <a:r>
                        <a:rPr lang="ja-JP" altLang="en-US" b="1" dirty="0"/>
                        <a:t>試作</a:t>
                      </a:r>
                      <a:endParaRPr lang="en-US" b="1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b="1" dirty="0"/>
                        <a:t>JPY/mm</a:t>
                      </a:r>
                      <a:r>
                        <a:rPr lang="en-US" altLang="ja-JP" b="1" baseline="30000" dirty="0"/>
                        <a:t>2</a:t>
                      </a:r>
                      <a:br>
                        <a:rPr lang="en-US" altLang="ja-JP" b="1" baseline="30000" dirty="0"/>
                      </a:br>
                      <a:r>
                        <a:rPr lang="en-US" altLang="ja-JP" b="1" dirty="0"/>
                        <a:t>(</a:t>
                      </a:r>
                      <a:r>
                        <a:rPr lang="ja-JP" altLang="en-US" b="1" dirty="0"/>
                        <a:t>量産時予想価格</a:t>
                      </a:r>
                      <a:r>
                        <a:rPr lang="en-US" altLang="ja-JP" b="1" dirty="0"/>
                        <a:t>) </a:t>
                      </a:r>
                      <a:endParaRPr lang="en-US" altLang="ja-JP" b="1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0557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TSMC 65nm MS RF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576 374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5-10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0456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TSMC 40nm MS RF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794 087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7-12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1110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IHP 130-nm </a:t>
                      </a:r>
                      <a:r>
                        <a:rPr lang="en-US" dirty="0" err="1"/>
                        <a:t>SiGe:C</a:t>
                      </a:r>
                      <a:r>
                        <a:rPr lang="en-US" dirty="0"/>
                        <a:t> Bipolar/Analog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887 004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10-20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79570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GlobalFoundy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SiGe</a:t>
                      </a:r>
                      <a:r>
                        <a:rPr lang="en-US" dirty="0"/>
                        <a:t> 8XP </a:t>
                      </a:r>
                      <a:r>
                        <a:rPr lang="en-US" dirty="0" err="1"/>
                        <a:t>BiCMOS</a:t>
                      </a:r>
                      <a:r>
                        <a:rPr lang="en-US" dirty="0"/>
                        <a:t> 130-nm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1 152 748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15-30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2013735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48BCC1D-EAD3-DB23-9A6C-D23403730F31}"/>
              </a:ext>
            </a:extLst>
          </p:cNvPr>
          <p:cNvSpPr txBox="1"/>
          <p:nvPr/>
        </p:nvSpPr>
        <p:spPr>
          <a:xfrm>
            <a:off x="369570" y="3942466"/>
            <a:ext cx="778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※12</a:t>
            </a:r>
            <a:r>
              <a:rPr lang="ja-JP" altLang="en-US" dirty="0"/>
              <a:t>インチウェハで加工費</a:t>
            </a:r>
            <a:r>
              <a:rPr lang="en-US" altLang="ja-JP" dirty="0"/>
              <a:t>10</a:t>
            </a:r>
            <a:r>
              <a:rPr lang="ja-JP" altLang="en-US" dirty="0"/>
              <a:t>万円</a:t>
            </a:r>
            <a:r>
              <a:rPr lang="en-US" altLang="ja-JP" dirty="0"/>
              <a:t>(1.6</a:t>
            </a:r>
            <a:r>
              <a:rPr lang="ja-JP" altLang="en-US" dirty="0"/>
              <a:t>円</a:t>
            </a:r>
            <a:r>
              <a:rPr lang="en-US" altLang="ja-JP" dirty="0"/>
              <a:t>/mm</a:t>
            </a:r>
            <a:r>
              <a:rPr lang="en-US" altLang="ja-JP" baseline="30000" dirty="0"/>
              <a:t>2</a:t>
            </a:r>
            <a:r>
              <a:rPr lang="en-US" altLang="ja-JP" dirty="0"/>
              <a:t>)</a:t>
            </a:r>
            <a:r>
              <a:rPr lang="ja-JP" altLang="en-US" dirty="0"/>
              <a:t>～程度</a:t>
            </a:r>
            <a:r>
              <a:rPr lang="en-US" altLang="ja-JP" dirty="0"/>
              <a:t>(</a:t>
            </a:r>
            <a:r>
              <a:rPr lang="ja-JP" altLang="en-US" dirty="0"/>
              <a:t>マスクコスト除く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77461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4A4FBFE-CB34-451D-98D5-819CBE857EC6}"/>
              </a:ext>
            </a:extLst>
          </p:cNvPr>
          <p:cNvSpPr txBox="1"/>
          <p:nvPr/>
        </p:nvSpPr>
        <p:spPr>
          <a:xfrm>
            <a:off x="445135" y="1538288"/>
            <a:ext cx="1130173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R. Han et al., "A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SiGe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 Terahertz Heterodyne Imaging Transmitter With 3.3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mW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 Radiated Power and Fully-Integrated Phase-Locked Loop," in IEEE Journal of Solid-State Circuits, vol. 50, no. 12, pp. 2935-2947, Dec. 2015.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H.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Aghasi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, A. Cathelin and E.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Afshari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, "A 0.92-THz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SiGe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 Power Radiator Based on a Nonlinear Theory for Harmonic Generation," in IEEE Journal of Solid-State Circuits, vol. 52, no. 2, pp. 406-422, Feb. 2017.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Z. Hu, M.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Kaynak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 and R. Han, "High-Power Radiation at 1 THz in Silicon: A Fully Scalable Array Using a Multi-Functional Radiating Mesh Structure," in IEEE Journal of Solid-State Circuits, vol. 53, no. 5, pp. 1313-1327, May 2018.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H. Jalili and O.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Momeni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, "A 0.34-THz Wideband Wide-Angle 2-D Steering Phased Array in 0.13-  </a:t>
            </a:r>
            <a:r>
              <a:rPr lang="el-GR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μ  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SiGe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BiCMOS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," in IEEE Journal of Solid-State Circuits, vol. 54, no. 9, pp. 2449-2461, Sept. 2019.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M. Kucharski, M. H.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Eissa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, A.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Malignaggi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, D. Wang, H. J. Ng and D. Kissinger, "D-Band Frequency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Quadruplers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BiCMOS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 Technology," in IEEE Journal of Solid-State Circuits, vol. 53, no. 9, pp. 2465-2478, Sept. 2018.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R. Jain, P.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Hillger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, J.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Grzyb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 and U. R. Pfeiffer, "29.1 A 0.42THz 9.2dBm 64-Pixel Source-Array SoC with Spatial Modulation Diversity for Computational Terahertz Imaging," 2020 IEEE International Solid- State Circuits Conference - (ISSCC), 2020, pp. 440-442.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Gadallah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, M. H.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Eissa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, T.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Mausolf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, D. Kissinger and A.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Malignaggi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, "A 250-300 GHz Frequency Multiplier-by-8 Chain in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SiGe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 Technology," 2022 IEEE/MTT-S International Microwave Symposium - IMS 2022, 2022, pp. 657-660.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S.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Razavian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 and A.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Babakhani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, "A Highly Power Efficient 2×3 PIN-Diode-Based Intercoupled THz Radiating Array at 425GHz with 18.1dBm EIRP in 90nm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SiGe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BiCMOS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," 2022 IEEE International Solid- State Circuits Conference (ISSCC), 2022, pp. 1-3.</a:t>
            </a:r>
          </a:p>
          <a:p>
            <a:pPr marL="342900" indent="-342900">
              <a:buFont typeface="+mj-lt"/>
              <a:buAutoNum type="arabicPeriod"/>
            </a:pPr>
            <a:endParaRPr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ja-JP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5">
            <a:extLst>
              <a:ext uri="{FF2B5EF4-FFF2-40B4-BE49-F238E27FC236}">
                <a16:creationId xmlns:a16="http://schemas.microsoft.com/office/drawing/2014/main" id="{B202CD15-C6B4-4A02-BCCC-94BA0E95A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b="1" dirty="0"/>
              <a:t>Reference</a:t>
            </a:r>
          </a:p>
        </p:txBody>
      </p:sp>
    </p:spTree>
    <p:extLst>
      <p:ext uri="{BB962C8B-B14F-4D97-AF65-F5344CB8AC3E}">
        <p14:creationId xmlns:p14="http://schemas.microsoft.com/office/powerpoint/2010/main" val="67831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4A4FBFE-CB34-451D-98D5-819CBE857EC6}"/>
              </a:ext>
            </a:extLst>
          </p:cNvPr>
          <p:cNvSpPr txBox="1"/>
          <p:nvPr/>
        </p:nvSpPr>
        <p:spPr>
          <a:xfrm>
            <a:off x="445135" y="1538288"/>
            <a:ext cx="1130173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9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S. Jameson and E.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Socher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, "A 0.3 THz Radiating Active  ×27  Frequency Multiplier Chain With 1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mW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 Radiated Power in CMOS 65-nm," in IEEE Transactions on Terahertz Science and Technology, vol. 5, no. 4, pp. 645-648, July 2015.</a:t>
            </a:r>
          </a:p>
          <a:p>
            <a:pPr marL="342900" indent="-342900">
              <a:buFont typeface="+mj-lt"/>
              <a:buAutoNum type="arabicPeriod" startAt="9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H. Wang, J. Chen, J. T. S. Do, H.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Rashtian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 and X. Liu, "High-Efficiency Millimeter-Wave Single-Ended and Differential Fundamental Oscillators in CMOS," in IEEE Journal of Solid-State Circuits, vol. 53, no. 8, pp. 2151-2163, Aug. 2018.</a:t>
            </a:r>
          </a:p>
          <a:p>
            <a:pPr marL="342900" indent="-342900">
              <a:buFont typeface="+mj-lt"/>
              <a:buAutoNum type="arabicPeriod" startAt="9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K. Guo, Y. Zhang and P. Reynaert, "A 0.53-THz Subharmonic Injection-Locked Phased Array With 63-  </a:t>
            </a:r>
            <a:r>
              <a:rPr lang="el-GR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μ  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W Radiated Power in 40-nm CMOS," in IEEE Journal of Solid-State Circuits, vol. 54, no. 2, pp. 380-391, Feb. 2019.</a:t>
            </a:r>
          </a:p>
          <a:p>
            <a:pPr marL="342900" indent="-342900">
              <a:buFont typeface="+mj-lt"/>
              <a:buAutoNum type="arabicPeriod" startAt="9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N.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Buadana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, S. Jameson and E.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Socher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, "A Multiport Chip-Scale Dielectric Resonator Antenna for CMOS THz Transmitters," in IEEE Transactions on Microwave Theory and Techniques, vol. 68, no. 9, pp. 3621-3632, Sept. 2020.</a:t>
            </a:r>
          </a:p>
          <a:p>
            <a:pPr marL="342900" indent="-342900">
              <a:buFont typeface="+mj-lt"/>
              <a:buAutoNum type="arabicPeriod" startAt="9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H. Jalili and O.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Momeni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, "A 0.46-THz 25-Element Scalable and Wideband Radiator Array With Optimized Lens Integration in 65-nm CMOS," in IEEE Journal of Solid-State Circuits, vol. 55, no. 9, pp. 2387-2400, Sept. 2020.</a:t>
            </a:r>
          </a:p>
          <a:p>
            <a:pPr marL="342900" indent="-342900">
              <a:buFont typeface="+mj-lt"/>
              <a:buAutoNum type="arabicPeriod" startAt="9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G.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Guimarães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 and P. Reynaert, "A 670-GHz 4 × 2 Oscillator–Radiator Array Achieving 7.4-dBm EIRP in 40-nm CMOS," in IEEE Journal of Solid-State Circuits, vol. 56, no. 11, pp. 3399-3411, Nov. 2021.</a:t>
            </a:r>
          </a:p>
          <a:p>
            <a:pPr marL="342900" indent="-342900">
              <a:buFont typeface="+mj-lt"/>
              <a:buAutoNum type="arabicPeriod" startAt="9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D.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Simic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, K. Guo and P. Reynaert, "A 420-GHz Sub-5-</a:t>
            </a:r>
            <a:r>
              <a:rPr lang="el-GR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m Range Resolution TX–RX Phase Imaging System in 40-nm CMOS Technology," in IEEE Journal of Solid-State Circuits, vol. 56, no. 12, pp. 3827-3839, Dec. 2021.</a:t>
            </a:r>
          </a:p>
          <a:p>
            <a:pPr marL="342900" indent="-342900">
              <a:buFont typeface="+mj-lt"/>
              <a:buAutoNum type="arabicPeriod" startAt="9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L. Gao and C. H. Chan, "A 0.68–0.72-THz 2-D Scalable Radiator Array With  −  3-dBm Radiated Power and 27.3-dBm EIRP in 65-nm CMOS," in IEEE Journal of Solid-State Circuits, 2022.</a:t>
            </a:r>
          </a:p>
          <a:p>
            <a:pPr marL="342900" indent="-342900">
              <a:buFont typeface="+mj-lt"/>
              <a:buAutoNum type="arabicPeriod" startAt="9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H.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Saeidi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, S. Venkatesh, C. R.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Chappidi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, T. Sharma, C. Zhu and K. Sengupta, "A  4×4  Steerable 14-dBm EIRP Array on CMOS at 0.41 THz With a 2-D Distributed Oscillator Network," in IEEE Journal of Solid-State Circuits, 2022.</a:t>
            </a:r>
          </a:p>
          <a:p>
            <a:pPr marL="342900" indent="-342900">
              <a:buFont typeface="+mj-lt"/>
              <a:buAutoNum type="arabicPeriod" startAt="9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L. Gao and C. H. Chan, "A 0.45-THz 2-D Scalable Radiator Array With 28.2-dBm EIRP Using an Elliptical Teflon Lens," in IEEE Journal of Solid-State Circuits, vol. 57, no. 2, pp. 400-412, Feb. 2022.</a:t>
            </a:r>
          </a:p>
          <a:p>
            <a:pPr marL="342900" indent="-342900">
              <a:buFont typeface="+mj-lt"/>
              <a:buAutoNum type="arabicPeriod" startAt="9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H. Jalili and O.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Momeni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, "23.2 A 436-to-467GHz Lens-Integrated Reconfigurable Radiating Source with Continuous 2D Steering and Multi-Beam Operations in 65nm CMOS," 2021 IEEE International Solid- State Circuits Conference (ISSCC), 2021, pp. 326-328.</a:t>
            </a:r>
          </a:p>
          <a:p>
            <a:pPr marL="342900" indent="-342900">
              <a:buFont typeface="+mj-lt"/>
              <a:buAutoNum type="arabicPeriod" startAt="9"/>
            </a:pPr>
            <a:endParaRPr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9"/>
            </a:pPr>
            <a:endParaRPr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9"/>
            </a:pPr>
            <a:endParaRPr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ja-JP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5">
            <a:extLst>
              <a:ext uri="{FF2B5EF4-FFF2-40B4-BE49-F238E27FC236}">
                <a16:creationId xmlns:a16="http://schemas.microsoft.com/office/drawing/2014/main" id="{B202CD15-C6B4-4A02-BCCC-94BA0E95A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b="1" dirty="0"/>
              <a:t>Reference</a:t>
            </a:r>
          </a:p>
        </p:txBody>
      </p:sp>
    </p:spTree>
    <p:extLst>
      <p:ext uri="{BB962C8B-B14F-4D97-AF65-F5344CB8AC3E}">
        <p14:creationId xmlns:p14="http://schemas.microsoft.com/office/powerpoint/2010/main" val="3960936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3917</TotalTime>
  <Words>2248</Words>
  <Application>Microsoft Office PowerPoint</Application>
  <PresentationFormat>ワイド画面</PresentationFormat>
  <Paragraphs>463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5" baseType="lpstr">
      <vt:lpstr>游ゴシック</vt:lpstr>
      <vt:lpstr>游ゴシック Light</vt:lpstr>
      <vt:lpstr>Arial</vt:lpstr>
      <vt:lpstr>Office テーマ</vt:lpstr>
      <vt:lpstr>mmW Synthesizer Review (SiGe)</vt:lpstr>
      <vt:lpstr>mmW Synthesizer Review (CMOS)</vt:lpstr>
      <vt:lpstr>THz Synthesizer: Multiplier or VCO</vt:lpstr>
      <vt:lpstr>Scalability: Multiplier or VCO</vt:lpstr>
      <vt:lpstr>Beam-steering &amp; Lens [19]</vt:lpstr>
      <vt:lpstr>Dielectric Resonant Antenna (DRA) [12]</vt:lpstr>
      <vt:lpstr>100チップ試作時の製造コスト</vt:lpstr>
      <vt:lpstr>Reference</vt:lpstr>
      <vt:lpstr>Reference</vt:lpstr>
      <vt:lpstr>Topology: Multiplier</vt:lpstr>
      <vt:lpstr>Topology: VCO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2022年度第一回6GWG</dc:title>
  <dc:creator>鈴木 左文</dc:creator>
  <cp:lastModifiedBy>T20190074503</cp:lastModifiedBy>
  <cp:revision>154</cp:revision>
  <dcterms:created xsi:type="dcterms:W3CDTF">2022-06-28T06:12:34Z</dcterms:created>
  <dcterms:modified xsi:type="dcterms:W3CDTF">2022-09-15T13:56:11Z</dcterms:modified>
</cp:coreProperties>
</file>