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1" r:id="rId8"/>
    <p:sldId id="288" r:id="rId9"/>
    <p:sldId id="290" r:id="rId10"/>
    <p:sldId id="29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0000"/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Output power (dBm)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xVal>
          <c:yVal>
            <c:numRef>
              <c:f>Sheet1!$F$2:$F$33</c:f>
              <c:numCache>
                <c:formatCode>General</c:formatCode>
                <c:ptCount val="32"/>
                <c:pt idx="0">
                  <c:v>#N/A</c:v>
                </c:pt>
                <c:pt idx="1">
                  <c:v>-20.46</c:v>
                </c:pt>
                <c:pt idx="2">
                  <c:v>0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-27.21</c:v>
                </c:pt>
                <c:pt idx="14">
                  <c:v>-13.28</c:v>
                </c:pt>
                <c:pt idx="15">
                  <c:v>-40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-20.32</c:v>
                </c:pt>
                <c:pt idx="21">
                  <c:v>-11.55</c:v>
                </c:pt>
                <c:pt idx="22">
                  <c:v>3.01</c:v>
                </c:pt>
                <c:pt idx="23">
                  <c:v>5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-30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A0-4CC4-A8EE-A930190D58E3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Output power (dBm)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2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3A0-4CC4-A8EE-A930190D58E3}"/>
              </c:ext>
            </c:extLst>
          </c:dPt>
          <c:x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xVal>
          <c:yVal>
            <c:numRef>
              <c:f>Sheet1!$G$2:$G$33</c:f>
              <c:numCache>
                <c:formatCode>General</c:formatCode>
                <c:ptCount val="32"/>
                <c:pt idx="0">
                  <c:v>10.72</c:v>
                </c:pt>
                <c:pt idx="1">
                  <c:v>#N/A</c:v>
                </c:pt>
                <c:pt idx="2">
                  <c:v>#N/A</c:v>
                </c:pt>
                <c:pt idx="3">
                  <c:v>-43.98</c:v>
                </c:pt>
                <c:pt idx="4">
                  <c:v>-33.979999999999997</c:v>
                </c:pt>
                <c:pt idx="5">
                  <c:v>-1.37</c:v>
                </c:pt>
                <c:pt idx="6">
                  <c:v>-14.32</c:v>
                </c:pt>
                <c:pt idx="7">
                  <c:v>-30</c:v>
                </c:pt>
                <c:pt idx="8">
                  <c:v>-40</c:v>
                </c:pt>
                <c:pt idx="9">
                  <c:v>-3.77</c:v>
                </c:pt>
                <c:pt idx="10">
                  <c:v>-2.15</c:v>
                </c:pt>
                <c:pt idx="11">
                  <c:v>-5.69</c:v>
                </c:pt>
                <c:pt idx="12">
                  <c:v>-7.45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-21.55</c:v>
                </c:pt>
                <c:pt idx="17">
                  <c:v>-6.58</c:v>
                </c:pt>
                <c:pt idx="18">
                  <c:v>-20</c:v>
                </c:pt>
                <c:pt idx="19">
                  <c:v>-15.09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-33.979999999999997</c:v>
                </c:pt>
                <c:pt idx="25">
                  <c:v>-21.55</c:v>
                </c:pt>
                <c:pt idx="26">
                  <c:v>-19.21</c:v>
                </c:pt>
                <c:pt idx="27">
                  <c:v>0</c:v>
                </c:pt>
                <c:pt idx="28">
                  <c:v>-21.74</c:v>
                </c:pt>
                <c:pt idx="29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3A0-4CC4-A8EE-A930190D5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015984"/>
        <c:axId val="639531088"/>
      </c:scatterChart>
      <c:valAx>
        <c:axId val="75201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531088"/>
        <c:crossesAt val="-50"/>
        <c:crossBetween val="midCat"/>
      </c:valAx>
      <c:valAx>
        <c:axId val="639531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/>
                  <a:t>Output power 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20159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Output power (dBm)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xVal>
          <c:yVal>
            <c:numRef>
              <c:f>Sheet1!$F$2:$F$33</c:f>
              <c:numCache>
                <c:formatCode>General</c:formatCode>
                <c:ptCount val="32"/>
                <c:pt idx="0">
                  <c:v>#N/A</c:v>
                </c:pt>
                <c:pt idx="1">
                  <c:v>-20.46</c:v>
                </c:pt>
                <c:pt idx="2">
                  <c:v>0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-27.21</c:v>
                </c:pt>
                <c:pt idx="14">
                  <c:v>-13.28</c:v>
                </c:pt>
                <c:pt idx="15">
                  <c:v>-40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-20.32</c:v>
                </c:pt>
                <c:pt idx="21">
                  <c:v>-11.55</c:v>
                </c:pt>
                <c:pt idx="22">
                  <c:v>3.01</c:v>
                </c:pt>
                <c:pt idx="23">
                  <c:v>5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-30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52-4B84-85E7-6932F585A532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Output power (dBm)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4472C4"/>
              </a:solidFill>
              <a:ln w="9525">
                <a:solidFill>
                  <a:srgbClr val="4472C4"/>
                </a:solidFill>
              </a:ln>
              <a:effectLst/>
            </c:spPr>
          </c:marker>
          <c:dPt>
            <c:idx val="2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052-4B84-85E7-6932F585A532}"/>
              </c:ext>
            </c:extLst>
          </c:dPt>
          <c:x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xVal>
          <c:yVal>
            <c:numRef>
              <c:f>Sheet1!$G$2:$G$33</c:f>
              <c:numCache>
                <c:formatCode>General</c:formatCode>
                <c:ptCount val="32"/>
                <c:pt idx="0">
                  <c:v>10.72</c:v>
                </c:pt>
                <c:pt idx="1">
                  <c:v>#N/A</c:v>
                </c:pt>
                <c:pt idx="2">
                  <c:v>#N/A</c:v>
                </c:pt>
                <c:pt idx="3">
                  <c:v>-43.98</c:v>
                </c:pt>
                <c:pt idx="4">
                  <c:v>-33.979999999999997</c:v>
                </c:pt>
                <c:pt idx="5">
                  <c:v>-1.37</c:v>
                </c:pt>
                <c:pt idx="6">
                  <c:v>-14.32</c:v>
                </c:pt>
                <c:pt idx="7">
                  <c:v>-30</c:v>
                </c:pt>
                <c:pt idx="8">
                  <c:v>-40</c:v>
                </c:pt>
                <c:pt idx="9">
                  <c:v>-3.77</c:v>
                </c:pt>
                <c:pt idx="10">
                  <c:v>-2.15</c:v>
                </c:pt>
                <c:pt idx="11">
                  <c:v>-5.69</c:v>
                </c:pt>
                <c:pt idx="12">
                  <c:v>-7.45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-21.55</c:v>
                </c:pt>
                <c:pt idx="17">
                  <c:v>-6.58</c:v>
                </c:pt>
                <c:pt idx="18">
                  <c:v>-20</c:v>
                </c:pt>
                <c:pt idx="19">
                  <c:v>-15.09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-33.979999999999997</c:v>
                </c:pt>
                <c:pt idx="25">
                  <c:v>-21.55</c:v>
                </c:pt>
                <c:pt idx="26">
                  <c:v>-19.21</c:v>
                </c:pt>
                <c:pt idx="27">
                  <c:v>0</c:v>
                </c:pt>
                <c:pt idx="28">
                  <c:v>-21.74</c:v>
                </c:pt>
                <c:pt idx="29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052-4B84-85E7-6932F585A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015984"/>
        <c:axId val="639531088"/>
      </c:scatterChart>
      <c:valAx>
        <c:axId val="75201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531088"/>
        <c:crossesAt val="-50"/>
        <c:crossBetween val="midCat"/>
      </c:valAx>
      <c:valAx>
        <c:axId val="639531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/>
                  <a:t>Output power 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20159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Output power (dBm)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2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FF-450D-BF33-347247575C70}"/>
              </c:ext>
            </c:extLst>
          </c:dPt>
          <c:xVal>
            <c:numRef>
              <c:f>Sheet1!$P$2:$P$33</c:f>
              <c:numCache>
                <c:formatCode>General</c:formatCode>
                <c:ptCount val="32"/>
                <c:pt idx="0">
                  <c:v>2022</c:v>
                </c:pt>
                <c:pt idx="1">
                  <c:v>2022</c:v>
                </c:pt>
                <c:pt idx="2">
                  <c:v>2020</c:v>
                </c:pt>
                <c:pt idx="3">
                  <c:v>2017</c:v>
                </c:pt>
                <c:pt idx="4">
                  <c:v>2016</c:v>
                </c:pt>
                <c:pt idx="5">
                  <c:v>2019</c:v>
                </c:pt>
                <c:pt idx="6">
                  <c:v>2019</c:v>
                </c:pt>
                <c:pt idx="7">
                  <c:v>2014</c:v>
                </c:pt>
                <c:pt idx="8">
                  <c:v>2019</c:v>
                </c:pt>
                <c:pt idx="9">
                  <c:v>2011</c:v>
                </c:pt>
                <c:pt idx="10">
                  <c:v>2013</c:v>
                </c:pt>
                <c:pt idx="11">
                  <c:v>2013</c:v>
                </c:pt>
                <c:pt idx="12">
                  <c:v>2013</c:v>
                </c:pt>
                <c:pt idx="13">
                  <c:v>2015</c:v>
                </c:pt>
                <c:pt idx="14">
                  <c:v>2016</c:v>
                </c:pt>
                <c:pt idx="15">
                  <c:v>2011</c:v>
                </c:pt>
                <c:pt idx="16">
                  <c:v>2021</c:v>
                </c:pt>
                <c:pt idx="17">
                  <c:v>2022</c:v>
                </c:pt>
                <c:pt idx="18">
                  <c:v>2012</c:v>
                </c:pt>
                <c:pt idx="19">
                  <c:v>2021</c:v>
                </c:pt>
                <c:pt idx="20">
                  <c:v>2021</c:v>
                </c:pt>
                <c:pt idx="21">
                  <c:v>2021</c:v>
                </c:pt>
                <c:pt idx="22">
                  <c:v>2018</c:v>
                </c:pt>
                <c:pt idx="23">
                  <c:v>2014</c:v>
                </c:pt>
                <c:pt idx="24">
                  <c:v>2014</c:v>
                </c:pt>
                <c:pt idx="25">
                  <c:v>2010</c:v>
                </c:pt>
                <c:pt idx="26">
                  <c:v>2018</c:v>
                </c:pt>
                <c:pt idx="27">
                  <c:v>2016</c:v>
                </c:pt>
                <c:pt idx="28">
                  <c:v>2014</c:v>
                </c:pt>
                <c:pt idx="29">
                  <c:v>2021</c:v>
                </c:pt>
              </c:numCache>
            </c:numRef>
          </c:xVal>
          <c:yVal>
            <c:numRef>
              <c:f>Sheet1!$E$2:$E$33</c:f>
              <c:numCache>
                <c:formatCode>General</c:formatCode>
                <c:ptCount val="32"/>
                <c:pt idx="0">
                  <c:v>10.72</c:v>
                </c:pt>
                <c:pt idx="1">
                  <c:v>-20.46</c:v>
                </c:pt>
                <c:pt idx="2">
                  <c:v>0</c:v>
                </c:pt>
                <c:pt idx="3">
                  <c:v>-43.98</c:v>
                </c:pt>
                <c:pt idx="4">
                  <c:v>-33.979999999999997</c:v>
                </c:pt>
                <c:pt idx="5">
                  <c:v>-1.37</c:v>
                </c:pt>
                <c:pt idx="6">
                  <c:v>-14.32</c:v>
                </c:pt>
                <c:pt idx="7">
                  <c:v>-30</c:v>
                </c:pt>
                <c:pt idx="8">
                  <c:v>-40</c:v>
                </c:pt>
                <c:pt idx="9">
                  <c:v>-3.77</c:v>
                </c:pt>
                <c:pt idx="10">
                  <c:v>-2.15</c:v>
                </c:pt>
                <c:pt idx="11">
                  <c:v>-5.69</c:v>
                </c:pt>
                <c:pt idx="12">
                  <c:v>-7.45</c:v>
                </c:pt>
                <c:pt idx="13">
                  <c:v>-27.21</c:v>
                </c:pt>
                <c:pt idx="14">
                  <c:v>-13.28</c:v>
                </c:pt>
                <c:pt idx="15">
                  <c:v>-40</c:v>
                </c:pt>
                <c:pt idx="16">
                  <c:v>-21.55</c:v>
                </c:pt>
                <c:pt idx="17">
                  <c:v>-6.58</c:v>
                </c:pt>
                <c:pt idx="18">
                  <c:v>-20</c:v>
                </c:pt>
                <c:pt idx="19">
                  <c:v>-15.09</c:v>
                </c:pt>
                <c:pt idx="20">
                  <c:v>-20.32</c:v>
                </c:pt>
                <c:pt idx="21">
                  <c:v>-11.55</c:v>
                </c:pt>
                <c:pt idx="22">
                  <c:v>3.01</c:v>
                </c:pt>
                <c:pt idx="23">
                  <c:v>5</c:v>
                </c:pt>
                <c:pt idx="24">
                  <c:v>-33.979999999999997</c:v>
                </c:pt>
                <c:pt idx="25">
                  <c:v>-21.55</c:v>
                </c:pt>
                <c:pt idx="26">
                  <c:v>-19.21</c:v>
                </c:pt>
                <c:pt idx="27">
                  <c:v>0</c:v>
                </c:pt>
                <c:pt idx="28">
                  <c:v>-21.74</c:v>
                </c:pt>
                <c:pt idx="29">
                  <c:v>-30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EFF-450D-BF33-347247575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015984"/>
        <c:axId val="639531088"/>
      </c:scatterChart>
      <c:valAx>
        <c:axId val="752015984"/>
        <c:scaling>
          <c:orientation val="minMax"/>
          <c:max val="203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531088"/>
        <c:crossesAt val="-50"/>
        <c:crossBetween val="midCat"/>
      </c:valAx>
      <c:valAx>
        <c:axId val="639531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Output power 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20159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(GHz)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Sheet1!$P$2:$P$33</c:f>
              <c:numCache>
                <c:formatCode>General</c:formatCode>
                <c:ptCount val="32"/>
                <c:pt idx="0">
                  <c:v>2022</c:v>
                </c:pt>
                <c:pt idx="1">
                  <c:v>2022</c:v>
                </c:pt>
                <c:pt idx="2">
                  <c:v>2020</c:v>
                </c:pt>
                <c:pt idx="3">
                  <c:v>2017</c:v>
                </c:pt>
                <c:pt idx="4">
                  <c:v>2016</c:v>
                </c:pt>
                <c:pt idx="5">
                  <c:v>2019</c:v>
                </c:pt>
                <c:pt idx="6">
                  <c:v>2019</c:v>
                </c:pt>
                <c:pt idx="7">
                  <c:v>2014</c:v>
                </c:pt>
                <c:pt idx="8">
                  <c:v>2019</c:v>
                </c:pt>
                <c:pt idx="9">
                  <c:v>2011</c:v>
                </c:pt>
                <c:pt idx="10">
                  <c:v>2013</c:v>
                </c:pt>
                <c:pt idx="11">
                  <c:v>2013</c:v>
                </c:pt>
                <c:pt idx="12">
                  <c:v>2013</c:v>
                </c:pt>
                <c:pt idx="13">
                  <c:v>2015</c:v>
                </c:pt>
                <c:pt idx="14">
                  <c:v>2016</c:v>
                </c:pt>
                <c:pt idx="15">
                  <c:v>2011</c:v>
                </c:pt>
                <c:pt idx="16">
                  <c:v>2021</c:v>
                </c:pt>
                <c:pt idx="17">
                  <c:v>2022</c:v>
                </c:pt>
                <c:pt idx="18">
                  <c:v>2012</c:v>
                </c:pt>
                <c:pt idx="19">
                  <c:v>2021</c:v>
                </c:pt>
                <c:pt idx="20">
                  <c:v>2021</c:v>
                </c:pt>
                <c:pt idx="21">
                  <c:v>2021</c:v>
                </c:pt>
                <c:pt idx="22">
                  <c:v>2018</c:v>
                </c:pt>
                <c:pt idx="23">
                  <c:v>2014</c:v>
                </c:pt>
                <c:pt idx="24">
                  <c:v>2014</c:v>
                </c:pt>
                <c:pt idx="25">
                  <c:v>2010</c:v>
                </c:pt>
                <c:pt idx="26">
                  <c:v>2018</c:v>
                </c:pt>
                <c:pt idx="27">
                  <c:v>2016</c:v>
                </c:pt>
                <c:pt idx="28">
                  <c:v>2014</c:v>
                </c:pt>
                <c:pt idx="29">
                  <c:v>2021</c:v>
                </c:pt>
              </c:numCache>
            </c:numRef>
          </c:xVal>
          <c:y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883-4DA9-92AE-4105788DA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015984"/>
        <c:axId val="639531088"/>
      </c:scatterChart>
      <c:valAx>
        <c:axId val="752015984"/>
        <c:scaling>
          <c:orientation val="minMax"/>
          <c:max val="203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531088"/>
        <c:crossesAt val="-50"/>
        <c:crossBetween val="midCat"/>
      </c:valAx>
      <c:valAx>
        <c:axId val="639531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20159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DC-to-RF efficiency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xVal>
          <c:yVal>
            <c:numRef>
              <c:f>Sheet1!$I$2:$I$33</c:f>
              <c:numCache>
                <c:formatCode>General</c:formatCode>
                <c:ptCount val="32"/>
                <c:pt idx="0">
                  <c:v>1</c:v>
                </c:pt>
                <c:pt idx="1">
                  <c:v>0</c:v>
                </c:pt>
                <c:pt idx="2">
                  <c:v>0.7</c:v>
                </c:pt>
                <c:pt idx="3">
                  <c:v>0</c:v>
                </c:pt>
                <c:pt idx="4">
                  <c:v>0</c:v>
                </c:pt>
                <c:pt idx="5">
                  <c:v>7.0000000000000001E-3</c:v>
                </c:pt>
                <c:pt idx="6">
                  <c:v>0.11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1.6400000000000001E-2</c:v>
                </c:pt>
                <c:pt idx="14">
                  <c:v>0.33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0.27400000000000002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349-40AB-BEBB-1D887788E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015984"/>
        <c:axId val="639531088"/>
      </c:scatterChart>
      <c:valAx>
        <c:axId val="75201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531088"/>
        <c:crossesAt val="-50"/>
        <c:crossBetween val="midCat"/>
      </c:valAx>
      <c:valAx>
        <c:axId val="639531088"/>
        <c:scaling>
          <c:logBase val="10"/>
          <c:orientation val="minMax"/>
          <c:max val="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DC-to-RF</a:t>
                </a:r>
                <a:r>
                  <a:rPr lang="en-US" altLang="ja-JP" baseline="0"/>
                  <a:t> efficiency </a:t>
                </a:r>
                <a:r>
                  <a:rPr lang="en-US" altLang="ja-JP"/>
                  <a:t>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20159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Sheet1!$L$1</c:f>
              <c:strCache>
                <c:ptCount val="1"/>
                <c:pt idx="0">
                  <c:v>Power density (mW/mm2)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Sheet1!$B$2:$B$33</c:f>
              <c:numCache>
                <c:formatCode>General</c:formatCode>
                <c:ptCount val="32"/>
                <c:pt idx="0">
                  <c:v>450</c:v>
                </c:pt>
                <c:pt idx="1">
                  <c:v>1090</c:v>
                </c:pt>
                <c:pt idx="2">
                  <c:v>260</c:v>
                </c:pt>
                <c:pt idx="3">
                  <c:v>1980</c:v>
                </c:pt>
                <c:pt idx="4">
                  <c:v>1920</c:v>
                </c:pt>
                <c:pt idx="5">
                  <c:v>1000</c:v>
                </c:pt>
                <c:pt idx="6">
                  <c:v>1040</c:v>
                </c:pt>
                <c:pt idx="7">
                  <c:v>1420</c:v>
                </c:pt>
                <c:pt idx="8">
                  <c:v>1790</c:v>
                </c:pt>
                <c:pt idx="9">
                  <c:v>548</c:v>
                </c:pt>
                <c:pt idx="10">
                  <c:v>620</c:v>
                </c:pt>
                <c:pt idx="11">
                  <c:v>770</c:v>
                </c:pt>
                <c:pt idx="12">
                  <c:v>810</c:v>
                </c:pt>
                <c:pt idx="13">
                  <c:v>1520</c:v>
                </c:pt>
                <c:pt idx="14">
                  <c:v>675</c:v>
                </c:pt>
                <c:pt idx="15">
                  <c:v>1111</c:v>
                </c:pt>
                <c:pt idx="16">
                  <c:v>1220</c:v>
                </c:pt>
                <c:pt idx="17">
                  <c:v>500</c:v>
                </c:pt>
                <c:pt idx="18">
                  <c:v>1310</c:v>
                </c:pt>
                <c:pt idx="19">
                  <c:v>350</c:v>
                </c:pt>
                <c:pt idx="20">
                  <c:v>692</c:v>
                </c:pt>
                <c:pt idx="21">
                  <c:v>330</c:v>
                </c:pt>
                <c:pt idx="22">
                  <c:v>84</c:v>
                </c:pt>
                <c:pt idx="23">
                  <c:v>62.5</c:v>
                </c:pt>
                <c:pt idx="24">
                  <c:v>1550</c:v>
                </c:pt>
                <c:pt idx="25">
                  <c:v>1040</c:v>
                </c:pt>
                <c:pt idx="26">
                  <c:v>613</c:v>
                </c:pt>
                <c:pt idx="27">
                  <c:v>640</c:v>
                </c:pt>
                <c:pt idx="28">
                  <c:v>655</c:v>
                </c:pt>
                <c:pt idx="29">
                  <c:v>985</c:v>
                </c:pt>
              </c:numCache>
            </c:numRef>
          </c:xVal>
          <c:yVal>
            <c:numRef>
              <c:f>Sheet1!$L$2:$L$33</c:f>
              <c:numCache>
                <c:formatCode>General</c:formatCode>
                <c:ptCount val="32"/>
                <c:pt idx="0">
                  <c:v>1.1526568707536429</c:v>
                </c:pt>
                <c:pt idx="1">
                  <c:v>0</c:v>
                </c:pt>
                <c:pt idx="2">
                  <c:v>8.3333333333333339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7.9211594996804122E-3</c:v>
                </c:pt>
                <c:pt idx="14">
                  <c:v>0.42717646236837764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8.1488279542099612E-2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0E-4083-B21A-340FA394D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015984"/>
        <c:axId val="639531088"/>
      </c:scatterChart>
      <c:valAx>
        <c:axId val="752015984"/>
        <c:scaling>
          <c:orientation val="minMax"/>
          <c:max val="250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531088"/>
        <c:crossesAt val="-50"/>
        <c:crossBetween val="midCat"/>
      </c:valAx>
      <c:valAx>
        <c:axId val="639531088"/>
        <c:scaling>
          <c:logBase val="1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Power density (mW/mm</a:t>
                </a:r>
                <a:r>
                  <a:rPr lang="en-US" altLang="ja-JP" baseline="30000"/>
                  <a:t>2</a:t>
                </a:r>
                <a:r>
                  <a:rPr lang="en-US" altLang="ja-JP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20159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7E37B-56A8-4D89-9298-EA7814FA6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BF3584-DAEF-44A1-9DDD-C70B645B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62B97-296A-47EB-A79E-B7177EEF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7D7CF-BAD6-4A76-B5BE-902B019C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F1D1B0-0DA2-4858-A8FF-7FFB80E3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8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ED533-E875-47E6-865F-2B9007E2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C60C63-DE30-44F4-9782-A2BAFE776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D0817-7EA7-4367-879F-CB234FFE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9BEC1-A133-4F0B-9559-B82639B1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18D07E-E305-4810-9179-1FB7D3C3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5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2F5893-D56F-4FA1-9CDD-4C482E686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B578F5-26A8-4EB7-95AF-CF516E62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4F2CAD-2389-487E-BF48-3764C553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98F4C-16A2-4CC5-8DDB-E69CD4A9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8181D1-BA4B-4A87-A7AD-EB8F5FE3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2E9DB-99D8-416F-AE89-E5C38A3B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F7994A-A374-433E-99F3-2EF870AD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9AC11-E7F8-45FD-97D5-D80C7FD3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F6CF0-F34E-4D58-8EDA-083CBA9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2BDC56-8C10-4733-B60B-4DC354A7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3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69631A-0A52-466C-87EC-BF686E64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DEF9A0-89B5-4CC1-83D8-F64F1A3D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19589-76EF-4FD4-8C37-26F1C31E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4C41A-6695-46B1-A616-2327E3E2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9532D-D4CA-4896-ACA5-F79818E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B1318-0402-415A-8FEA-5EDAC9E6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C189C-D255-43C0-B426-072F55ECC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254727-F835-4BB5-AAB1-D8C4EAB0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7CA65C-9779-4B83-9639-C525DCB8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65982E-C3F8-4851-91A7-E1B9C621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DE3771-FF95-41CE-9861-1A75C20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7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43715-F9D9-48C4-9223-37992BDD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515C9-FFF2-4E4E-BB9E-15A9E5B1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17DD7-F462-4524-AF7D-61A0C9BF6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2D9088-1C89-4F9D-A2BF-4D5AD089B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D0F74E-0744-4849-8ADD-B9AE65E2F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58B5C4-EA07-43D4-AAE4-EAF09CC5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A623AC-82CA-41E9-84C7-7E344CAC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B21159-4F96-4D47-802B-288110AB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0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2BDB6-1551-492B-8820-1031EB03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78E0A9-E5EC-470D-8D79-B52E711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34457-422F-456D-8D64-3414FBE7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1F7B4-6396-4B47-8CB4-738C0307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E24E91-E395-4167-B283-C09D9798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791B59-D75D-4FFC-8B04-0F0126D7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91CDE-5DFA-4414-A842-A82505DC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11758-2182-410E-842A-B1D34092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5CAF0-6756-459D-91B1-D6BC0547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1CF875-D2E3-40C1-94C4-7BA0F73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5986E5-54A5-48BA-935E-9A0D2908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AF0222-3C94-4070-AED5-129B156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B9EFAB-AAE2-4726-AD68-1C9E5C75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7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126CD3-30B2-465C-9CA9-0F3BF32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7D0153-FB2D-46A8-8968-298278EF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5B2B30-4C66-4E66-9F5B-8E0919176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A0CA35-B57C-4316-8306-F6C37175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6DE137-003A-4AC2-A5D1-13963E89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48E43-D0FD-45BB-82BA-130F0C6A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D77A8C-4FC2-4B10-91F8-89FA85BF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579BA7-59D6-46CE-AF11-270C1791D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995F9-4113-4EE7-A0C0-5066A45FD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3AD7-AA7E-4633-AB0A-5E3FF98F2210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560913-0BC1-478A-80BF-C01BE0657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AE4CE-5BDC-40DE-9C8E-7D8D2173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7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07/s10762-014-0058-z" TargetMode="External"/><Relationship Id="rId3" Type="http://schemas.openxmlformats.org/officeDocument/2006/relationships/hyperlink" Target="https://doi.org/10.1063/5.0090519" TargetMode="External"/><Relationship Id="rId7" Type="http://schemas.openxmlformats.org/officeDocument/2006/relationships/hyperlink" Target="https://doi.org/10.1063/1.5051007" TargetMode="External"/><Relationship Id="rId2" Type="http://schemas.openxmlformats.org/officeDocument/2006/relationships/hyperlink" Target="https://doi.org/10.1109/TTHZ.2022.31804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7567/APEX.9.024101" TargetMode="External"/><Relationship Id="rId11" Type="http://schemas.openxmlformats.org/officeDocument/2006/relationships/hyperlink" Target="https://doi.org/10.1109/JSTQE.2012.2215017" TargetMode="External"/><Relationship Id="rId5" Type="http://schemas.openxmlformats.org/officeDocument/2006/relationships/hyperlink" Target="https://doi.org/10.1109/IRMMW-THz.2017.8066877" TargetMode="External"/><Relationship Id="rId10" Type="http://schemas.openxmlformats.org/officeDocument/2006/relationships/hyperlink" Target="https://doi.org/10.1143/APEX.4.064101" TargetMode="External"/><Relationship Id="rId4" Type="http://schemas.openxmlformats.org/officeDocument/2006/relationships/hyperlink" Target="https://doi.org/10.1109/TTHZ.2019.2959210" TargetMode="External"/><Relationship Id="rId9" Type="http://schemas.openxmlformats.org/officeDocument/2006/relationships/hyperlink" Target="https://doi.org/10.1063/1.511496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35848/1882-0786/abdb8f" TargetMode="External"/><Relationship Id="rId3" Type="http://schemas.openxmlformats.org/officeDocument/2006/relationships/hyperlink" Target="https://doi.org/10.1109/TTHZ.2016.2554399" TargetMode="External"/><Relationship Id="rId7" Type="http://schemas.openxmlformats.org/officeDocument/2006/relationships/hyperlink" Target="https://doi.org/10.1143/APEX.5.124101" TargetMode="External"/><Relationship Id="rId12" Type="http://schemas.openxmlformats.org/officeDocument/2006/relationships/hyperlink" Target="https://doi.org/10.1109/ACCESS.2014.2364638" TargetMode="External"/><Relationship Id="rId2" Type="http://schemas.openxmlformats.org/officeDocument/2006/relationships/hyperlink" Target="https://doi.org/10.1109/TTHZ.2015.25093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35848/1882-0786/ac5b32" TargetMode="External"/><Relationship Id="rId11" Type="http://schemas.openxmlformats.org/officeDocument/2006/relationships/hyperlink" Target="https://doi.org/10.1109/TMTT.2018.2859983" TargetMode="External"/><Relationship Id="rId5" Type="http://schemas.openxmlformats.org/officeDocument/2006/relationships/hyperlink" Target="https://doi.org/10.1109/LED.2021.3082577" TargetMode="External"/><Relationship Id="rId10" Type="http://schemas.openxmlformats.org/officeDocument/2006/relationships/hyperlink" Target="https://doi.org/10.1063/5.0068114" TargetMode="External"/><Relationship Id="rId4" Type="http://schemas.openxmlformats.org/officeDocument/2006/relationships/hyperlink" Target="https://doi.org/10.1063/1.3667191" TargetMode="External"/><Relationship Id="rId9" Type="http://schemas.openxmlformats.org/officeDocument/2006/relationships/hyperlink" Target="https://doi.org/10.1109/TTHZ.2021.310843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63/1.3525834" TargetMode="External"/><Relationship Id="rId7" Type="http://schemas.openxmlformats.org/officeDocument/2006/relationships/hyperlink" Target="https://doi.org/10.1109/IRMMW-THz50926.2021.9566900" TargetMode="External"/><Relationship Id="rId2" Type="http://schemas.openxmlformats.org/officeDocument/2006/relationships/hyperlink" Target="https://doi.org/10.1049/el.2014.23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109/LED.2014.2364826" TargetMode="External"/><Relationship Id="rId5" Type="http://schemas.openxmlformats.org/officeDocument/2006/relationships/hyperlink" Target="https://doi.org/10.1049/el.2015.3921" TargetMode="External"/><Relationship Id="rId4" Type="http://schemas.openxmlformats.org/officeDocument/2006/relationships/hyperlink" Target="https://doi.org/10.1007/s10762-017-0439-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D21679F-B877-46DA-BB38-2CD49115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532030"/>
              </p:ext>
            </p:extLst>
          </p:nvPr>
        </p:nvGraphicFramePr>
        <p:xfrm>
          <a:off x="193040" y="1864779"/>
          <a:ext cx="11805923" cy="472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57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890943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679509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509476914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838900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143957179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208015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2986623090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28506">
                  <a:extLst>
                    <a:ext uri="{9D8B030D-6E8A-4147-A177-3AD203B41FA5}">
                      <a16:colId xmlns:a16="http://schemas.microsoft.com/office/drawing/2014/main" val="402457000"/>
                    </a:ext>
                  </a:extLst>
                </a:gridCol>
                <a:gridCol w="1982508">
                  <a:extLst>
                    <a:ext uri="{9D8B030D-6E8A-4147-A177-3AD203B41FA5}">
                      <a16:colId xmlns:a16="http://schemas.microsoft.com/office/drawing/2014/main" val="6920254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Tuning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Single/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DC-to-RF efficiency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noise (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On-chip ant.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forming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 dB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(w/o Si Lens 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dB beam width: 13º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-20.46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w/o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Austria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-43.98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6731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-33.98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180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-1.37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(w/o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153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-14.32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(w/o Si Lens 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215996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093714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26762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-3.77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12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91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r>
              <a:rPr lang="ja-JP" altLang="en-US" dirty="0"/>
              <a:t>の</a:t>
            </a:r>
            <a:r>
              <a:rPr kumimoji="1" lang="ja-JP" altLang="en-US" dirty="0"/>
              <a:t>電力効率・面積効率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2EAA00-75D5-40CC-8D5D-29BD3052E909}"/>
              </a:ext>
            </a:extLst>
          </p:cNvPr>
          <p:cNvSpPr txBox="1"/>
          <p:nvPr/>
        </p:nvSpPr>
        <p:spPr>
          <a:xfrm>
            <a:off x="1395797" y="5486400"/>
            <a:ext cx="8733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500GHz</a:t>
            </a:r>
            <a:r>
              <a:rPr lang="ja-JP" altLang="en-US" dirty="0"/>
              <a:t>以下では</a:t>
            </a:r>
            <a:r>
              <a:rPr lang="en-US" altLang="ja-JP" dirty="0"/>
              <a:t>1%</a:t>
            </a:r>
            <a:r>
              <a:rPr lang="ja-JP" altLang="en-US" dirty="0"/>
              <a:t>以上の効率が期待される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出力密度（チップの単位面積あたりの出力）が</a:t>
            </a:r>
            <a:r>
              <a:rPr lang="en-US" altLang="ja-JP" dirty="0"/>
              <a:t>260GHz</a:t>
            </a:r>
            <a:r>
              <a:rPr lang="ja-JP" altLang="en-US" dirty="0"/>
              <a:t>で</a:t>
            </a:r>
            <a:r>
              <a:rPr lang="en-US" altLang="ja-JP" dirty="0"/>
              <a:t>~10mW/mm</a:t>
            </a:r>
            <a:r>
              <a:rPr lang="en-US" altLang="ja-JP" baseline="30000" dirty="0"/>
              <a:t>2</a:t>
            </a:r>
            <a:r>
              <a:rPr lang="ja-JP" altLang="en-US" dirty="0"/>
              <a:t>と大きい</a:t>
            </a:r>
            <a:endParaRPr lang="en-US" altLang="ja-JP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85FD4B43-32B2-4005-A7B9-272B1CF559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910783"/>
              </p:ext>
            </p:extLst>
          </p:nvPr>
        </p:nvGraphicFramePr>
        <p:xfrm>
          <a:off x="1395797" y="1525731"/>
          <a:ext cx="4605596" cy="380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A63A3C45-B83F-404E-9EFD-74E5E134C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943666"/>
              </p:ext>
            </p:extLst>
          </p:nvPr>
        </p:nvGraphicFramePr>
        <p:xfrm>
          <a:off x="6859787" y="1525731"/>
          <a:ext cx="4605596" cy="380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矢印: 右 9">
            <a:extLst>
              <a:ext uri="{FF2B5EF4-FFF2-40B4-BE49-F238E27FC236}">
                <a16:creationId xmlns:a16="http://schemas.microsoft.com/office/drawing/2014/main" id="{913E61CA-56C5-4F1E-B33B-56246D25FF14}"/>
              </a:ext>
            </a:extLst>
          </p:cNvPr>
          <p:cNvSpPr/>
          <p:nvPr/>
        </p:nvSpPr>
        <p:spPr>
          <a:xfrm rot="2466722">
            <a:off x="2382663" y="2864339"/>
            <a:ext cx="2648067" cy="376101"/>
          </a:xfrm>
          <a:prstGeom prst="rightArrow">
            <a:avLst>
              <a:gd name="adj1" fmla="val 19054"/>
              <a:gd name="adj2" fmla="val 0"/>
            </a:avLst>
          </a:prstGeom>
          <a:solidFill>
            <a:srgbClr val="FF0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CA235DC7-4CDE-4961-B147-F51B89103964}"/>
              </a:ext>
            </a:extLst>
          </p:cNvPr>
          <p:cNvSpPr/>
          <p:nvPr/>
        </p:nvSpPr>
        <p:spPr>
          <a:xfrm rot="3146592">
            <a:off x="7603068" y="2723589"/>
            <a:ext cx="2899069" cy="376101"/>
          </a:xfrm>
          <a:prstGeom prst="rightArrow">
            <a:avLst>
              <a:gd name="adj1" fmla="val 19054"/>
              <a:gd name="adj2" fmla="val 0"/>
            </a:avLst>
          </a:prstGeom>
          <a:solidFill>
            <a:srgbClr val="FF0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2BD34E-A39E-41C9-A842-493414ED0086}"/>
              </a:ext>
            </a:extLst>
          </p:cNvPr>
          <p:cNvSpPr txBox="1"/>
          <p:nvPr/>
        </p:nvSpPr>
        <p:spPr>
          <a:xfrm>
            <a:off x="9046088" y="134722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帯は傾向を示す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720600-64D1-4D38-B04E-E07B6FAD54D0}"/>
              </a:ext>
            </a:extLst>
          </p:cNvPr>
          <p:cNvSpPr txBox="1"/>
          <p:nvPr/>
        </p:nvSpPr>
        <p:spPr>
          <a:xfrm>
            <a:off x="3644477" y="134722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帯は傾向を示す</a:t>
            </a:r>
          </a:p>
        </p:txBody>
      </p:sp>
    </p:spTree>
    <p:extLst>
      <p:ext uri="{BB962C8B-B14F-4D97-AF65-F5344CB8AC3E}">
        <p14:creationId xmlns:p14="http://schemas.microsoft.com/office/powerpoint/2010/main" val="123740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D21679F-B877-46DA-BB38-2CD49115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03765"/>
              </p:ext>
            </p:extLst>
          </p:nvPr>
        </p:nvGraphicFramePr>
        <p:xfrm>
          <a:off x="193040" y="1864779"/>
          <a:ext cx="11805923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57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890943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679509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509476914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838900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143957179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208015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2986623090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28506">
                  <a:extLst>
                    <a:ext uri="{9D8B030D-6E8A-4147-A177-3AD203B41FA5}">
                      <a16:colId xmlns:a16="http://schemas.microsoft.com/office/drawing/2014/main" val="402457000"/>
                    </a:ext>
                  </a:extLst>
                </a:gridCol>
                <a:gridCol w="1982508">
                  <a:extLst>
                    <a:ext uri="{9D8B030D-6E8A-4147-A177-3AD203B41FA5}">
                      <a16:colId xmlns:a16="http://schemas.microsoft.com/office/drawing/2014/main" val="6920254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Tuning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Single/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DC-to-RF efficiency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noise (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On-chip ant.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forming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-5.69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-27.21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(w/o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Korea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6731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-13.28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dBi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(w/o Si Lens 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Korea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180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(w/o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Austria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153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-21.55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215996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-6.58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093714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267629"/>
                  </a:ext>
                </a:extLst>
              </a:tr>
              <a:tr h="162957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12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97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D21679F-B877-46DA-BB38-2CD49115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628648"/>
              </p:ext>
            </p:extLst>
          </p:nvPr>
        </p:nvGraphicFramePr>
        <p:xfrm>
          <a:off x="193040" y="1864779"/>
          <a:ext cx="11805923" cy="4890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57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890943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679509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509476914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838900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143957179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208015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2986623090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28506">
                  <a:extLst>
                    <a:ext uri="{9D8B030D-6E8A-4147-A177-3AD203B41FA5}">
                      <a16:colId xmlns:a16="http://schemas.microsoft.com/office/drawing/2014/main" val="402457000"/>
                    </a:ext>
                  </a:extLst>
                </a:gridCol>
                <a:gridCol w="1982508">
                  <a:extLst>
                    <a:ext uri="{9D8B030D-6E8A-4147-A177-3AD203B41FA5}">
                      <a16:colId xmlns:a16="http://schemas.microsoft.com/office/drawing/2014/main" val="6920254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Tuning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Single/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DC-to-RF efficiency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noise (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On-chip ant.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forming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--20.32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(w/o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Korea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-11.55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(w/o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Austria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UK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0.0233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Sweden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RTD-MOSFET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6731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-33.98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180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-21.55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153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Varactor. Phase Noise, </a:t>
                      </a:r>
                    </a:p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OffSet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100KHz 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215996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Varactor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Array Tuning Range:</a:t>
                      </a:r>
                    </a:p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580~900 GHz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093714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-21.74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Japan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Varactor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26762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Yes. (w/ Si Lens 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RTD/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12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0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RTD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528321" y="1690688"/>
            <a:ext cx="108254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Y. Koyama et al., "A High-Power Terahertz Source Over 10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mW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at 0.45 THz Using an Active Antenna Array With Integrated Patch Antennas and Resonant-Tunneling Diodes," </a:t>
            </a:r>
            <a:r>
              <a:rPr lang="fr-FR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IEEE Trans. Terahertz Sci. Technol.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, 2022.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Ourednik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et al., "Double-resonant-tunneling-diode bridge-less patch-antenna oscillators operating up to 1.09 THz," Appl. Phys. Lett., vol.120, no.18, 2022.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A. Al-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Khalidi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et al., "Resonant Tunneling Diode Terahertz Sources With up to 1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mW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Output Power in the J-Band," IEEE Trans. Terahertz Sci. Technol., vol. 10, no. 2, pp. 150-157, 2020.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R. Izumi et al., "1.98 THz resonant-tunneling-diode oscillator with reduced conduction loss by thick antenna electrode," 42nd Int. Conf. Infrared Millimeter Terahertz Waves, pp. 1–2, 2017.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T. Maekawa et al., "Oscillation up to 1.92 THz in resonant tunneling diode by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reduced conduction loss," Appl. Phys.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Exp., vol. 9, no. 024101, 2016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K.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Kasagi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, et al., "Large-scale array of resonant tunneling-diode terahertz oscillators for high output power at 1 THz," J. Appl. Phys., vol. 125, no. 151601, 2009.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Kanaya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 et al. "Fundamental Oscillation up to 1.42 THz in Resonant Tunneling Diodes by Optimized Collector Spacer Thickness," J Infrared Milli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Terahz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 Waves vol. 35, pp. 425–431, 2014.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R. Izumi et al., "Resonant-tunneling-diode terahertz oscillator with a cylindrical cavity for high-frequency oscillation," AIP Advances, vol. 9, no. 8, 085020, 2019.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K. Hinata et al., "High output power (∼ 400</a:t>
            </a:r>
            <a:r>
              <a:rPr lang="el-GR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μ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W) oscillators at around 550 GHz using resonant tunneling diodes with graded emitter and thin barriers," Appl. Phys. Exp., vol. 4, no. 6, 064101, 2011. 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S. Suzuki, M.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Shiraishi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, 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Shibayama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, and M. Asada, "High-power operation of terahertz oscillators with resonant tunneling diodes using impedance-matched antennas and array configuration," IEEE J. Sel. Topics Quantum Electron., vol. 19, no. 1, pp. 8500108–8500108, 2013.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2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RTD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528321" y="1690688"/>
            <a:ext cx="108254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J. Lee, M. Kim, and K. Yang, "A 1.52 THz RTD triple-push oscillator with a </a:t>
            </a:r>
            <a:r>
              <a:rPr lang="el-GR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μ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 -level output power," IEEE Trans. THz Sci. Technol., vol. 6, no. 2, pp. 336–340, 2016.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M. Kim, J. Lee, J. Lee, and K. Yang, "A 675 GHz differential oscillator based on a resonant tunneling diode," IEEE Trans. THz Sci. Technol., vol. 6, no. 3, pp. 510–512, 2016.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Feiginov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et al., "Resonant-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tunnelling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- diode oscillators operating at frequencies above 1.1 THz," Appl. Phys. Lett., vol. 99, pp. 233506-1–233506-3, 2011.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X. Yu, et al. , "Highly efficient resonant tunneling diode terahertz oscillator with a split ring resonator," IEEE Electron Device Lett., vol. 42, no. 7, pp. 982–985, 2021.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M. Van Ta et al. "Structure dependence of oscillation characteristics of structure-simplified resonant-tunneling-diode terahertz oscillator," Appl. Phys.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Exp., vol.15, no. 4, 042003, 2022.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Kanaya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 et al., "Fundamental oscillation up to 1.31 THz in resonant tunneling diodes with thin well and barriers," Appl. Phys. Exp., vol. 5, no. 12, 124101, 2012.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S. Iwamatsu et al., "Terahertz coherent oscillator integrated with slot-ring antenna using two resonant tunneling diodes," Appl. Phys. Express, vol. 14, pp. 034001-1–034001-4, 2021.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J. Lee, M. Kim, and J. Lee, "692 GHz high-efficiency compact-size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InP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based fundamental RTD oscillator," IEEE Trans. Terahertz Sci. Technol., vol. 11, no. 6, pp. 716–719, 2021.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P.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Ourednik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 et al., "Double-resonant-tunneling-diode patch-antenna oscillators," Appl. Phys. Lett., vol. 119, pp. 263509-1-263509-5, 2021.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J. Wang et al., "15-Gb/s 50-cm wireless link using a high-power compact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III-V 84-GHz transmitter," IEEE Trans.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Microw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. Theory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Techn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., vol. 66, no. 11, pp. 4698–4705, 2018.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L. Ohlsson et al., "A 15-Gb/s Wireless ON-OFF Keying Link," IEEE Access, vol. 2, pp. 1307-1313, 2014.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3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RTD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528321" y="1690688"/>
            <a:ext cx="108254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pPr marL="342900" indent="-342900">
              <a:buFont typeface="+mj-lt"/>
              <a:buAutoNum type="arabicPeriod" startAt="22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T. Maekawa et al. "Frequency increase in terahertz oscillation of resonant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tunnelling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diode up to 1.55 THz by reduced slot‐antenna length.", Electron. Lett.,  vol. 50, no. 17, pp. 1214-1216, 2014.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2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S. Suzuki et al., "Fundamental oscillation of resonant tunneling diodes above 1 THz at room temperature," Appl. Phys. Lett., vol. 97, no. 24, 242102, 2010.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2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K. Ogino et.al., "Spectral Narrowing of a Varactor-Integrated Resonant-Tunneling-Diode Terahertz Oscillator by Phase-Locked Loop, " J. Infrared Milli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Terahz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Waves, 38, pp. 1477–1486, 2017.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2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S. Kitagawa et al. "Wide frequency-tunable resonant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tunnelling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diode terahertz oscillators using varactor diodes," Electron. Lett., vol. 52, no. 6, pp. 479-481, 2016.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2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S. Kitagawa et al., "650-GHz Resonant-Tunneling-Diode VCO With Wide Tuning Range Using Varactor Diode," 	IEEE Electron Device Lett., vol. 35, no. 12, pp. 1215-1217, 2014.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2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J.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Su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, et al., “Wide frequency-tunable 1 THz resonant tunneling diode oscillator,” Int. Conf. Infrared, Millimeter and Terahertz Waves (IRMMW-THz), Chengdu, China, WE-AM-6-1, 2021.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5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528321" y="1690688"/>
            <a:ext cx="10825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補足情報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コメント：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RTD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は高周波で特に有利、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VCO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レンジも広い。高い周波数範囲で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RF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フロントエンド部だけ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RTD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デバイスで置き換えられるか？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課題：電力効率について、現状の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RTD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から完全に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RF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出力を取り出せた場合、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~10%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の効率が期待されるため、回路の最適化が必要。機能性を持たせるために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回路との集積化が課題。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変調など：直接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変調が可能で変調カットオフは高い（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~30GHz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）、複雑な変調（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QAM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など）は現状できない。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パッケージ：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レンズパッケージがよく用いられる。フォトニック結晶導波路や導波管接続もできるが、直接放射がパッチアンテナなどのオンチップアンテナも可能。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チップコスト：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InP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系のチップコストについては調査不足</a:t>
            </a:r>
            <a:r>
              <a:rPr lang="ja-JP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。。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と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InP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では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倍くらい？価格差がありそう。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8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r>
              <a:rPr lang="ja-JP" altLang="en-US" dirty="0"/>
              <a:t>の開発状況</a:t>
            </a:r>
            <a:endParaRPr kumimoji="1" lang="ja-JP" altLang="en-US" dirty="0"/>
          </a:p>
        </p:txBody>
      </p:sp>
      <p:graphicFrame>
        <p:nvGraphicFramePr>
          <p:cNvPr id="35" name="グラフ 34">
            <a:extLst>
              <a:ext uri="{FF2B5EF4-FFF2-40B4-BE49-F238E27FC236}">
                <a16:creationId xmlns:a16="http://schemas.microsoft.com/office/drawing/2014/main" id="{41886CB8-F561-45F8-8815-0D504B47F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280208"/>
              </p:ext>
            </p:extLst>
          </p:nvPr>
        </p:nvGraphicFramePr>
        <p:xfrm>
          <a:off x="1139213" y="1518805"/>
          <a:ext cx="4605596" cy="382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CBB2458F-75A9-492A-BF74-A621F58DBD02}"/>
              </a:ext>
            </a:extLst>
          </p:cNvPr>
          <p:cNvGrpSpPr/>
          <p:nvPr/>
        </p:nvGrpSpPr>
        <p:grpSpPr>
          <a:xfrm>
            <a:off x="3375352" y="1722277"/>
            <a:ext cx="2066784" cy="338554"/>
            <a:chOff x="6096000" y="1980900"/>
            <a:chExt cx="2066784" cy="338554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71D8830B-1319-4C16-A597-66A876D2F40C}"/>
                </a:ext>
              </a:extLst>
            </p:cNvPr>
            <p:cNvSpPr txBox="1"/>
            <p:nvPr/>
          </p:nvSpPr>
          <p:spPr>
            <a:xfrm>
              <a:off x="6096000" y="1980900"/>
              <a:ext cx="2066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Developed in Japan</a:t>
              </a:r>
              <a:r>
                <a:rPr kumimoji="1" lang="ja-JP" altLang="en-US" sz="1600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1" lang="en-US" altLang="ja-JP" sz="1600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kumimoji="1" lang="ja-JP" altLang="en-US" sz="1600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kumimoji="1" lang="en-US" altLang="ja-JP" sz="1600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1" lang="ja-JP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2E0E083F-70DE-42D7-AA37-74BDEC7C3043}"/>
                </a:ext>
              </a:extLst>
            </p:cNvPr>
            <p:cNvSpPr/>
            <p:nvPr/>
          </p:nvSpPr>
          <p:spPr>
            <a:xfrm>
              <a:off x="7898275" y="2114122"/>
              <a:ext cx="99060" cy="1006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0337ACF-8796-4440-8BFF-50BD34DDA8F4}"/>
              </a:ext>
            </a:extLst>
          </p:cNvPr>
          <p:cNvGrpSpPr/>
          <p:nvPr/>
        </p:nvGrpSpPr>
        <p:grpSpPr>
          <a:xfrm>
            <a:off x="3682167" y="2024776"/>
            <a:ext cx="1759969" cy="338554"/>
            <a:chOff x="4621313" y="4245186"/>
            <a:chExt cx="1759969" cy="338554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9F9A0D7D-A4A6-4818-8614-54670D794C07}"/>
                </a:ext>
              </a:extLst>
            </p:cNvPr>
            <p:cNvSpPr txBox="1"/>
            <p:nvPr/>
          </p:nvSpPr>
          <p:spPr>
            <a:xfrm>
              <a:off x="4621313" y="4245186"/>
              <a:ext cx="1759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Other countries</a:t>
              </a:r>
              <a:r>
                <a:rPr kumimoji="1" lang="ja-JP" altLang="en-US" sz="16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1" lang="en-US" altLang="ja-JP" sz="16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kumimoji="1" lang="ja-JP" altLang="en-US" sz="16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kumimoji="1" lang="en-US" altLang="ja-JP" sz="16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1" lang="ja-JP" alt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032EFC40-70DD-48F3-AF9D-C901925A6C3A}"/>
                </a:ext>
              </a:extLst>
            </p:cNvPr>
            <p:cNvSpPr/>
            <p:nvPr/>
          </p:nvSpPr>
          <p:spPr>
            <a:xfrm>
              <a:off x="6116320" y="4383313"/>
              <a:ext cx="99060" cy="10064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D92785A-2557-4E3E-AE56-77EEAA22B05A}"/>
              </a:ext>
            </a:extLst>
          </p:cNvPr>
          <p:cNvSpPr txBox="1"/>
          <p:nvPr/>
        </p:nvSpPr>
        <p:spPr>
          <a:xfrm>
            <a:off x="1395797" y="5486400"/>
            <a:ext cx="993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動作周波数が高く、</a:t>
            </a:r>
            <a:r>
              <a:rPr kumimoji="1" lang="en-US" altLang="ja-JP" dirty="0"/>
              <a:t>~1THz</a:t>
            </a:r>
            <a:r>
              <a:rPr kumimoji="1" lang="ja-JP" altLang="en-US" dirty="0"/>
              <a:t>までは</a:t>
            </a:r>
            <a:r>
              <a:rPr kumimoji="1" lang="en-US" altLang="ja-JP" dirty="0"/>
              <a:t>~</a:t>
            </a:r>
            <a:r>
              <a:rPr kumimoji="1" lang="en-US" altLang="ja-JP" dirty="0" err="1"/>
              <a:t>mW</a:t>
            </a:r>
            <a:r>
              <a:rPr kumimoji="1" lang="ja-JP" altLang="en-US" dirty="0"/>
              <a:t>の出力が可能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開発は日本が主導、他、イギリス、オーストリア、韓国など。近年、米国から報告はない。</a:t>
            </a:r>
            <a:endParaRPr kumimoji="1" lang="ja-JP" altLang="en-US" dirty="0"/>
          </a:p>
        </p:txBody>
      </p:sp>
      <p:graphicFrame>
        <p:nvGraphicFramePr>
          <p:cNvPr id="49" name="グラフ 48">
            <a:extLst>
              <a:ext uri="{FF2B5EF4-FFF2-40B4-BE49-F238E27FC236}">
                <a16:creationId xmlns:a16="http://schemas.microsoft.com/office/drawing/2014/main" id="{72EC6EC1-9B7E-42F5-B2AE-2921F7D50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256575"/>
              </p:ext>
            </p:extLst>
          </p:nvPr>
        </p:nvGraphicFramePr>
        <p:xfrm>
          <a:off x="6748204" y="1518805"/>
          <a:ext cx="4605596" cy="382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" name="矢印: 右 55">
            <a:extLst>
              <a:ext uri="{FF2B5EF4-FFF2-40B4-BE49-F238E27FC236}">
                <a16:creationId xmlns:a16="http://schemas.microsoft.com/office/drawing/2014/main" id="{F98C234A-51B6-4A03-B856-3FA4D389F176}"/>
              </a:ext>
            </a:extLst>
          </p:cNvPr>
          <p:cNvSpPr/>
          <p:nvPr/>
        </p:nvSpPr>
        <p:spPr>
          <a:xfrm rot="1987901">
            <a:off x="7274743" y="3007075"/>
            <a:ext cx="3552517" cy="376101"/>
          </a:xfrm>
          <a:prstGeom prst="rightArrow">
            <a:avLst>
              <a:gd name="adj1" fmla="val 19054"/>
              <a:gd name="adj2" fmla="val 0"/>
            </a:avLst>
          </a:prstGeom>
          <a:solidFill>
            <a:srgbClr val="FF0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DA6E9D92-666E-4984-BD09-98DB3DE1AA63}"/>
              </a:ext>
            </a:extLst>
          </p:cNvPr>
          <p:cNvSpPr/>
          <p:nvPr/>
        </p:nvSpPr>
        <p:spPr>
          <a:xfrm rot="1987901">
            <a:off x="8231007" y="2518675"/>
            <a:ext cx="685742" cy="376101"/>
          </a:xfrm>
          <a:prstGeom prst="rightArrow">
            <a:avLst>
              <a:gd name="adj1" fmla="val 19745"/>
              <a:gd name="adj2" fmla="val 0"/>
            </a:avLst>
          </a:prstGeom>
          <a:solidFill>
            <a:schemeClr val="accent2"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矢印: 右 57">
            <a:extLst>
              <a:ext uri="{FF2B5EF4-FFF2-40B4-BE49-F238E27FC236}">
                <a16:creationId xmlns:a16="http://schemas.microsoft.com/office/drawing/2014/main" id="{EB348CEC-43C8-4781-8E32-ABB0D07175DF}"/>
              </a:ext>
            </a:extLst>
          </p:cNvPr>
          <p:cNvSpPr/>
          <p:nvPr/>
        </p:nvSpPr>
        <p:spPr>
          <a:xfrm rot="1987901">
            <a:off x="8790488" y="2390425"/>
            <a:ext cx="302418" cy="376101"/>
          </a:xfrm>
          <a:prstGeom prst="rightArrow">
            <a:avLst>
              <a:gd name="adj1" fmla="val 19745"/>
              <a:gd name="adj2" fmla="val 0"/>
            </a:avLst>
          </a:prstGeom>
          <a:solidFill>
            <a:schemeClr val="accent6"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5717FBF1-CC13-4B2B-A4E0-7521B63A5817}"/>
              </a:ext>
            </a:extLst>
          </p:cNvPr>
          <p:cNvSpPr/>
          <p:nvPr/>
        </p:nvSpPr>
        <p:spPr>
          <a:xfrm rot="1987901">
            <a:off x="8023408" y="1887505"/>
            <a:ext cx="302418" cy="376101"/>
          </a:xfrm>
          <a:prstGeom prst="rightArrow">
            <a:avLst>
              <a:gd name="adj1" fmla="val 19745"/>
              <a:gd name="adj2" fmla="val 0"/>
            </a:avLst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C8C527F-020A-4B5C-8ADB-94A2DDFFDD09}"/>
              </a:ext>
            </a:extLst>
          </p:cNvPr>
          <p:cNvSpPr txBox="1"/>
          <p:nvPr/>
        </p:nvSpPr>
        <p:spPr>
          <a:xfrm rot="2084658">
            <a:off x="8103278" y="1867354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36el.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8F2A651-3A41-49F4-9D85-F2F764C5B9BF}"/>
              </a:ext>
            </a:extLst>
          </p:cNvPr>
          <p:cNvSpPr txBox="1"/>
          <p:nvPr/>
        </p:nvSpPr>
        <p:spPr>
          <a:xfrm rot="1958667">
            <a:off x="8907611" y="241436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89el.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D98DD5E-C0A5-4933-8F5D-5A6FB43FBE67}"/>
              </a:ext>
            </a:extLst>
          </p:cNvPr>
          <p:cNvSpPr txBox="1"/>
          <p:nvPr/>
        </p:nvSpPr>
        <p:spPr>
          <a:xfrm rot="2004541">
            <a:off x="8782234" y="2741171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2el.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15F3D35-387E-4C13-97A6-10A1C1CE373D}"/>
              </a:ext>
            </a:extLst>
          </p:cNvPr>
          <p:cNvSpPr txBox="1"/>
          <p:nvPr/>
        </p:nvSpPr>
        <p:spPr>
          <a:xfrm rot="1958667">
            <a:off x="9460699" y="336038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Single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DCD144A-31DD-4E26-87D0-782DFED43A2E}"/>
              </a:ext>
            </a:extLst>
          </p:cNvPr>
          <p:cNvSpPr txBox="1"/>
          <p:nvPr/>
        </p:nvSpPr>
        <p:spPr>
          <a:xfrm>
            <a:off x="9046088" y="134722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帯は傾向を示す</a:t>
            </a:r>
          </a:p>
        </p:txBody>
      </p:sp>
    </p:spTree>
    <p:extLst>
      <p:ext uri="{BB962C8B-B14F-4D97-AF65-F5344CB8AC3E}">
        <p14:creationId xmlns:p14="http://schemas.microsoft.com/office/powerpoint/2010/main" val="178897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89E35-A938-46F3-B7F2-0F25AA2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RTD</a:t>
            </a:r>
            <a:r>
              <a:rPr lang="ja-JP" altLang="en-US" dirty="0"/>
              <a:t>の年次発展傾向</a:t>
            </a:r>
            <a:endParaRPr kumimoji="1" lang="ja-JP" altLang="en-US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D310A103-D233-4DE1-9942-5E8892451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866216"/>
              </p:ext>
            </p:extLst>
          </p:nvPr>
        </p:nvGraphicFramePr>
        <p:xfrm>
          <a:off x="6748204" y="1525731"/>
          <a:ext cx="4605596" cy="380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1905E98D-7064-4C3A-B95A-CC3616D0D7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100433"/>
              </p:ext>
            </p:extLst>
          </p:nvPr>
        </p:nvGraphicFramePr>
        <p:xfrm>
          <a:off x="1038850" y="1525730"/>
          <a:ext cx="4605596" cy="380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2EAA00-75D5-40CC-8D5D-29BD3052E909}"/>
              </a:ext>
            </a:extLst>
          </p:cNvPr>
          <p:cNvSpPr txBox="1"/>
          <p:nvPr/>
        </p:nvSpPr>
        <p:spPr>
          <a:xfrm>
            <a:off x="1395797" y="5486400"/>
            <a:ext cx="9958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動作周波数は</a:t>
            </a:r>
            <a:r>
              <a:rPr lang="en-US" altLang="ja-JP" dirty="0"/>
              <a:t>~2THz</a:t>
            </a:r>
            <a:r>
              <a:rPr lang="ja-JP" altLang="en-US" dirty="0"/>
              <a:t>まで。周波数としてはすでに十分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出力は年々増加傾向、</a:t>
            </a:r>
            <a:r>
              <a:rPr lang="en-US" altLang="ja-JP" dirty="0"/>
              <a:t>2030</a:t>
            </a:r>
            <a:r>
              <a:rPr lang="ja-JP" altLang="en-US" dirty="0"/>
              <a:t>年代では</a:t>
            </a:r>
            <a:r>
              <a:rPr lang="en-US" altLang="ja-JP" dirty="0"/>
              <a:t>~20dBm</a:t>
            </a:r>
            <a:r>
              <a:rPr lang="ja-JP" altLang="en-US" dirty="0"/>
              <a:t>が期待（動作周波数が異なるが、おおよそとして）</a:t>
            </a:r>
            <a:endParaRPr lang="en-US" altLang="ja-JP" dirty="0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F2E665C-1892-4499-93A3-61B93ADDC0C2}"/>
              </a:ext>
            </a:extLst>
          </p:cNvPr>
          <p:cNvSpPr/>
          <p:nvPr/>
        </p:nvSpPr>
        <p:spPr>
          <a:xfrm rot="20450805">
            <a:off x="7735209" y="2067993"/>
            <a:ext cx="2815053" cy="376101"/>
          </a:xfrm>
          <a:prstGeom prst="rightArrow">
            <a:avLst>
              <a:gd name="adj1" fmla="val 50000"/>
              <a:gd name="adj2" fmla="val 92144"/>
            </a:avLst>
          </a:prstGeom>
          <a:solidFill>
            <a:srgbClr val="FF0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87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2643</Words>
  <Application>Microsoft Office PowerPoint</Application>
  <PresentationFormat>ワイド画面</PresentationFormat>
  <Paragraphs>523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 Light</vt:lpstr>
      <vt:lpstr>Arial</vt:lpstr>
      <vt:lpstr>Calibri</vt:lpstr>
      <vt:lpstr>游ゴシック</vt:lpstr>
      <vt:lpstr>Office テーマ</vt:lpstr>
      <vt:lpstr>RTD</vt:lpstr>
      <vt:lpstr>RTD</vt:lpstr>
      <vt:lpstr>RTD</vt:lpstr>
      <vt:lpstr>RTD</vt:lpstr>
      <vt:lpstr>RTD</vt:lpstr>
      <vt:lpstr>RTD</vt:lpstr>
      <vt:lpstr>RTD</vt:lpstr>
      <vt:lpstr>RTDの開発状況</vt:lpstr>
      <vt:lpstr>RTDの年次発展傾向</vt:lpstr>
      <vt:lpstr>RTDの電力効率・面積効率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2022年度第一回6GWG</dc:title>
  <dc:creator>鈴木 左文</dc:creator>
  <cp:lastModifiedBy>鈴木 左文</cp:lastModifiedBy>
  <cp:revision>367</cp:revision>
  <dcterms:created xsi:type="dcterms:W3CDTF">2022-06-28T06:12:34Z</dcterms:created>
  <dcterms:modified xsi:type="dcterms:W3CDTF">2022-08-24T04:33:22Z</dcterms:modified>
</cp:coreProperties>
</file>