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94" r:id="rId3"/>
    <p:sldId id="295" r:id="rId4"/>
    <p:sldId id="296" r:id="rId5"/>
    <p:sldId id="297" r:id="rId6"/>
    <p:sldId id="298" r:id="rId7"/>
    <p:sldId id="291" r:id="rId8"/>
    <p:sldId id="288" r:id="rId9"/>
    <p:sldId id="290" r:id="rId10"/>
    <p:sldId id="292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FF0000"/>
    <a:srgbClr val="33CC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30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Sheet1!$F$1</c:f>
              <c:strCache>
                <c:ptCount val="1"/>
                <c:pt idx="0">
                  <c:v>Output power (dBm)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Sheet1!$B$2:$B$33</c:f>
              <c:numCache>
                <c:formatCode>General</c:formatCode>
                <c:ptCount val="32"/>
                <c:pt idx="0">
                  <c:v>450</c:v>
                </c:pt>
                <c:pt idx="1">
                  <c:v>1090</c:v>
                </c:pt>
                <c:pt idx="2">
                  <c:v>260</c:v>
                </c:pt>
                <c:pt idx="3">
                  <c:v>1980</c:v>
                </c:pt>
                <c:pt idx="4">
                  <c:v>1920</c:v>
                </c:pt>
                <c:pt idx="5">
                  <c:v>1000</c:v>
                </c:pt>
                <c:pt idx="6">
                  <c:v>1040</c:v>
                </c:pt>
                <c:pt idx="7">
                  <c:v>1420</c:v>
                </c:pt>
                <c:pt idx="8">
                  <c:v>1790</c:v>
                </c:pt>
                <c:pt idx="9">
                  <c:v>548</c:v>
                </c:pt>
                <c:pt idx="10">
                  <c:v>620</c:v>
                </c:pt>
                <c:pt idx="11">
                  <c:v>770</c:v>
                </c:pt>
                <c:pt idx="12">
                  <c:v>810</c:v>
                </c:pt>
                <c:pt idx="13">
                  <c:v>1520</c:v>
                </c:pt>
                <c:pt idx="14">
                  <c:v>675</c:v>
                </c:pt>
                <c:pt idx="15">
                  <c:v>1111</c:v>
                </c:pt>
                <c:pt idx="16">
                  <c:v>1220</c:v>
                </c:pt>
                <c:pt idx="17">
                  <c:v>500</c:v>
                </c:pt>
                <c:pt idx="18">
                  <c:v>1310</c:v>
                </c:pt>
                <c:pt idx="19">
                  <c:v>350</c:v>
                </c:pt>
                <c:pt idx="20">
                  <c:v>692</c:v>
                </c:pt>
                <c:pt idx="21">
                  <c:v>330</c:v>
                </c:pt>
                <c:pt idx="22">
                  <c:v>84</c:v>
                </c:pt>
                <c:pt idx="23">
                  <c:v>62.5</c:v>
                </c:pt>
                <c:pt idx="24">
                  <c:v>1550</c:v>
                </c:pt>
                <c:pt idx="25">
                  <c:v>1040</c:v>
                </c:pt>
                <c:pt idx="26">
                  <c:v>613</c:v>
                </c:pt>
                <c:pt idx="27">
                  <c:v>640</c:v>
                </c:pt>
                <c:pt idx="28">
                  <c:v>655</c:v>
                </c:pt>
                <c:pt idx="29">
                  <c:v>985</c:v>
                </c:pt>
              </c:numCache>
            </c:numRef>
          </c:xVal>
          <c:yVal>
            <c:numRef>
              <c:f>Sheet1!$F$2:$F$33</c:f>
              <c:numCache>
                <c:formatCode>General</c:formatCode>
                <c:ptCount val="32"/>
                <c:pt idx="0">
                  <c:v>#N/A</c:v>
                </c:pt>
                <c:pt idx="1">
                  <c:v>-20.46</c:v>
                </c:pt>
                <c:pt idx="2">
                  <c:v>0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-27.21</c:v>
                </c:pt>
                <c:pt idx="14">
                  <c:v>-13.28</c:v>
                </c:pt>
                <c:pt idx="15">
                  <c:v>-40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-20.32</c:v>
                </c:pt>
                <c:pt idx="21">
                  <c:v>-11.55</c:v>
                </c:pt>
                <c:pt idx="22">
                  <c:v>3.01</c:v>
                </c:pt>
                <c:pt idx="23">
                  <c:v>5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-30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F3A0-4CC4-A8EE-A930190D58E3}"/>
            </c:ext>
          </c:extLst>
        </c:ser>
        <c:ser>
          <c:idx val="1"/>
          <c:order val="1"/>
          <c:tx>
            <c:strRef>
              <c:f>Sheet1!$G$1</c:f>
              <c:strCache>
                <c:ptCount val="1"/>
                <c:pt idx="0">
                  <c:v>Output power (dBm)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Pt>
            <c:idx val="27"/>
            <c:marker>
              <c:symbol val="circle"/>
              <c:size val="5"/>
              <c:spPr>
                <a:noFill/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2-F3A0-4CC4-A8EE-A930190D58E3}"/>
              </c:ext>
            </c:extLst>
          </c:dPt>
          <c:xVal>
            <c:numRef>
              <c:f>Sheet1!$B$2:$B$33</c:f>
              <c:numCache>
                <c:formatCode>General</c:formatCode>
                <c:ptCount val="32"/>
                <c:pt idx="0">
                  <c:v>450</c:v>
                </c:pt>
                <c:pt idx="1">
                  <c:v>1090</c:v>
                </c:pt>
                <c:pt idx="2">
                  <c:v>260</c:v>
                </c:pt>
                <c:pt idx="3">
                  <c:v>1980</c:v>
                </c:pt>
                <c:pt idx="4">
                  <c:v>1920</c:v>
                </c:pt>
                <c:pt idx="5">
                  <c:v>1000</c:v>
                </c:pt>
                <c:pt idx="6">
                  <c:v>1040</c:v>
                </c:pt>
                <c:pt idx="7">
                  <c:v>1420</c:v>
                </c:pt>
                <c:pt idx="8">
                  <c:v>1790</c:v>
                </c:pt>
                <c:pt idx="9">
                  <c:v>548</c:v>
                </c:pt>
                <c:pt idx="10">
                  <c:v>620</c:v>
                </c:pt>
                <c:pt idx="11">
                  <c:v>770</c:v>
                </c:pt>
                <c:pt idx="12">
                  <c:v>810</c:v>
                </c:pt>
                <c:pt idx="13">
                  <c:v>1520</c:v>
                </c:pt>
                <c:pt idx="14">
                  <c:v>675</c:v>
                </c:pt>
                <c:pt idx="15">
                  <c:v>1111</c:v>
                </c:pt>
                <c:pt idx="16">
                  <c:v>1220</c:v>
                </c:pt>
                <c:pt idx="17">
                  <c:v>500</c:v>
                </c:pt>
                <c:pt idx="18">
                  <c:v>1310</c:v>
                </c:pt>
                <c:pt idx="19">
                  <c:v>350</c:v>
                </c:pt>
                <c:pt idx="20">
                  <c:v>692</c:v>
                </c:pt>
                <c:pt idx="21">
                  <c:v>330</c:v>
                </c:pt>
                <c:pt idx="22">
                  <c:v>84</c:v>
                </c:pt>
                <c:pt idx="23">
                  <c:v>62.5</c:v>
                </c:pt>
                <c:pt idx="24">
                  <c:v>1550</c:v>
                </c:pt>
                <c:pt idx="25">
                  <c:v>1040</c:v>
                </c:pt>
                <c:pt idx="26">
                  <c:v>613</c:v>
                </c:pt>
                <c:pt idx="27">
                  <c:v>640</c:v>
                </c:pt>
                <c:pt idx="28">
                  <c:v>655</c:v>
                </c:pt>
                <c:pt idx="29">
                  <c:v>985</c:v>
                </c:pt>
              </c:numCache>
            </c:numRef>
          </c:xVal>
          <c:yVal>
            <c:numRef>
              <c:f>Sheet1!$G$2:$G$33</c:f>
              <c:numCache>
                <c:formatCode>General</c:formatCode>
                <c:ptCount val="32"/>
                <c:pt idx="0">
                  <c:v>10.72</c:v>
                </c:pt>
                <c:pt idx="1">
                  <c:v>#N/A</c:v>
                </c:pt>
                <c:pt idx="2">
                  <c:v>#N/A</c:v>
                </c:pt>
                <c:pt idx="3">
                  <c:v>-43.98</c:v>
                </c:pt>
                <c:pt idx="4">
                  <c:v>-33.979999999999997</c:v>
                </c:pt>
                <c:pt idx="5">
                  <c:v>-1.37</c:v>
                </c:pt>
                <c:pt idx="6">
                  <c:v>-14.32</c:v>
                </c:pt>
                <c:pt idx="7">
                  <c:v>-30</c:v>
                </c:pt>
                <c:pt idx="8">
                  <c:v>-40</c:v>
                </c:pt>
                <c:pt idx="9">
                  <c:v>-3.77</c:v>
                </c:pt>
                <c:pt idx="10">
                  <c:v>-2.15</c:v>
                </c:pt>
                <c:pt idx="11">
                  <c:v>-5.69</c:v>
                </c:pt>
                <c:pt idx="12">
                  <c:v>-7.45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-21.55</c:v>
                </c:pt>
                <c:pt idx="17">
                  <c:v>-6.58</c:v>
                </c:pt>
                <c:pt idx="18">
                  <c:v>-20</c:v>
                </c:pt>
                <c:pt idx="19">
                  <c:v>-15.09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-33.979999999999997</c:v>
                </c:pt>
                <c:pt idx="25">
                  <c:v>-21.55</c:v>
                </c:pt>
                <c:pt idx="26">
                  <c:v>-19.21</c:v>
                </c:pt>
                <c:pt idx="27">
                  <c:v>0</c:v>
                </c:pt>
                <c:pt idx="28">
                  <c:v>-21.74</c:v>
                </c:pt>
                <c:pt idx="29">
                  <c:v>#N/A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F3A0-4CC4-A8EE-A930190D58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52015984"/>
        <c:axId val="639531088"/>
      </c:scatterChart>
      <c:valAx>
        <c:axId val="7520159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Frequency (GHz)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9531088"/>
        <c:crossesAt val="-50"/>
        <c:crossBetween val="midCat"/>
      </c:valAx>
      <c:valAx>
        <c:axId val="63953108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 dirty="0"/>
                  <a:t>Output power (dBm)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52015984"/>
        <c:crosses val="autoZero"/>
        <c:crossBetween val="midCat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/>
      </a:pPr>
      <a:endParaRPr lang="ja-JP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Sheet1!$F$1</c:f>
              <c:strCache>
                <c:ptCount val="1"/>
                <c:pt idx="0">
                  <c:v>Output power (dBm)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Sheet1!$B$2:$B$33</c:f>
              <c:numCache>
                <c:formatCode>General</c:formatCode>
                <c:ptCount val="32"/>
                <c:pt idx="0">
                  <c:v>450</c:v>
                </c:pt>
                <c:pt idx="1">
                  <c:v>1090</c:v>
                </c:pt>
                <c:pt idx="2">
                  <c:v>260</c:v>
                </c:pt>
                <c:pt idx="3">
                  <c:v>1980</c:v>
                </c:pt>
                <c:pt idx="4">
                  <c:v>1920</c:v>
                </c:pt>
                <c:pt idx="5">
                  <c:v>1000</c:v>
                </c:pt>
                <c:pt idx="6">
                  <c:v>1040</c:v>
                </c:pt>
                <c:pt idx="7">
                  <c:v>1420</c:v>
                </c:pt>
                <c:pt idx="8">
                  <c:v>1790</c:v>
                </c:pt>
                <c:pt idx="9">
                  <c:v>548</c:v>
                </c:pt>
                <c:pt idx="10">
                  <c:v>620</c:v>
                </c:pt>
                <c:pt idx="11">
                  <c:v>770</c:v>
                </c:pt>
                <c:pt idx="12">
                  <c:v>810</c:v>
                </c:pt>
                <c:pt idx="13">
                  <c:v>1520</c:v>
                </c:pt>
                <c:pt idx="14">
                  <c:v>675</c:v>
                </c:pt>
                <c:pt idx="15">
                  <c:v>1111</c:v>
                </c:pt>
                <c:pt idx="16">
                  <c:v>1220</c:v>
                </c:pt>
                <c:pt idx="17">
                  <c:v>500</c:v>
                </c:pt>
                <c:pt idx="18">
                  <c:v>1310</c:v>
                </c:pt>
                <c:pt idx="19">
                  <c:v>350</c:v>
                </c:pt>
                <c:pt idx="20">
                  <c:v>692</c:v>
                </c:pt>
                <c:pt idx="21">
                  <c:v>330</c:v>
                </c:pt>
                <c:pt idx="22">
                  <c:v>84</c:v>
                </c:pt>
                <c:pt idx="23">
                  <c:v>62.5</c:v>
                </c:pt>
                <c:pt idx="24">
                  <c:v>1550</c:v>
                </c:pt>
                <c:pt idx="25">
                  <c:v>1040</c:v>
                </c:pt>
                <c:pt idx="26">
                  <c:v>613</c:v>
                </c:pt>
                <c:pt idx="27">
                  <c:v>640</c:v>
                </c:pt>
                <c:pt idx="28">
                  <c:v>655</c:v>
                </c:pt>
                <c:pt idx="29">
                  <c:v>985</c:v>
                </c:pt>
              </c:numCache>
            </c:numRef>
          </c:xVal>
          <c:yVal>
            <c:numRef>
              <c:f>Sheet1!$F$2:$F$33</c:f>
              <c:numCache>
                <c:formatCode>General</c:formatCode>
                <c:ptCount val="32"/>
                <c:pt idx="0">
                  <c:v>#N/A</c:v>
                </c:pt>
                <c:pt idx="1">
                  <c:v>-20.46</c:v>
                </c:pt>
                <c:pt idx="2">
                  <c:v>0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-27.21</c:v>
                </c:pt>
                <c:pt idx="14">
                  <c:v>-13.28</c:v>
                </c:pt>
                <c:pt idx="15">
                  <c:v>-40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-20.32</c:v>
                </c:pt>
                <c:pt idx="21">
                  <c:v>-11.55</c:v>
                </c:pt>
                <c:pt idx="22">
                  <c:v>3.01</c:v>
                </c:pt>
                <c:pt idx="23">
                  <c:v>5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-30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D052-4B84-85E7-6932F585A532}"/>
            </c:ext>
          </c:extLst>
        </c:ser>
        <c:ser>
          <c:idx val="1"/>
          <c:order val="1"/>
          <c:tx>
            <c:strRef>
              <c:f>Sheet1!$G$1</c:f>
              <c:strCache>
                <c:ptCount val="1"/>
                <c:pt idx="0">
                  <c:v>Output power (dBm)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4472C4"/>
              </a:solidFill>
              <a:ln w="9525">
                <a:solidFill>
                  <a:srgbClr val="4472C4"/>
                </a:solidFill>
              </a:ln>
              <a:effectLst/>
            </c:spPr>
          </c:marker>
          <c:dPt>
            <c:idx val="27"/>
            <c:marker>
              <c:symbol val="circle"/>
              <c:size val="5"/>
              <c:spPr>
                <a:noFill/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D052-4B84-85E7-6932F585A532}"/>
              </c:ext>
            </c:extLst>
          </c:dPt>
          <c:xVal>
            <c:numRef>
              <c:f>Sheet1!$B$2:$B$33</c:f>
              <c:numCache>
                <c:formatCode>General</c:formatCode>
                <c:ptCount val="32"/>
                <c:pt idx="0">
                  <c:v>450</c:v>
                </c:pt>
                <c:pt idx="1">
                  <c:v>1090</c:v>
                </c:pt>
                <c:pt idx="2">
                  <c:v>260</c:v>
                </c:pt>
                <c:pt idx="3">
                  <c:v>1980</c:v>
                </c:pt>
                <c:pt idx="4">
                  <c:v>1920</c:v>
                </c:pt>
                <c:pt idx="5">
                  <c:v>1000</c:v>
                </c:pt>
                <c:pt idx="6">
                  <c:v>1040</c:v>
                </c:pt>
                <c:pt idx="7">
                  <c:v>1420</c:v>
                </c:pt>
                <c:pt idx="8">
                  <c:v>1790</c:v>
                </c:pt>
                <c:pt idx="9">
                  <c:v>548</c:v>
                </c:pt>
                <c:pt idx="10">
                  <c:v>620</c:v>
                </c:pt>
                <c:pt idx="11">
                  <c:v>770</c:v>
                </c:pt>
                <c:pt idx="12">
                  <c:v>810</c:v>
                </c:pt>
                <c:pt idx="13">
                  <c:v>1520</c:v>
                </c:pt>
                <c:pt idx="14">
                  <c:v>675</c:v>
                </c:pt>
                <c:pt idx="15">
                  <c:v>1111</c:v>
                </c:pt>
                <c:pt idx="16">
                  <c:v>1220</c:v>
                </c:pt>
                <c:pt idx="17">
                  <c:v>500</c:v>
                </c:pt>
                <c:pt idx="18">
                  <c:v>1310</c:v>
                </c:pt>
                <c:pt idx="19">
                  <c:v>350</c:v>
                </c:pt>
                <c:pt idx="20">
                  <c:v>692</c:v>
                </c:pt>
                <c:pt idx="21">
                  <c:v>330</c:v>
                </c:pt>
                <c:pt idx="22">
                  <c:v>84</c:v>
                </c:pt>
                <c:pt idx="23">
                  <c:v>62.5</c:v>
                </c:pt>
                <c:pt idx="24">
                  <c:v>1550</c:v>
                </c:pt>
                <c:pt idx="25">
                  <c:v>1040</c:v>
                </c:pt>
                <c:pt idx="26">
                  <c:v>613</c:v>
                </c:pt>
                <c:pt idx="27">
                  <c:v>640</c:v>
                </c:pt>
                <c:pt idx="28">
                  <c:v>655</c:v>
                </c:pt>
                <c:pt idx="29">
                  <c:v>985</c:v>
                </c:pt>
              </c:numCache>
            </c:numRef>
          </c:xVal>
          <c:yVal>
            <c:numRef>
              <c:f>Sheet1!$G$2:$G$33</c:f>
              <c:numCache>
                <c:formatCode>General</c:formatCode>
                <c:ptCount val="32"/>
                <c:pt idx="0">
                  <c:v>10.72</c:v>
                </c:pt>
                <c:pt idx="1">
                  <c:v>#N/A</c:v>
                </c:pt>
                <c:pt idx="2">
                  <c:v>#N/A</c:v>
                </c:pt>
                <c:pt idx="3">
                  <c:v>-43.98</c:v>
                </c:pt>
                <c:pt idx="4">
                  <c:v>-33.979999999999997</c:v>
                </c:pt>
                <c:pt idx="5">
                  <c:v>-1.37</c:v>
                </c:pt>
                <c:pt idx="6">
                  <c:v>-14.32</c:v>
                </c:pt>
                <c:pt idx="7">
                  <c:v>-30</c:v>
                </c:pt>
                <c:pt idx="8">
                  <c:v>-40</c:v>
                </c:pt>
                <c:pt idx="9">
                  <c:v>-3.77</c:v>
                </c:pt>
                <c:pt idx="10">
                  <c:v>-2.15</c:v>
                </c:pt>
                <c:pt idx="11">
                  <c:v>-5.69</c:v>
                </c:pt>
                <c:pt idx="12">
                  <c:v>-7.45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-21.55</c:v>
                </c:pt>
                <c:pt idx="17">
                  <c:v>-6.58</c:v>
                </c:pt>
                <c:pt idx="18">
                  <c:v>-20</c:v>
                </c:pt>
                <c:pt idx="19">
                  <c:v>-15.09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-33.979999999999997</c:v>
                </c:pt>
                <c:pt idx="25">
                  <c:v>-21.55</c:v>
                </c:pt>
                <c:pt idx="26">
                  <c:v>-19.21</c:v>
                </c:pt>
                <c:pt idx="27">
                  <c:v>0</c:v>
                </c:pt>
                <c:pt idx="28">
                  <c:v>-21.74</c:v>
                </c:pt>
                <c:pt idx="29">
                  <c:v>#N/A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D052-4B84-85E7-6932F585A5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52015984"/>
        <c:axId val="639531088"/>
      </c:scatterChart>
      <c:valAx>
        <c:axId val="7520159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Frequency (GHz)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9531088"/>
        <c:crossesAt val="-50"/>
        <c:crossBetween val="midCat"/>
      </c:valAx>
      <c:valAx>
        <c:axId val="63953108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 dirty="0"/>
                  <a:t>Output power (dBm)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52015984"/>
        <c:crosses val="autoZero"/>
        <c:crossBetween val="midCat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/>
      </a:pPr>
      <a:endParaRPr lang="ja-JP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Sheet1!$E$1</c:f>
              <c:strCache>
                <c:ptCount val="1"/>
                <c:pt idx="0">
                  <c:v>Output power (dBm)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Pt>
            <c:idx val="27"/>
            <c:marker>
              <c:symbol val="circle"/>
              <c:size val="5"/>
              <c:spPr>
                <a:noFill/>
                <a:ln w="9525">
                  <a:noFill/>
                </a:ln>
                <a:effectLst/>
              </c:spPr>
            </c:marker>
            <c:bubble3D val="0"/>
            <c:spPr>
              <a:ln w="25400" cap="rnd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BEFF-450D-BF33-347247575C70}"/>
              </c:ext>
            </c:extLst>
          </c:dPt>
          <c:xVal>
            <c:numRef>
              <c:f>Sheet1!$P$2:$P$33</c:f>
              <c:numCache>
                <c:formatCode>General</c:formatCode>
                <c:ptCount val="32"/>
                <c:pt idx="0">
                  <c:v>2022</c:v>
                </c:pt>
                <c:pt idx="1">
                  <c:v>2022</c:v>
                </c:pt>
                <c:pt idx="2">
                  <c:v>2020</c:v>
                </c:pt>
                <c:pt idx="3">
                  <c:v>2017</c:v>
                </c:pt>
                <c:pt idx="4">
                  <c:v>2016</c:v>
                </c:pt>
                <c:pt idx="5">
                  <c:v>2019</c:v>
                </c:pt>
                <c:pt idx="6">
                  <c:v>2019</c:v>
                </c:pt>
                <c:pt idx="7">
                  <c:v>2014</c:v>
                </c:pt>
                <c:pt idx="8">
                  <c:v>2019</c:v>
                </c:pt>
                <c:pt idx="9">
                  <c:v>2011</c:v>
                </c:pt>
                <c:pt idx="10">
                  <c:v>2013</c:v>
                </c:pt>
                <c:pt idx="11">
                  <c:v>2013</c:v>
                </c:pt>
                <c:pt idx="12">
                  <c:v>2013</c:v>
                </c:pt>
                <c:pt idx="13">
                  <c:v>2015</c:v>
                </c:pt>
                <c:pt idx="14">
                  <c:v>2016</c:v>
                </c:pt>
                <c:pt idx="15">
                  <c:v>2011</c:v>
                </c:pt>
                <c:pt idx="16">
                  <c:v>2021</c:v>
                </c:pt>
                <c:pt idx="17">
                  <c:v>2022</c:v>
                </c:pt>
                <c:pt idx="18">
                  <c:v>2012</c:v>
                </c:pt>
                <c:pt idx="19">
                  <c:v>2021</c:v>
                </c:pt>
                <c:pt idx="20">
                  <c:v>2021</c:v>
                </c:pt>
                <c:pt idx="21">
                  <c:v>2021</c:v>
                </c:pt>
                <c:pt idx="22">
                  <c:v>2018</c:v>
                </c:pt>
                <c:pt idx="23">
                  <c:v>2014</c:v>
                </c:pt>
                <c:pt idx="24">
                  <c:v>2014</c:v>
                </c:pt>
                <c:pt idx="25">
                  <c:v>2010</c:v>
                </c:pt>
                <c:pt idx="26">
                  <c:v>2018</c:v>
                </c:pt>
                <c:pt idx="27">
                  <c:v>2016</c:v>
                </c:pt>
                <c:pt idx="28">
                  <c:v>2014</c:v>
                </c:pt>
                <c:pt idx="29">
                  <c:v>2021</c:v>
                </c:pt>
              </c:numCache>
            </c:numRef>
          </c:xVal>
          <c:yVal>
            <c:numRef>
              <c:f>Sheet1!$E$2:$E$33</c:f>
              <c:numCache>
                <c:formatCode>General</c:formatCode>
                <c:ptCount val="32"/>
                <c:pt idx="0">
                  <c:v>10.72</c:v>
                </c:pt>
                <c:pt idx="1">
                  <c:v>-20.46</c:v>
                </c:pt>
                <c:pt idx="2">
                  <c:v>0</c:v>
                </c:pt>
                <c:pt idx="3">
                  <c:v>-43.98</c:v>
                </c:pt>
                <c:pt idx="4">
                  <c:v>-33.979999999999997</c:v>
                </c:pt>
                <c:pt idx="5">
                  <c:v>-1.37</c:v>
                </c:pt>
                <c:pt idx="6">
                  <c:v>-14.32</c:v>
                </c:pt>
                <c:pt idx="7">
                  <c:v>-30</c:v>
                </c:pt>
                <c:pt idx="8">
                  <c:v>-40</c:v>
                </c:pt>
                <c:pt idx="9">
                  <c:v>-3.77</c:v>
                </c:pt>
                <c:pt idx="10">
                  <c:v>-2.15</c:v>
                </c:pt>
                <c:pt idx="11">
                  <c:v>-5.69</c:v>
                </c:pt>
                <c:pt idx="12">
                  <c:v>-7.45</c:v>
                </c:pt>
                <c:pt idx="13">
                  <c:v>-27.21</c:v>
                </c:pt>
                <c:pt idx="14">
                  <c:v>-13.28</c:v>
                </c:pt>
                <c:pt idx="15">
                  <c:v>-40</c:v>
                </c:pt>
                <c:pt idx="16">
                  <c:v>-21.55</c:v>
                </c:pt>
                <c:pt idx="17">
                  <c:v>-6.58</c:v>
                </c:pt>
                <c:pt idx="18">
                  <c:v>-20</c:v>
                </c:pt>
                <c:pt idx="19">
                  <c:v>-15.09</c:v>
                </c:pt>
                <c:pt idx="20">
                  <c:v>-20.32</c:v>
                </c:pt>
                <c:pt idx="21">
                  <c:v>-11.55</c:v>
                </c:pt>
                <c:pt idx="22">
                  <c:v>3.01</c:v>
                </c:pt>
                <c:pt idx="23">
                  <c:v>5</c:v>
                </c:pt>
                <c:pt idx="24">
                  <c:v>-33.979999999999997</c:v>
                </c:pt>
                <c:pt idx="25">
                  <c:v>-21.55</c:v>
                </c:pt>
                <c:pt idx="26">
                  <c:v>-19.21</c:v>
                </c:pt>
                <c:pt idx="27">
                  <c:v>0</c:v>
                </c:pt>
                <c:pt idx="28">
                  <c:v>-21.74</c:v>
                </c:pt>
                <c:pt idx="29">
                  <c:v>-30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BEFF-450D-BF33-347247575C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52015984"/>
        <c:axId val="639531088"/>
      </c:scatterChart>
      <c:valAx>
        <c:axId val="752015984"/>
        <c:scaling>
          <c:orientation val="minMax"/>
          <c:max val="2035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9531088"/>
        <c:crossesAt val="-50"/>
        <c:crossBetween val="midCat"/>
      </c:valAx>
      <c:valAx>
        <c:axId val="63953108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Output power (dBm)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52015984"/>
        <c:crosses val="autoZero"/>
        <c:crossBetween val="midCat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/>
      </a:pPr>
      <a:endParaRPr lang="ja-JP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Frequency (GHz)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Sheet1!$P$2:$P$33</c:f>
              <c:numCache>
                <c:formatCode>General</c:formatCode>
                <c:ptCount val="32"/>
                <c:pt idx="0">
                  <c:v>2022</c:v>
                </c:pt>
                <c:pt idx="1">
                  <c:v>2022</c:v>
                </c:pt>
                <c:pt idx="2">
                  <c:v>2020</c:v>
                </c:pt>
                <c:pt idx="3">
                  <c:v>2017</c:v>
                </c:pt>
                <c:pt idx="4">
                  <c:v>2016</c:v>
                </c:pt>
                <c:pt idx="5">
                  <c:v>2019</c:v>
                </c:pt>
                <c:pt idx="6">
                  <c:v>2019</c:v>
                </c:pt>
                <c:pt idx="7">
                  <c:v>2014</c:v>
                </c:pt>
                <c:pt idx="8">
                  <c:v>2019</c:v>
                </c:pt>
                <c:pt idx="9">
                  <c:v>2011</c:v>
                </c:pt>
                <c:pt idx="10">
                  <c:v>2013</c:v>
                </c:pt>
                <c:pt idx="11">
                  <c:v>2013</c:v>
                </c:pt>
                <c:pt idx="12">
                  <c:v>2013</c:v>
                </c:pt>
                <c:pt idx="13">
                  <c:v>2015</c:v>
                </c:pt>
                <c:pt idx="14">
                  <c:v>2016</c:v>
                </c:pt>
                <c:pt idx="15">
                  <c:v>2011</c:v>
                </c:pt>
                <c:pt idx="16">
                  <c:v>2021</c:v>
                </c:pt>
                <c:pt idx="17">
                  <c:v>2022</c:v>
                </c:pt>
                <c:pt idx="18">
                  <c:v>2012</c:v>
                </c:pt>
                <c:pt idx="19">
                  <c:v>2021</c:v>
                </c:pt>
                <c:pt idx="20">
                  <c:v>2021</c:v>
                </c:pt>
                <c:pt idx="21">
                  <c:v>2021</c:v>
                </c:pt>
                <c:pt idx="22">
                  <c:v>2018</c:v>
                </c:pt>
                <c:pt idx="23">
                  <c:v>2014</c:v>
                </c:pt>
                <c:pt idx="24">
                  <c:v>2014</c:v>
                </c:pt>
                <c:pt idx="25">
                  <c:v>2010</c:v>
                </c:pt>
                <c:pt idx="26">
                  <c:v>2018</c:v>
                </c:pt>
                <c:pt idx="27">
                  <c:v>2016</c:v>
                </c:pt>
                <c:pt idx="28">
                  <c:v>2014</c:v>
                </c:pt>
                <c:pt idx="29">
                  <c:v>2021</c:v>
                </c:pt>
              </c:numCache>
            </c:numRef>
          </c:xVal>
          <c:yVal>
            <c:numRef>
              <c:f>Sheet1!$B$2:$B$33</c:f>
              <c:numCache>
                <c:formatCode>General</c:formatCode>
                <c:ptCount val="32"/>
                <c:pt idx="0">
                  <c:v>450</c:v>
                </c:pt>
                <c:pt idx="1">
                  <c:v>1090</c:v>
                </c:pt>
                <c:pt idx="2">
                  <c:v>260</c:v>
                </c:pt>
                <c:pt idx="3">
                  <c:v>1980</c:v>
                </c:pt>
                <c:pt idx="4">
                  <c:v>1920</c:v>
                </c:pt>
                <c:pt idx="5">
                  <c:v>1000</c:v>
                </c:pt>
                <c:pt idx="6">
                  <c:v>1040</c:v>
                </c:pt>
                <c:pt idx="7">
                  <c:v>1420</c:v>
                </c:pt>
                <c:pt idx="8">
                  <c:v>1790</c:v>
                </c:pt>
                <c:pt idx="9">
                  <c:v>548</c:v>
                </c:pt>
                <c:pt idx="10">
                  <c:v>620</c:v>
                </c:pt>
                <c:pt idx="11">
                  <c:v>770</c:v>
                </c:pt>
                <c:pt idx="12">
                  <c:v>810</c:v>
                </c:pt>
                <c:pt idx="13">
                  <c:v>1520</c:v>
                </c:pt>
                <c:pt idx="14">
                  <c:v>675</c:v>
                </c:pt>
                <c:pt idx="15">
                  <c:v>1111</c:v>
                </c:pt>
                <c:pt idx="16">
                  <c:v>1220</c:v>
                </c:pt>
                <c:pt idx="17">
                  <c:v>500</c:v>
                </c:pt>
                <c:pt idx="18">
                  <c:v>1310</c:v>
                </c:pt>
                <c:pt idx="19">
                  <c:v>350</c:v>
                </c:pt>
                <c:pt idx="20">
                  <c:v>692</c:v>
                </c:pt>
                <c:pt idx="21">
                  <c:v>330</c:v>
                </c:pt>
                <c:pt idx="22">
                  <c:v>84</c:v>
                </c:pt>
                <c:pt idx="23">
                  <c:v>62.5</c:v>
                </c:pt>
                <c:pt idx="24">
                  <c:v>1550</c:v>
                </c:pt>
                <c:pt idx="25">
                  <c:v>1040</c:v>
                </c:pt>
                <c:pt idx="26">
                  <c:v>613</c:v>
                </c:pt>
                <c:pt idx="27">
                  <c:v>640</c:v>
                </c:pt>
                <c:pt idx="28">
                  <c:v>655</c:v>
                </c:pt>
                <c:pt idx="29">
                  <c:v>985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B883-4DA9-92AE-4105788DA4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52015984"/>
        <c:axId val="639531088"/>
      </c:scatterChart>
      <c:valAx>
        <c:axId val="752015984"/>
        <c:scaling>
          <c:orientation val="minMax"/>
          <c:max val="2035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9531088"/>
        <c:crossesAt val="-50"/>
        <c:crossBetween val="midCat"/>
      </c:valAx>
      <c:valAx>
        <c:axId val="63953108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Frequency (GHz)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52015984"/>
        <c:crosses val="autoZero"/>
        <c:crossBetween val="midCat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/>
      </a:pPr>
      <a:endParaRPr lang="ja-JP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Sheet1!$I$1</c:f>
              <c:strCache>
                <c:ptCount val="1"/>
                <c:pt idx="0">
                  <c:v>DC-to-RF efficiency (%)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Sheet1!$B$2:$B$33</c:f>
              <c:numCache>
                <c:formatCode>General</c:formatCode>
                <c:ptCount val="32"/>
                <c:pt idx="0">
                  <c:v>450</c:v>
                </c:pt>
                <c:pt idx="1">
                  <c:v>1090</c:v>
                </c:pt>
                <c:pt idx="2">
                  <c:v>260</c:v>
                </c:pt>
                <c:pt idx="3">
                  <c:v>1980</c:v>
                </c:pt>
                <c:pt idx="4">
                  <c:v>1920</c:v>
                </c:pt>
                <c:pt idx="5">
                  <c:v>1000</c:v>
                </c:pt>
                <c:pt idx="6">
                  <c:v>1040</c:v>
                </c:pt>
                <c:pt idx="7">
                  <c:v>1420</c:v>
                </c:pt>
                <c:pt idx="8">
                  <c:v>1790</c:v>
                </c:pt>
                <c:pt idx="9">
                  <c:v>548</c:v>
                </c:pt>
                <c:pt idx="10">
                  <c:v>620</c:v>
                </c:pt>
                <c:pt idx="11">
                  <c:v>770</c:v>
                </c:pt>
                <c:pt idx="12">
                  <c:v>810</c:v>
                </c:pt>
                <c:pt idx="13">
                  <c:v>1520</c:v>
                </c:pt>
                <c:pt idx="14">
                  <c:v>675</c:v>
                </c:pt>
                <c:pt idx="15">
                  <c:v>1111</c:v>
                </c:pt>
                <c:pt idx="16">
                  <c:v>1220</c:v>
                </c:pt>
                <c:pt idx="17">
                  <c:v>500</c:v>
                </c:pt>
                <c:pt idx="18">
                  <c:v>1310</c:v>
                </c:pt>
                <c:pt idx="19">
                  <c:v>350</c:v>
                </c:pt>
                <c:pt idx="20">
                  <c:v>692</c:v>
                </c:pt>
                <c:pt idx="21">
                  <c:v>330</c:v>
                </c:pt>
                <c:pt idx="22">
                  <c:v>84</c:v>
                </c:pt>
                <c:pt idx="23">
                  <c:v>62.5</c:v>
                </c:pt>
                <c:pt idx="24">
                  <c:v>1550</c:v>
                </c:pt>
                <c:pt idx="25">
                  <c:v>1040</c:v>
                </c:pt>
                <c:pt idx="26">
                  <c:v>613</c:v>
                </c:pt>
                <c:pt idx="27">
                  <c:v>640</c:v>
                </c:pt>
                <c:pt idx="28">
                  <c:v>655</c:v>
                </c:pt>
                <c:pt idx="29">
                  <c:v>985</c:v>
                </c:pt>
              </c:numCache>
            </c:numRef>
          </c:xVal>
          <c:yVal>
            <c:numRef>
              <c:f>Sheet1!$I$2:$I$33</c:f>
              <c:numCache>
                <c:formatCode>General</c:formatCode>
                <c:ptCount val="32"/>
                <c:pt idx="0">
                  <c:v>1</c:v>
                </c:pt>
                <c:pt idx="1">
                  <c:v>0</c:v>
                </c:pt>
                <c:pt idx="2">
                  <c:v>0.7</c:v>
                </c:pt>
                <c:pt idx="3">
                  <c:v>0</c:v>
                </c:pt>
                <c:pt idx="4">
                  <c:v>0</c:v>
                </c:pt>
                <c:pt idx="5">
                  <c:v>7.0000000000000001E-3</c:v>
                </c:pt>
                <c:pt idx="6">
                  <c:v>0.11</c:v>
                </c:pt>
                <c:pt idx="7">
                  <c:v>0</c:v>
                </c:pt>
                <c:pt idx="8">
                  <c:v>0</c:v>
                </c:pt>
                <c:pt idx="9">
                  <c:v>0.01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1.6400000000000001E-2</c:v>
                </c:pt>
                <c:pt idx="14">
                  <c:v>0.33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0.27400000000000002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B349-40AB-BEBB-1D887788E1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52015984"/>
        <c:axId val="639531088"/>
      </c:scatterChart>
      <c:valAx>
        <c:axId val="7520159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Frequency (GHz)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9531088"/>
        <c:crossesAt val="-50"/>
        <c:crossBetween val="midCat"/>
      </c:valAx>
      <c:valAx>
        <c:axId val="639531088"/>
        <c:scaling>
          <c:logBase val="10"/>
          <c:orientation val="minMax"/>
          <c:max val="1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DC-to-RF</a:t>
                </a:r>
                <a:r>
                  <a:rPr lang="en-US" altLang="ja-JP" baseline="0"/>
                  <a:t> efficiency </a:t>
                </a:r>
                <a:r>
                  <a:rPr lang="en-US" altLang="ja-JP"/>
                  <a:t>(%)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out"/>
        <c:minorTickMark val="out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52015984"/>
        <c:crosses val="autoZero"/>
        <c:crossBetween val="midCat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/>
      </a:pPr>
      <a:endParaRPr lang="ja-JP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Sheet1!$L$1</c:f>
              <c:strCache>
                <c:ptCount val="1"/>
                <c:pt idx="0">
                  <c:v>Power density (mW/mm2)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Sheet1!$B$2:$B$33</c:f>
              <c:numCache>
                <c:formatCode>General</c:formatCode>
                <c:ptCount val="32"/>
                <c:pt idx="0">
                  <c:v>450</c:v>
                </c:pt>
                <c:pt idx="1">
                  <c:v>1090</c:v>
                </c:pt>
                <c:pt idx="2">
                  <c:v>260</c:v>
                </c:pt>
                <c:pt idx="3">
                  <c:v>1980</c:v>
                </c:pt>
                <c:pt idx="4">
                  <c:v>1920</c:v>
                </c:pt>
                <c:pt idx="5">
                  <c:v>1000</c:v>
                </c:pt>
                <c:pt idx="6">
                  <c:v>1040</c:v>
                </c:pt>
                <c:pt idx="7">
                  <c:v>1420</c:v>
                </c:pt>
                <c:pt idx="8">
                  <c:v>1790</c:v>
                </c:pt>
                <c:pt idx="9">
                  <c:v>548</c:v>
                </c:pt>
                <c:pt idx="10">
                  <c:v>620</c:v>
                </c:pt>
                <c:pt idx="11">
                  <c:v>770</c:v>
                </c:pt>
                <c:pt idx="12">
                  <c:v>810</c:v>
                </c:pt>
                <c:pt idx="13">
                  <c:v>1520</c:v>
                </c:pt>
                <c:pt idx="14">
                  <c:v>675</c:v>
                </c:pt>
                <c:pt idx="15">
                  <c:v>1111</c:v>
                </c:pt>
                <c:pt idx="16">
                  <c:v>1220</c:v>
                </c:pt>
                <c:pt idx="17">
                  <c:v>500</c:v>
                </c:pt>
                <c:pt idx="18">
                  <c:v>1310</c:v>
                </c:pt>
                <c:pt idx="19">
                  <c:v>350</c:v>
                </c:pt>
                <c:pt idx="20">
                  <c:v>692</c:v>
                </c:pt>
                <c:pt idx="21">
                  <c:v>330</c:v>
                </c:pt>
                <c:pt idx="22">
                  <c:v>84</c:v>
                </c:pt>
                <c:pt idx="23">
                  <c:v>62.5</c:v>
                </c:pt>
                <c:pt idx="24">
                  <c:v>1550</c:v>
                </c:pt>
                <c:pt idx="25">
                  <c:v>1040</c:v>
                </c:pt>
                <c:pt idx="26">
                  <c:v>613</c:v>
                </c:pt>
                <c:pt idx="27">
                  <c:v>640</c:v>
                </c:pt>
                <c:pt idx="28">
                  <c:v>655</c:v>
                </c:pt>
                <c:pt idx="29">
                  <c:v>985</c:v>
                </c:pt>
              </c:numCache>
            </c:numRef>
          </c:xVal>
          <c:yVal>
            <c:numRef>
              <c:f>Sheet1!$L$2:$L$33</c:f>
              <c:numCache>
                <c:formatCode>General</c:formatCode>
                <c:ptCount val="32"/>
                <c:pt idx="0">
                  <c:v>1.1526568707536429</c:v>
                </c:pt>
                <c:pt idx="1">
                  <c:v>0</c:v>
                </c:pt>
                <c:pt idx="2">
                  <c:v>8.3333333333333339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7.9211594996804122E-3</c:v>
                </c:pt>
                <c:pt idx="14">
                  <c:v>0.42717646236837764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8.1488279542099612E-2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D0E-4083-B21A-340FA394D9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52015984"/>
        <c:axId val="639531088"/>
      </c:scatterChart>
      <c:valAx>
        <c:axId val="752015984"/>
        <c:scaling>
          <c:orientation val="minMax"/>
          <c:max val="2500"/>
          <c:min val="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Frequency (GHz)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9531088"/>
        <c:crossesAt val="-50"/>
        <c:crossBetween val="midCat"/>
      </c:valAx>
      <c:valAx>
        <c:axId val="639531088"/>
        <c:scaling>
          <c:logBase val="10"/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Power density (mW/mm</a:t>
                </a:r>
                <a:r>
                  <a:rPr lang="en-US" altLang="ja-JP" baseline="30000"/>
                  <a:t>2</a:t>
                </a:r>
                <a:r>
                  <a:rPr lang="en-US" altLang="ja-JP"/>
                  <a:t>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out"/>
        <c:minorTickMark val="out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52015984"/>
        <c:crosses val="autoZero"/>
        <c:crossBetween val="midCat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57E37B-56A8-4D89-9298-EA7814FA64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ABF3584-DAEF-44A1-9DDD-C70B645B6A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9D62B97-296A-47EB-A79E-B7177EEF1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03AD7-AA7E-4633-AB0A-5E3FF98F2210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87D7CF-BAD6-4A76-B5BE-902B019C8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F1D1B0-0DA2-4858-A8FF-7FFB80E3A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1642-A59D-496D-8D7C-DD59518AEA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5481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AED533-E875-47E6-865F-2B9007E2A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9C60C63-DE30-44F4-9782-A2BAFE7762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9ED0817-7EA7-4367-879F-CB234FFEE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03AD7-AA7E-4633-AB0A-5E3FF98F2210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39BEC1-A133-4F0B-9559-B82639B19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18D07E-E305-4810-9179-1FB7D3C37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1642-A59D-496D-8D7C-DD59518AEA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1057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62F5893-D56F-4FA1-9CDD-4C482E6865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6B578F5-26A8-4EB7-95AF-CF516E6287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4F2CAD-2389-487E-BF48-3764C553C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03AD7-AA7E-4633-AB0A-5E3FF98F2210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298F4C-16A2-4CC5-8DDB-E69CD4A98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8181D1-BA4B-4A87-A7AD-EB8F5FE3E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1642-A59D-496D-8D7C-DD59518AEA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62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92E9DB-99D8-416F-AE89-E5C38A3B0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4F7994A-A374-433E-99F3-2EF870AD4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69AC11-E7F8-45FD-97D5-D80C7FD33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03AD7-AA7E-4633-AB0A-5E3FF98F2210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0F6CF0-F34E-4D58-8EDA-083CBA92E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2BDC56-8C10-4733-B60B-4DC354A78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1642-A59D-496D-8D7C-DD59518AEA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9308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69631A-0A52-466C-87EC-BF686E64B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4DEF9A0-89B5-4CC1-83D8-F64F1A3DC7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419589-76EF-4FD4-8C37-26F1C31E7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03AD7-AA7E-4633-AB0A-5E3FF98F2210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74C41A-6695-46B1-A616-2327E3E2E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AA9532D-D4CA-4896-ACA5-F79818E03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1642-A59D-496D-8D7C-DD59518AEA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912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CB1318-0402-415A-8FEA-5EDAC9E65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7AC189C-D255-43C0-B426-072F55ECC9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A254727-F835-4BB5-AAB1-D8C4EAB09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17CA65C-9779-4B83-9639-C525DCB81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03AD7-AA7E-4633-AB0A-5E3FF98F2210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65982E-C3F8-4851-91A7-E1B9C6210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DDE3771-FF95-41CE-9861-1A75C20AB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1642-A59D-496D-8D7C-DD59518AEA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9070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943715-F9D9-48C4-9223-37992BDD5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0C515C9-FFF2-4E4E-BB9E-15A9E5B1E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C617DD7-F462-4524-AF7D-61A0C9BF61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52D9088-1C89-4F9D-A2BF-4D5AD089B8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6D0F74E-0744-4849-8ADD-B9AE65E2FC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058B5C4-EA07-43D4-AAE4-EAF09CC5B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03AD7-AA7E-4633-AB0A-5E3FF98F2210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7A623AC-82CA-41E9-84C7-7E344CAC6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CB21159-4F96-4D47-802B-288110ABC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1642-A59D-496D-8D7C-DD59518AEA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1406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B2BDB6-1551-492B-8820-1031EB034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E78E0A9-E5EC-470D-8D79-B52E71164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03AD7-AA7E-4633-AB0A-5E3FF98F2210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5534457-422F-456D-8D64-3414FBE7B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8E1F7B4-6396-4B47-8CB4-738C0307D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1642-A59D-496D-8D7C-DD59518AEA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4167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CE24E91-E395-4167-B283-C09D97988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03AD7-AA7E-4633-AB0A-5E3FF98F2210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2791B59-D75D-4FFC-8B04-0F0126D77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F891CDE-5DFA-4414-A842-A82505DCE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1642-A59D-496D-8D7C-DD59518AEA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7003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E11758-2182-410E-842A-B1D34092E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55CAF0-6756-459D-91B1-D6BC0547ED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01CF875-D2E3-40C1-94C4-7BA0F7326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B5986E5-54A5-48BA-935E-9A0D29088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03AD7-AA7E-4633-AB0A-5E3FF98F2210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DAF0222-3C94-4070-AED5-129B15637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0B9EFAB-AAE2-4726-AD68-1C9E5C75B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1642-A59D-496D-8D7C-DD59518AEA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4739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126CD3-30B2-465C-9CA9-0F3BF328B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87D0153-FB2D-46A8-8968-298278EF7D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C5B2B30-4C66-4E66-9F5B-8E09191763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2A0CA35-B57C-4316-8306-F6C371758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03AD7-AA7E-4633-AB0A-5E3FF98F2210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36DE137-003A-4AC2-A5D1-13963E890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F048E43-D0FD-45BB-82BA-130F0C6AB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61642-A59D-496D-8D7C-DD59518AEA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062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DD77A8C-4FC2-4B10-91F8-89FA85BF3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0579BA7-59D6-46CE-AF11-270C1791DA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1995F9-4113-4EE7-A0C0-5066A45FD2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03AD7-AA7E-4633-AB0A-5E3FF98F2210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560913-0BC1-478A-80BF-C01BE06570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DAE4CE-5BDC-40DE-9C8E-7D8D217374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61642-A59D-496D-8D7C-DD59518AEA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792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doi.org/10.1007/s10762-014-0058-z" TargetMode="External"/><Relationship Id="rId3" Type="http://schemas.openxmlformats.org/officeDocument/2006/relationships/hyperlink" Target="https://doi.org/10.1063/5.0090519" TargetMode="External"/><Relationship Id="rId7" Type="http://schemas.openxmlformats.org/officeDocument/2006/relationships/hyperlink" Target="https://doi.org/10.1063/1.5051007" TargetMode="External"/><Relationship Id="rId2" Type="http://schemas.openxmlformats.org/officeDocument/2006/relationships/hyperlink" Target="https://doi.org/10.1109/TTHZ.2022.318049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i.org/10.7567/APEX.9.024101" TargetMode="External"/><Relationship Id="rId11" Type="http://schemas.openxmlformats.org/officeDocument/2006/relationships/hyperlink" Target="https://doi.org/10.1109/JSTQE.2012.2215017" TargetMode="External"/><Relationship Id="rId5" Type="http://schemas.openxmlformats.org/officeDocument/2006/relationships/hyperlink" Target="https://doi.org/10.1109/IRMMW-THz.2017.8066877" TargetMode="External"/><Relationship Id="rId10" Type="http://schemas.openxmlformats.org/officeDocument/2006/relationships/hyperlink" Target="https://doi.org/10.1143/APEX.4.064101" TargetMode="External"/><Relationship Id="rId4" Type="http://schemas.openxmlformats.org/officeDocument/2006/relationships/hyperlink" Target="https://doi.org/10.1109/TTHZ.2019.2959210" TargetMode="External"/><Relationship Id="rId9" Type="http://schemas.openxmlformats.org/officeDocument/2006/relationships/hyperlink" Target="https://doi.org/10.1063/1.5114963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doi.org/10.35848/1882-0786/abdb8f" TargetMode="External"/><Relationship Id="rId3" Type="http://schemas.openxmlformats.org/officeDocument/2006/relationships/hyperlink" Target="https://doi.org/10.1109/TTHZ.2016.2554399" TargetMode="External"/><Relationship Id="rId7" Type="http://schemas.openxmlformats.org/officeDocument/2006/relationships/hyperlink" Target="https://doi.org/10.1143/APEX.5.124101" TargetMode="External"/><Relationship Id="rId12" Type="http://schemas.openxmlformats.org/officeDocument/2006/relationships/hyperlink" Target="https://doi.org/10.1109/ACCESS.2014.2364638" TargetMode="External"/><Relationship Id="rId2" Type="http://schemas.openxmlformats.org/officeDocument/2006/relationships/hyperlink" Target="https://doi.org/10.1109/TTHZ.2015.250935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i.org/10.35848/1882-0786/ac5b32" TargetMode="External"/><Relationship Id="rId11" Type="http://schemas.openxmlformats.org/officeDocument/2006/relationships/hyperlink" Target="https://doi.org/10.1109/TMTT.2018.2859983" TargetMode="External"/><Relationship Id="rId5" Type="http://schemas.openxmlformats.org/officeDocument/2006/relationships/hyperlink" Target="https://doi.org/10.1109/LED.2021.3082577" TargetMode="External"/><Relationship Id="rId10" Type="http://schemas.openxmlformats.org/officeDocument/2006/relationships/hyperlink" Target="https://doi.org/10.1063/5.0068114" TargetMode="External"/><Relationship Id="rId4" Type="http://schemas.openxmlformats.org/officeDocument/2006/relationships/hyperlink" Target="https://doi.org/10.1063/1.3667191" TargetMode="External"/><Relationship Id="rId9" Type="http://schemas.openxmlformats.org/officeDocument/2006/relationships/hyperlink" Target="https://doi.org/10.1109/TTHZ.2021.3108431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63/1.3525834" TargetMode="External"/><Relationship Id="rId7" Type="http://schemas.openxmlformats.org/officeDocument/2006/relationships/hyperlink" Target="https://doi.org/10.1109/IRMMW-THz50926.2021.9566900" TargetMode="External"/><Relationship Id="rId2" Type="http://schemas.openxmlformats.org/officeDocument/2006/relationships/hyperlink" Target="https://doi.org/10.1049/el.2014.236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i.org/10.1109/LED.2014.2364826" TargetMode="External"/><Relationship Id="rId5" Type="http://schemas.openxmlformats.org/officeDocument/2006/relationships/hyperlink" Target="https://doi.org/10.1049/el.2015.3921" TargetMode="External"/><Relationship Id="rId4" Type="http://schemas.openxmlformats.org/officeDocument/2006/relationships/hyperlink" Target="https://doi.org/10.1007/s10762-017-0439-1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689E35-A938-46F3-B7F2-0F25AA2B1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RTD</a:t>
            </a:r>
            <a:endParaRPr kumimoji="1" lang="ja-JP" altLang="en-US" dirty="0"/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4D21679F-B877-46DA-BB38-2CD49115F1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532030"/>
              </p:ext>
            </p:extLst>
          </p:nvPr>
        </p:nvGraphicFramePr>
        <p:xfrm>
          <a:off x="193040" y="1864779"/>
          <a:ext cx="11805923" cy="4722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257">
                  <a:extLst>
                    <a:ext uri="{9D8B030D-6E8A-4147-A177-3AD203B41FA5}">
                      <a16:colId xmlns:a16="http://schemas.microsoft.com/office/drawing/2014/main" val="595983267"/>
                    </a:ext>
                  </a:extLst>
                </a:gridCol>
                <a:gridCol w="890943">
                  <a:extLst>
                    <a:ext uri="{9D8B030D-6E8A-4147-A177-3AD203B41FA5}">
                      <a16:colId xmlns:a16="http://schemas.microsoft.com/office/drawing/2014/main" val="46253376"/>
                    </a:ext>
                  </a:extLst>
                </a:gridCol>
                <a:gridCol w="679509">
                  <a:extLst>
                    <a:ext uri="{9D8B030D-6E8A-4147-A177-3AD203B41FA5}">
                      <a16:colId xmlns:a16="http://schemas.microsoft.com/office/drawing/2014/main" val="1862883255"/>
                    </a:ext>
                  </a:extLst>
                </a:gridCol>
                <a:gridCol w="671119">
                  <a:extLst>
                    <a:ext uri="{9D8B030D-6E8A-4147-A177-3AD203B41FA5}">
                      <a16:colId xmlns:a16="http://schemas.microsoft.com/office/drawing/2014/main" val="509476914"/>
                    </a:ext>
                  </a:extLst>
                </a:gridCol>
                <a:gridCol w="671119">
                  <a:extLst>
                    <a:ext uri="{9D8B030D-6E8A-4147-A177-3AD203B41FA5}">
                      <a16:colId xmlns:a16="http://schemas.microsoft.com/office/drawing/2014/main" val="3516550009"/>
                    </a:ext>
                  </a:extLst>
                </a:gridCol>
                <a:gridCol w="629174">
                  <a:extLst>
                    <a:ext uri="{9D8B030D-6E8A-4147-A177-3AD203B41FA5}">
                      <a16:colId xmlns:a16="http://schemas.microsoft.com/office/drawing/2014/main" val="2092131235"/>
                    </a:ext>
                  </a:extLst>
                </a:gridCol>
                <a:gridCol w="838900">
                  <a:extLst>
                    <a:ext uri="{9D8B030D-6E8A-4147-A177-3AD203B41FA5}">
                      <a16:colId xmlns:a16="http://schemas.microsoft.com/office/drawing/2014/main" val="2332300418"/>
                    </a:ext>
                  </a:extLst>
                </a:gridCol>
                <a:gridCol w="796954">
                  <a:extLst>
                    <a:ext uri="{9D8B030D-6E8A-4147-A177-3AD203B41FA5}">
                      <a16:colId xmlns:a16="http://schemas.microsoft.com/office/drawing/2014/main" val="143957179"/>
                    </a:ext>
                  </a:extLst>
                </a:gridCol>
                <a:gridCol w="687897">
                  <a:extLst>
                    <a:ext uri="{9D8B030D-6E8A-4147-A177-3AD203B41FA5}">
                      <a16:colId xmlns:a16="http://schemas.microsoft.com/office/drawing/2014/main" val="718559935"/>
                    </a:ext>
                  </a:extLst>
                </a:gridCol>
                <a:gridCol w="1208015">
                  <a:extLst>
                    <a:ext uri="{9D8B030D-6E8A-4147-A177-3AD203B41FA5}">
                      <a16:colId xmlns:a16="http://schemas.microsoft.com/office/drawing/2014/main" val="3989511800"/>
                    </a:ext>
                  </a:extLst>
                </a:gridCol>
                <a:gridCol w="755009">
                  <a:extLst>
                    <a:ext uri="{9D8B030D-6E8A-4147-A177-3AD203B41FA5}">
                      <a16:colId xmlns:a16="http://schemas.microsoft.com/office/drawing/2014/main" val="2986623090"/>
                    </a:ext>
                  </a:extLst>
                </a:gridCol>
                <a:gridCol w="1057013">
                  <a:extLst>
                    <a:ext uri="{9D8B030D-6E8A-4147-A177-3AD203B41FA5}">
                      <a16:colId xmlns:a16="http://schemas.microsoft.com/office/drawing/2014/main" val="1920417437"/>
                    </a:ext>
                  </a:extLst>
                </a:gridCol>
                <a:gridCol w="528506">
                  <a:extLst>
                    <a:ext uri="{9D8B030D-6E8A-4147-A177-3AD203B41FA5}">
                      <a16:colId xmlns:a16="http://schemas.microsoft.com/office/drawing/2014/main" val="402457000"/>
                    </a:ext>
                  </a:extLst>
                </a:gridCol>
                <a:gridCol w="1982508">
                  <a:extLst>
                    <a:ext uri="{9D8B030D-6E8A-4147-A177-3AD203B41FA5}">
                      <a16:colId xmlns:a16="http://schemas.microsoft.com/office/drawing/2014/main" val="6920254"/>
                    </a:ext>
                  </a:extLst>
                </a:gridCol>
              </a:tblGrid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Ref.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Frequency (GHz)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Tuning </a:t>
                      </a:r>
                    </a:p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range (%)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Single/</a:t>
                      </a:r>
                      <a:b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Array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Output </a:t>
                      </a:r>
                    </a:p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 (dBm)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kumimoji="1" lang="en-US" altLang="ja-JP" sz="1100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DC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(W)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DC-to-RF efficiency (%)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Phase noise (</a:t>
                      </a:r>
                      <a:r>
                        <a:rPr kumimoji="1" lang="en-US" altLang="ja-JP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dBc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/Hz)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Chip area (mm</a:t>
                      </a:r>
                      <a:r>
                        <a:rPr kumimoji="1" lang="en-US" altLang="ja-JP" sz="1100" baseline="30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On-chip ant. 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Beam forming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Technology/</a:t>
                      </a:r>
                    </a:p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Country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properties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992479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 array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10.72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1.12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10.24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23.9 dB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(w/o Si Lens 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</a:t>
                      </a: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RTD/ Japan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dB beam width: 13º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7959621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array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-20.46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Yes. (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w/o</a:t>
                      </a: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Si Lens )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</a:t>
                      </a: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RTD/ Austria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8875501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0.12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</a:t>
                      </a: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RTD/ UK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8843233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1980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-43.98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Yes. (w/ Si Lens )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</a:t>
                      </a: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RTD/ Japan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5673133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1920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-33.98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Yes. (w/ Si Lens )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</a:t>
                      </a: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RTD/ Japan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47180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 array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-1.37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10.92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0.007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Yes. (w/o Si Lens )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</a:t>
                      </a: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RTD/ Japan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6451535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-14.32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0.11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Yes. (w/o Si Lens 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</a:t>
                      </a: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RTD/ Japan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7215996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1420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Yes. (w/ Si Lens )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</a:t>
                      </a: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RTD/ Japan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5093714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1790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Yes. (w/ Si Lens )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</a:t>
                      </a: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RTD/ Japan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8267629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548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-3.77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Yes. (w/ Si Lens )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</a:t>
                      </a: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RTD/ Japan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2011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41226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28911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689E35-A938-46F3-B7F2-0F25AA2B1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RTD</a:t>
            </a:r>
            <a:r>
              <a:rPr lang="ja-JP" altLang="en-US" dirty="0"/>
              <a:t>の</a:t>
            </a:r>
            <a:r>
              <a:rPr kumimoji="1" lang="ja-JP" altLang="en-US" dirty="0"/>
              <a:t>電力効率・面積効率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D2EAA00-75D5-40CC-8D5D-29BD3052E909}"/>
              </a:ext>
            </a:extLst>
          </p:cNvPr>
          <p:cNvSpPr txBox="1"/>
          <p:nvPr/>
        </p:nvSpPr>
        <p:spPr>
          <a:xfrm>
            <a:off x="1395797" y="5486400"/>
            <a:ext cx="87334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dirty="0"/>
              <a:t>500GHz</a:t>
            </a:r>
            <a:r>
              <a:rPr lang="ja-JP" altLang="en-US" dirty="0"/>
              <a:t>以下では</a:t>
            </a:r>
            <a:r>
              <a:rPr lang="en-US" altLang="ja-JP" dirty="0"/>
              <a:t>1%</a:t>
            </a:r>
            <a:r>
              <a:rPr lang="ja-JP" altLang="en-US" dirty="0"/>
              <a:t>以上の効率が期待される</a:t>
            </a:r>
            <a:endParaRPr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/>
              <a:t>出力密度（チップの単位面積あたりの出力）が</a:t>
            </a:r>
            <a:r>
              <a:rPr lang="en-US" altLang="ja-JP" dirty="0"/>
              <a:t>260GHz</a:t>
            </a:r>
            <a:r>
              <a:rPr lang="ja-JP" altLang="en-US" dirty="0"/>
              <a:t>で</a:t>
            </a:r>
            <a:r>
              <a:rPr lang="en-US" altLang="ja-JP" dirty="0"/>
              <a:t>~10mW/mm</a:t>
            </a:r>
            <a:r>
              <a:rPr lang="en-US" altLang="ja-JP" baseline="30000" dirty="0"/>
              <a:t>2</a:t>
            </a:r>
            <a:r>
              <a:rPr lang="ja-JP" altLang="en-US" dirty="0"/>
              <a:t>と大きい</a:t>
            </a:r>
            <a:endParaRPr lang="en-US" altLang="ja-JP" dirty="0"/>
          </a:p>
        </p:txBody>
      </p:sp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85FD4B43-32B2-4005-A7B9-272B1CF559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8910783"/>
              </p:ext>
            </p:extLst>
          </p:nvPr>
        </p:nvGraphicFramePr>
        <p:xfrm>
          <a:off x="1395797" y="1525731"/>
          <a:ext cx="4605596" cy="3806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グラフ 8">
            <a:extLst>
              <a:ext uri="{FF2B5EF4-FFF2-40B4-BE49-F238E27FC236}">
                <a16:creationId xmlns:a16="http://schemas.microsoft.com/office/drawing/2014/main" id="{A63A3C45-B83F-404E-9EFD-74E5E134C5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4943666"/>
              </p:ext>
            </p:extLst>
          </p:nvPr>
        </p:nvGraphicFramePr>
        <p:xfrm>
          <a:off x="6859787" y="1525731"/>
          <a:ext cx="4605596" cy="3806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矢印: 右 9">
            <a:extLst>
              <a:ext uri="{FF2B5EF4-FFF2-40B4-BE49-F238E27FC236}">
                <a16:creationId xmlns:a16="http://schemas.microsoft.com/office/drawing/2014/main" id="{913E61CA-56C5-4F1E-B33B-56246D25FF14}"/>
              </a:ext>
            </a:extLst>
          </p:cNvPr>
          <p:cNvSpPr/>
          <p:nvPr/>
        </p:nvSpPr>
        <p:spPr>
          <a:xfrm rot="2466722">
            <a:off x="2382663" y="2864339"/>
            <a:ext cx="2648067" cy="376101"/>
          </a:xfrm>
          <a:prstGeom prst="rightArrow">
            <a:avLst>
              <a:gd name="adj1" fmla="val 19054"/>
              <a:gd name="adj2" fmla="val 0"/>
            </a:avLst>
          </a:prstGeom>
          <a:solidFill>
            <a:srgbClr val="FF0000">
              <a:alpha val="3294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矢印: 右 10">
            <a:extLst>
              <a:ext uri="{FF2B5EF4-FFF2-40B4-BE49-F238E27FC236}">
                <a16:creationId xmlns:a16="http://schemas.microsoft.com/office/drawing/2014/main" id="{CA235DC7-4CDE-4961-B147-F51B89103964}"/>
              </a:ext>
            </a:extLst>
          </p:cNvPr>
          <p:cNvSpPr/>
          <p:nvPr/>
        </p:nvSpPr>
        <p:spPr>
          <a:xfrm rot="3146592">
            <a:off x="7603068" y="2723589"/>
            <a:ext cx="2899069" cy="376101"/>
          </a:xfrm>
          <a:prstGeom prst="rightArrow">
            <a:avLst>
              <a:gd name="adj1" fmla="val 19054"/>
              <a:gd name="adj2" fmla="val 0"/>
            </a:avLst>
          </a:prstGeom>
          <a:solidFill>
            <a:srgbClr val="FF0000">
              <a:alpha val="3294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E2BD34E-A39E-41C9-A842-493414ED0086}"/>
              </a:ext>
            </a:extLst>
          </p:cNvPr>
          <p:cNvSpPr txBox="1"/>
          <p:nvPr/>
        </p:nvSpPr>
        <p:spPr>
          <a:xfrm>
            <a:off x="9046088" y="1347227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※</a:t>
            </a:r>
            <a:r>
              <a:rPr kumimoji="1" lang="ja-JP" altLang="en-US" dirty="0"/>
              <a:t>帯は傾向を示す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3720600-64D1-4D38-B04E-E07B6FAD54D0}"/>
              </a:ext>
            </a:extLst>
          </p:cNvPr>
          <p:cNvSpPr txBox="1"/>
          <p:nvPr/>
        </p:nvSpPr>
        <p:spPr>
          <a:xfrm>
            <a:off x="3644477" y="1347227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※</a:t>
            </a:r>
            <a:r>
              <a:rPr kumimoji="1" lang="ja-JP" altLang="en-US" dirty="0"/>
              <a:t>帯は傾向を示す</a:t>
            </a:r>
          </a:p>
        </p:txBody>
      </p:sp>
    </p:spTree>
    <p:extLst>
      <p:ext uri="{BB962C8B-B14F-4D97-AF65-F5344CB8AC3E}">
        <p14:creationId xmlns:p14="http://schemas.microsoft.com/office/powerpoint/2010/main" val="1237409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689E35-A938-46F3-B7F2-0F25AA2B1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RTD</a:t>
            </a:r>
            <a:endParaRPr kumimoji="1" lang="ja-JP" altLang="en-US" dirty="0"/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4D21679F-B877-46DA-BB38-2CD49115F1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703765"/>
              </p:ext>
            </p:extLst>
          </p:nvPr>
        </p:nvGraphicFramePr>
        <p:xfrm>
          <a:off x="193040" y="1864779"/>
          <a:ext cx="11805923" cy="4861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257">
                  <a:extLst>
                    <a:ext uri="{9D8B030D-6E8A-4147-A177-3AD203B41FA5}">
                      <a16:colId xmlns:a16="http://schemas.microsoft.com/office/drawing/2014/main" val="595983267"/>
                    </a:ext>
                  </a:extLst>
                </a:gridCol>
                <a:gridCol w="890943">
                  <a:extLst>
                    <a:ext uri="{9D8B030D-6E8A-4147-A177-3AD203B41FA5}">
                      <a16:colId xmlns:a16="http://schemas.microsoft.com/office/drawing/2014/main" val="46253376"/>
                    </a:ext>
                  </a:extLst>
                </a:gridCol>
                <a:gridCol w="679509">
                  <a:extLst>
                    <a:ext uri="{9D8B030D-6E8A-4147-A177-3AD203B41FA5}">
                      <a16:colId xmlns:a16="http://schemas.microsoft.com/office/drawing/2014/main" val="1862883255"/>
                    </a:ext>
                  </a:extLst>
                </a:gridCol>
                <a:gridCol w="671119">
                  <a:extLst>
                    <a:ext uri="{9D8B030D-6E8A-4147-A177-3AD203B41FA5}">
                      <a16:colId xmlns:a16="http://schemas.microsoft.com/office/drawing/2014/main" val="509476914"/>
                    </a:ext>
                  </a:extLst>
                </a:gridCol>
                <a:gridCol w="671119">
                  <a:extLst>
                    <a:ext uri="{9D8B030D-6E8A-4147-A177-3AD203B41FA5}">
                      <a16:colId xmlns:a16="http://schemas.microsoft.com/office/drawing/2014/main" val="3516550009"/>
                    </a:ext>
                  </a:extLst>
                </a:gridCol>
                <a:gridCol w="629174">
                  <a:extLst>
                    <a:ext uri="{9D8B030D-6E8A-4147-A177-3AD203B41FA5}">
                      <a16:colId xmlns:a16="http://schemas.microsoft.com/office/drawing/2014/main" val="2092131235"/>
                    </a:ext>
                  </a:extLst>
                </a:gridCol>
                <a:gridCol w="838900">
                  <a:extLst>
                    <a:ext uri="{9D8B030D-6E8A-4147-A177-3AD203B41FA5}">
                      <a16:colId xmlns:a16="http://schemas.microsoft.com/office/drawing/2014/main" val="2332300418"/>
                    </a:ext>
                  </a:extLst>
                </a:gridCol>
                <a:gridCol w="796954">
                  <a:extLst>
                    <a:ext uri="{9D8B030D-6E8A-4147-A177-3AD203B41FA5}">
                      <a16:colId xmlns:a16="http://schemas.microsoft.com/office/drawing/2014/main" val="143957179"/>
                    </a:ext>
                  </a:extLst>
                </a:gridCol>
                <a:gridCol w="687897">
                  <a:extLst>
                    <a:ext uri="{9D8B030D-6E8A-4147-A177-3AD203B41FA5}">
                      <a16:colId xmlns:a16="http://schemas.microsoft.com/office/drawing/2014/main" val="718559935"/>
                    </a:ext>
                  </a:extLst>
                </a:gridCol>
                <a:gridCol w="1208015">
                  <a:extLst>
                    <a:ext uri="{9D8B030D-6E8A-4147-A177-3AD203B41FA5}">
                      <a16:colId xmlns:a16="http://schemas.microsoft.com/office/drawing/2014/main" val="3989511800"/>
                    </a:ext>
                  </a:extLst>
                </a:gridCol>
                <a:gridCol w="755009">
                  <a:extLst>
                    <a:ext uri="{9D8B030D-6E8A-4147-A177-3AD203B41FA5}">
                      <a16:colId xmlns:a16="http://schemas.microsoft.com/office/drawing/2014/main" val="2986623090"/>
                    </a:ext>
                  </a:extLst>
                </a:gridCol>
                <a:gridCol w="1057013">
                  <a:extLst>
                    <a:ext uri="{9D8B030D-6E8A-4147-A177-3AD203B41FA5}">
                      <a16:colId xmlns:a16="http://schemas.microsoft.com/office/drawing/2014/main" val="1920417437"/>
                    </a:ext>
                  </a:extLst>
                </a:gridCol>
                <a:gridCol w="528506">
                  <a:extLst>
                    <a:ext uri="{9D8B030D-6E8A-4147-A177-3AD203B41FA5}">
                      <a16:colId xmlns:a16="http://schemas.microsoft.com/office/drawing/2014/main" val="402457000"/>
                    </a:ext>
                  </a:extLst>
                </a:gridCol>
                <a:gridCol w="1982508">
                  <a:extLst>
                    <a:ext uri="{9D8B030D-6E8A-4147-A177-3AD203B41FA5}">
                      <a16:colId xmlns:a16="http://schemas.microsoft.com/office/drawing/2014/main" val="6920254"/>
                    </a:ext>
                  </a:extLst>
                </a:gridCol>
              </a:tblGrid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Ref.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Frequency (GHz)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Tuning </a:t>
                      </a:r>
                    </a:p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range (%)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Single/</a:t>
                      </a:r>
                      <a:b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Array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Output </a:t>
                      </a:r>
                    </a:p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 (dBm)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kumimoji="1" lang="en-US" altLang="ja-JP" sz="1100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DC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(W)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DC-to-RF efficiency (%)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Phase noise (</a:t>
                      </a:r>
                      <a:r>
                        <a:rPr kumimoji="1" lang="en-US" altLang="ja-JP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dBc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/Hz)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Chip area (mm</a:t>
                      </a:r>
                      <a:r>
                        <a:rPr kumimoji="1" lang="en-US" altLang="ja-JP" sz="1100" baseline="30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On-chip ant. 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Beam forming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Technology/</a:t>
                      </a:r>
                    </a:p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Country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properties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992479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array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-2.15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Yes. (w/ Si Lens )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</a:t>
                      </a: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RTD/ Japan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2013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7959621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array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-5.69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Yes. (w/ Si Lens )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</a:t>
                      </a: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RTD/ Japan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2013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8875501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array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-7.45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Yes. (w/ Si Lens )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</a:t>
                      </a: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RTD/ Japan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2013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8843233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1520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2.34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array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-27.21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0.0116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0.0164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0.24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Yes. (w/o Si Lens )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</a:t>
                      </a: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RTD/ Korea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5673133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675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array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-13.28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0.0141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0.33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0.11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 </a:t>
                      </a:r>
                      <a:r>
                        <a:rPr kumimoji="1" lang="en-US" altLang="ja-JP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dBi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(w/o Si Lens 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</a:t>
                      </a: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RTD/ Korea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47180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1111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Yes. (w/o Si Lens )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</a:t>
                      </a: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RTD/ Austria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2011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membrane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6451535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-21.55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Yes. (w/ Si Lens )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</a:t>
                      </a: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RTD/ Japan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7215996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-6.58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Yes. (w/ Si Lens )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</a:t>
                      </a: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RTD/ Japan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5093714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1310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Yes. (w/ Si Lens )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</a:t>
                      </a: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RTD/ Japan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2012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8267629"/>
                  </a:ext>
                </a:extLst>
              </a:tr>
              <a:tr h="162957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array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-15.09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Yes. (w/ Si Lens )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</a:t>
                      </a: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RTD/ Japan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41226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9977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689E35-A938-46F3-B7F2-0F25AA2B1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RTD</a:t>
            </a:r>
            <a:endParaRPr kumimoji="1" lang="ja-JP" altLang="en-US" dirty="0"/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4D21679F-B877-46DA-BB38-2CD49115F1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4628648"/>
              </p:ext>
            </p:extLst>
          </p:nvPr>
        </p:nvGraphicFramePr>
        <p:xfrm>
          <a:off x="193040" y="1864779"/>
          <a:ext cx="11805923" cy="4890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257">
                  <a:extLst>
                    <a:ext uri="{9D8B030D-6E8A-4147-A177-3AD203B41FA5}">
                      <a16:colId xmlns:a16="http://schemas.microsoft.com/office/drawing/2014/main" val="595983267"/>
                    </a:ext>
                  </a:extLst>
                </a:gridCol>
                <a:gridCol w="890943">
                  <a:extLst>
                    <a:ext uri="{9D8B030D-6E8A-4147-A177-3AD203B41FA5}">
                      <a16:colId xmlns:a16="http://schemas.microsoft.com/office/drawing/2014/main" val="46253376"/>
                    </a:ext>
                  </a:extLst>
                </a:gridCol>
                <a:gridCol w="679509">
                  <a:extLst>
                    <a:ext uri="{9D8B030D-6E8A-4147-A177-3AD203B41FA5}">
                      <a16:colId xmlns:a16="http://schemas.microsoft.com/office/drawing/2014/main" val="1862883255"/>
                    </a:ext>
                  </a:extLst>
                </a:gridCol>
                <a:gridCol w="671119">
                  <a:extLst>
                    <a:ext uri="{9D8B030D-6E8A-4147-A177-3AD203B41FA5}">
                      <a16:colId xmlns:a16="http://schemas.microsoft.com/office/drawing/2014/main" val="509476914"/>
                    </a:ext>
                  </a:extLst>
                </a:gridCol>
                <a:gridCol w="671119">
                  <a:extLst>
                    <a:ext uri="{9D8B030D-6E8A-4147-A177-3AD203B41FA5}">
                      <a16:colId xmlns:a16="http://schemas.microsoft.com/office/drawing/2014/main" val="3516550009"/>
                    </a:ext>
                  </a:extLst>
                </a:gridCol>
                <a:gridCol w="629174">
                  <a:extLst>
                    <a:ext uri="{9D8B030D-6E8A-4147-A177-3AD203B41FA5}">
                      <a16:colId xmlns:a16="http://schemas.microsoft.com/office/drawing/2014/main" val="2092131235"/>
                    </a:ext>
                  </a:extLst>
                </a:gridCol>
                <a:gridCol w="838900">
                  <a:extLst>
                    <a:ext uri="{9D8B030D-6E8A-4147-A177-3AD203B41FA5}">
                      <a16:colId xmlns:a16="http://schemas.microsoft.com/office/drawing/2014/main" val="2332300418"/>
                    </a:ext>
                  </a:extLst>
                </a:gridCol>
                <a:gridCol w="796954">
                  <a:extLst>
                    <a:ext uri="{9D8B030D-6E8A-4147-A177-3AD203B41FA5}">
                      <a16:colId xmlns:a16="http://schemas.microsoft.com/office/drawing/2014/main" val="143957179"/>
                    </a:ext>
                  </a:extLst>
                </a:gridCol>
                <a:gridCol w="687897">
                  <a:extLst>
                    <a:ext uri="{9D8B030D-6E8A-4147-A177-3AD203B41FA5}">
                      <a16:colId xmlns:a16="http://schemas.microsoft.com/office/drawing/2014/main" val="718559935"/>
                    </a:ext>
                  </a:extLst>
                </a:gridCol>
                <a:gridCol w="1208015">
                  <a:extLst>
                    <a:ext uri="{9D8B030D-6E8A-4147-A177-3AD203B41FA5}">
                      <a16:colId xmlns:a16="http://schemas.microsoft.com/office/drawing/2014/main" val="3989511800"/>
                    </a:ext>
                  </a:extLst>
                </a:gridCol>
                <a:gridCol w="755009">
                  <a:extLst>
                    <a:ext uri="{9D8B030D-6E8A-4147-A177-3AD203B41FA5}">
                      <a16:colId xmlns:a16="http://schemas.microsoft.com/office/drawing/2014/main" val="2986623090"/>
                    </a:ext>
                  </a:extLst>
                </a:gridCol>
                <a:gridCol w="1057013">
                  <a:extLst>
                    <a:ext uri="{9D8B030D-6E8A-4147-A177-3AD203B41FA5}">
                      <a16:colId xmlns:a16="http://schemas.microsoft.com/office/drawing/2014/main" val="1920417437"/>
                    </a:ext>
                  </a:extLst>
                </a:gridCol>
                <a:gridCol w="528506">
                  <a:extLst>
                    <a:ext uri="{9D8B030D-6E8A-4147-A177-3AD203B41FA5}">
                      <a16:colId xmlns:a16="http://schemas.microsoft.com/office/drawing/2014/main" val="402457000"/>
                    </a:ext>
                  </a:extLst>
                </a:gridCol>
                <a:gridCol w="1982508">
                  <a:extLst>
                    <a:ext uri="{9D8B030D-6E8A-4147-A177-3AD203B41FA5}">
                      <a16:colId xmlns:a16="http://schemas.microsoft.com/office/drawing/2014/main" val="6920254"/>
                    </a:ext>
                  </a:extLst>
                </a:gridCol>
              </a:tblGrid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Ref.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Frequency (GHz)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Tuning </a:t>
                      </a:r>
                    </a:p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range (%)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Single/</a:t>
                      </a:r>
                      <a:b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Array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Output </a:t>
                      </a:r>
                    </a:p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 (dBm)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kumimoji="1" lang="en-US" altLang="ja-JP" sz="1100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DC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(W)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DC-to-RF efficiency (%)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Phase noise (</a:t>
                      </a:r>
                      <a:r>
                        <a:rPr kumimoji="1" lang="en-US" altLang="ja-JP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dBc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/Hz)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Chip area (mm</a:t>
                      </a:r>
                      <a:r>
                        <a:rPr kumimoji="1" lang="en-US" altLang="ja-JP" sz="1100" baseline="30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On-chip ant. 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Beam forming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Technology/</a:t>
                      </a:r>
                    </a:p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Country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properties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992479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692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--20.32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0.0034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0.274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0.114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Yes. (w/o Si Lens )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</a:t>
                      </a: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RTD/ Korea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7959621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array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-11.55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Yes. (w/o Si Lens )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</a:t>
                      </a: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RTD/ Austria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8875501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0.18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array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0.114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</a:t>
                      </a: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RTD/ UK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8843233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62.5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0.0233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</a:t>
                      </a: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RTD/ Sweden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RTD-MOSFET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5673133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1550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-33.98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Yes. (w/ Si Lens )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</a:t>
                      </a: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RTD/ Japan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47180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-21.55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Yes. (w/ Si Lens )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</a:t>
                      </a: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RTD/ Japan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6451535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613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1.14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-19.21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-95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Yes. (w/ Si Lens )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</a:t>
                      </a: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RTD/ Japan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Varactor. Phase Noise, </a:t>
                      </a:r>
                    </a:p>
                    <a:p>
                      <a:r>
                        <a:rPr kumimoji="1" lang="en-US" altLang="ja-JP" sz="11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OffSet</a:t>
                      </a: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100KHz 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7215996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Yes. (w/ Si Lens )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</a:t>
                      </a: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RTD/ Japan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Varactor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Array Tuning Range:</a:t>
                      </a:r>
                    </a:p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580~900 GHz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5093714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655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-21.74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Yes. (w/ Si Lens )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</a:t>
                      </a: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RTD/ Japan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Varactor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8267629"/>
                  </a:ext>
                </a:extLst>
              </a:tr>
              <a:tr h="28777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985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Yes. (w/ Si Lens )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n/a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</a:t>
                      </a:r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RTD/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41226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8704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689E35-A938-46F3-B7F2-0F25AA2B1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RTD</a:t>
            </a:r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4A4FBFE-CB34-451D-98D5-819CBE857EC6}"/>
              </a:ext>
            </a:extLst>
          </p:cNvPr>
          <p:cNvSpPr txBox="1"/>
          <p:nvPr/>
        </p:nvSpPr>
        <p:spPr>
          <a:xfrm>
            <a:off x="528321" y="1690688"/>
            <a:ext cx="1082548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Reference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Y. Koyama et al., "A High-Power Terahertz Source Over 10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mW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 at 0.45 THz Using an Active Antenna Array With Integrated Patch Antennas and Resonant-Tunneling Diodes," </a:t>
            </a:r>
            <a:r>
              <a:rPr lang="fr-FR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IEEE Trans. Terahertz Sci. Technol.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, 2022.</a:t>
            </a:r>
            <a:endParaRPr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P.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Ourednik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 et al., "Double-resonant-tunneling-diode bridge-less patch-antenna oscillators operating up to 1.09 THz," Appl. Phys. Lett., vol.120, no.18, 2022.</a:t>
            </a:r>
            <a:endParaRPr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A. Al-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Khalidi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et al., "Resonant Tunneling Diode Terahertz Sources With up to 1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mW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Output Power in the J-Band," IEEE Trans. Terahertz Sci. Technol., vol. 10, no. 2, pp. 150-157, 2020.</a:t>
            </a:r>
            <a:endParaRPr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R. Izumi et al., "1.98 THz resonant-tunneling-diode oscillator with reduced conduction loss by thick antenna electrode," 42nd Int. Conf. Infrared Millimeter Terahertz Waves, pp. 1–2, 2017.</a:t>
            </a:r>
            <a:endParaRPr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T. Maekawa et al., "Oscillation up to 1.92 THz in resonant tunneling diode by</a:t>
            </a:r>
            <a:r>
              <a:rPr lang="ja-JP" altLang="en-US" sz="14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　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reduced conduction loss," Appl. Phys.</a:t>
            </a:r>
            <a:r>
              <a:rPr lang="ja-JP" altLang="en-US" sz="14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 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Exp., vol. 9, no. 024101, 2016</a:t>
            </a:r>
            <a:endParaRPr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K.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Kasagi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, et al., "Large-scale array of resonant tunneling-diode terahertz oscillators for high output power at 1 THz," J. Appl. Phys., vol. 125, no. 151601, 2009.</a:t>
            </a:r>
            <a:endParaRPr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H.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Kanaya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 et al. "Fundamental Oscillation up to 1.42 THz in Resonant Tunneling Diodes by Optimized Collector Spacer Thickness," J Infrared Milli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Terahz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 Waves vol. 35, pp. 425–431, 2014.</a:t>
            </a:r>
            <a:endParaRPr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R. Izumi et al., "Resonant-tunneling-diode terahertz oscillator with a cylindrical cavity for high-frequency oscillation," AIP Advances, vol. 9, no. 8, 085020, 2019.</a:t>
            </a:r>
            <a:endParaRPr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K. Hinata et al., "High output power (∼ 400</a:t>
            </a:r>
            <a:r>
              <a:rPr lang="el-GR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μ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W) oscillators at around 550 GHz using resonant tunneling diodes with graded emitter and thin barriers," Appl. Phys. Exp., vol. 4, no. 6, 064101, 2011. </a:t>
            </a:r>
            <a:endParaRPr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11"/>
              </a:rPr>
              <a:t>S. Suzuki, M.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  <a:hlinkClick r:id="rId11"/>
              </a:rPr>
              <a:t>Shiraishi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11"/>
              </a:rPr>
              <a:t>, H.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  <a:hlinkClick r:id="rId11"/>
              </a:rPr>
              <a:t>Shibayama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11"/>
              </a:rPr>
              <a:t>, and M. Asada, "High-power operation of terahertz oscillators with resonant tunneling diodes using impedance-matched antennas and array configuration," IEEE J. Sel. Topics Quantum Electron., vol. 19, no. 1, pp. 8500108–8500108, 2013.</a:t>
            </a:r>
            <a:endParaRPr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823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689E35-A938-46F3-B7F2-0F25AA2B1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RTD</a:t>
            </a:r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4A4FBFE-CB34-451D-98D5-819CBE857EC6}"/>
              </a:ext>
            </a:extLst>
          </p:cNvPr>
          <p:cNvSpPr txBox="1"/>
          <p:nvPr/>
        </p:nvSpPr>
        <p:spPr>
          <a:xfrm>
            <a:off x="528321" y="1690688"/>
            <a:ext cx="1082548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Reference</a:t>
            </a:r>
          </a:p>
          <a:p>
            <a:pPr marL="342900" indent="-342900">
              <a:buFont typeface="+mj-lt"/>
              <a:buAutoNum type="arabicPeriod" startAt="11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J. Lee, M. Kim, and K. Yang, "A 1.52 THz RTD triple-push oscillator with a </a:t>
            </a:r>
            <a:r>
              <a:rPr lang="el-GR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μ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 -level output power," IEEE Trans. THz Sci. Technol., vol. 6, no. 2, pp. 336–340, 2016.</a:t>
            </a:r>
            <a:endParaRPr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11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M. Kim, J. Lee, J. Lee, and K. Yang, "A 675 GHz differential oscillator based on a resonant tunneling diode," IEEE Trans. THz Sci. Technol., vol. 6, no. 3, pp. 510–512, 2016.</a:t>
            </a:r>
            <a:endParaRPr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11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M.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Feiginov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et al., "Resonant-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tunnelling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- diode oscillators operating at frequencies above 1.1 THz," Appl. Phys. Lett., vol. 99, pp. 233506-1–233506-3, 2011.</a:t>
            </a:r>
            <a:endParaRPr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11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X. Yu, et al. , "Highly efficient resonant tunneling diode terahertz oscillator with a split ring resonator," IEEE Electron Device Lett., vol. 42, no. 7, pp. 982–985, 2021.</a:t>
            </a:r>
            <a:endParaRPr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11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M. Van Ta et al. "Structure dependence of oscillation characteristics of structure-simplified resonant-tunneling-diode terahertz oscillator," Appl. Phys.</a:t>
            </a:r>
            <a:r>
              <a:rPr lang="ja-JP" altLang="en-US" sz="14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 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Exp., vol.15, no. 4, 042003, 2022.</a:t>
            </a:r>
            <a:endParaRPr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16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H.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Kanaya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 et al., "Fundamental oscillation up to 1.31 THz in resonant tunneling diodes with thin well and barriers," Appl. Phys. Exp., vol. 5, no. 12, 124101, 2012.</a:t>
            </a:r>
            <a:endParaRPr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16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S. Iwamatsu et al., "Terahertz coherent oscillator integrated with slot-ring antenna using two resonant tunneling diodes," Appl. Phys. Express, vol. 14, pp. 034001-1–034001-4, 2021.</a:t>
            </a:r>
            <a:endParaRPr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16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J. Lee, M. Kim, and J. Lee, "692 GHz high-efficiency compact-size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InP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 based fundamental RTD oscillator," IEEE Trans. Terahertz Sci. Technol., vol. 11, no. 6, pp. 716–719, 2021.</a:t>
            </a:r>
            <a:endParaRPr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16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P.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Ourednik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 et al., "Double-resonant-tunneling-diode patch-antenna oscillators," Appl. Phys. Lett., vol. 119, pp. 263509-1-263509-5, 2021.</a:t>
            </a:r>
            <a:endParaRPr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16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11"/>
              </a:rPr>
              <a:t>J. Wang et al., "15-Gb/s 50-cm wireless link using a high-power compact</a:t>
            </a:r>
            <a:r>
              <a:rPr lang="ja-JP" altLang="en-US" sz="1400" dirty="0">
                <a:latin typeface="Arial" panose="020B0604020202020204" pitchFamily="34" charset="0"/>
                <a:cs typeface="Arial" panose="020B0604020202020204" pitchFamily="34" charset="0"/>
                <a:hlinkClick r:id="rId11"/>
              </a:rPr>
              <a:t> 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11"/>
              </a:rPr>
              <a:t>III-V 84-GHz transmitter," IEEE Trans.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  <a:hlinkClick r:id="rId11"/>
              </a:rPr>
              <a:t>Microw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11"/>
              </a:rPr>
              <a:t>. Theory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  <a:hlinkClick r:id="rId11"/>
              </a:rPr>
              <a:t>Techn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11"/>
              </a:rPr>
              <a:t>., vol. 66, no. 11, pp. 4698–4705, 2018.</a:t>
            </a:r>
            <a:endParaRPr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16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12"/>
              </a:rPr>
              <a:t>L. Ohlsson et al., "A 15-Gb/s Wireless ON-OFF Keying Link," IEEE Access, vol. 2, pp. 1307-1313, 2014.</a:t>
            </a:r>
            <a:endParaRPr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336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689E35-A938-46F3-B7F2-0F25AA2B1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RTD</a:t>
            </a:r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4A4FBFE-CB34-451D-98D5-819CBE857EC6}"/>
              </a:ext>
            </a:extLst>
          </p:cNvPr>
          <p:cNvSpPr txBox="1"/>
          <p:nvPr/>
        </p:nvSpPr>
        <p:spPr>
          <a:xfrm>
            <a:off x="528321" y="1690688"/>
            <a:ext cx="1082548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Reference</a:t>
            </a:r>
          </a:p>
          <a:p>
            <a:pPr marL="342900" indent="-342900">
              <a:buFont typeface="+mj-lt"/>
              <a:buAutoNum type="arabicPeriod" startAt="22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T. Maekawa et al. "Frequency increase in terahertz oscillation of resonant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tunnelling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 diode up to 1.55 THz by reduced slot‐antenna length.", Electron. Lett.,  vol. 50, no. 17, pp. 1214-1216, 2014.</a:t>
            </a:r>
            <a:endParaRPr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22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S. Suzuki et al., "Fundamental oscillation of resonant tunneling diodes above 1 THz at room temperature," Appl. Phys. Lett., vol. 97, no. 24, 242102, 2010.</a:t>
            </a:r>
            <a:endParaRPr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22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K. Ogino et.al., "Spectral Narrowing of a Varactor-Integrated Resonant-Tunneling-Diode Terahertz Oscillator by Phase-Locked Loop, " J. Infrared Milli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Terahz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 Waves, 38, pp. 1477–1486, 2017.</a:t>
            </a:r>
            <a:endParaRPr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22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S. Kitagawa et al. "Wide frequency-tunable resonant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tunnelling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 diode terahertz oscillators using varactor diodes," Electron. Lett., vol. 52, no. 6, pp. 479-481, 2016.</a:t>
            </a:r>
            <a:endParaRPr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22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S. Kitagawa et al., "650-GHz Resonant-Tunneling-Diode VCO With Wide Tuning Range Using Varactor Diode," 	IEEE Electron Device Lett., vol. 35, no. 12, pp. 1215-1217, 2014.</a:t>
            </a:r>
            <a:endParaRPr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22"/>
            </a:pP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J.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Su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, et al., “Wide frequency-tunable 1 THz resonant tunneling diode oscillator,” Int. Conf. Infrared, Millimeter and Terahertz Waves (IRMMW-THz), Chengdu, China, WE-AM-6-1, 2021.</a:t>
            </a:r>
            <a:endParaRPr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452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689E35-A938-46F3-B7F2-0F25AA2B1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RTD</a:t>
            </a:r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4A4FBFE-CB34-451D-98D5-819CBE857EC6}"/>
              </a:ext>
            </a:extLst>
          </p:cNvPr>
          <p:cNvSpPr txBox="1"/>
          <p:nvPr/>
        </p:nvSpPr>
        <p:spPr>
          <a:xfrm>
            <a:off x="528321" y="1690688"/>
            <a:ext cx="1082548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補足情報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コメント：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RTD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は高周波で特に有利、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VCO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レンジも広い。高い周波数範囲で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RF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フロントエンド部だけ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RTD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デバイスで置き換えられるか？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課題：電力効率について、現状の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RTD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から完全に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RF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出力を取り出せた場合、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~10%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の効率が期待されるため、回路の最適化が必要。機能性を持たせるために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回路との集積化が課題。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変調など：直接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ASK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変調が可能で変調カットオフは高い（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~30GHz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）、複雑な変調（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QAM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など）は現状できない。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パッケージ：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レンズパッケージがよく用いられる。フォトニック結晶導波路や導波管接続もできるが、直接放射がパッチアンテナなどのオンチップアンテナも可能。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チップコスト：</a:t>
            </a:r>
            <a:r>
              <a:rPr lang="en-US" altLang="ja-JP" dirty="0" err="1">
                <a:latin typeface="Arial" panose="020B0604020202020204" pitchFamily="34" charset="0"/>
                <a:cs typeface="Arial" panose="020B0604020202020204" pitchFamily="34" charset="0"/>
              </a:rPr>
              <a:t>InP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系のチップコストについては調査不足</a:t>
            </a:r>
            <a:r>
              <a:rPr lang="ja-JP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。。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と</a:t>
            </a:r>
            <a:r>
              <a:rPr lang="en-US" altLang="ja-JP" dirty="0" err="1">
                <a:latin typeface="Arial" panose="020B0604020202020204" pitchFamily="34" charset="0"/>
                <a:cs typeface="Arial" panose="020B0604020202020204" pitchFamily="34" charset="0"/>
              </a:rPr>
              <a:t>InP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では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倍くらい？価格差がありそう。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481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689E35-A938-46F3-B7F2-0F25AA2B1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RTD</a:t>
            </a:r>
            <a:r>
              <a:rPr lang="ja-JP" altLang="en-US" dirty="0"/>
              <a:t>の開発状況</a:t>
            </a:r>
            <a:endParaRPr kumimoji="1" lang="ja-JP" altLang="en-US" dirty="0"/>
          </a:p>
        </p:txBody>
      </p:sp>
      <p:graphicFrame>
        <p:nvGraphicFramePr>
          <p:cNvPr id="35" name="グラフ 34">
            <a:extLst>
              <a:ext uri="{FF2B5EF4-FFF2-40B4-BE49-F238E27FC236}">
                <a16:creationId xmlns:a16="http://schemas.microsoft.com/office/drawing/2014/main" id="{41886CB8-F561-45F8-8815-0D504B47F1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4280208"/>
              </p:ext>
            </p:extLst>
          </p:nvPr>
        </p:nvGraphicFramePr>
        <p:xfrm>
          <a:off x="1139213" y="1518805"/>
          <a:ext cx="4605596" cy="38203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46" name="グループ化 45">
            <a:extLst>
              <a:ext uri="{FF2B5EF4-FFF2-40B4-BE49-F238E27FC236}">
                <a16:creationId xmlns:a16="http://schemas.microsoft.com/office/drawing/2014/main" id="{CBB2458F-75A9-492A-BF74-A621F58DBD02}"/>
              </a:ext>
            </a:extLst>
          </p:cNvPr>
          <p:cNvGrpSpPr/>
          <p:nvPr/>
        </p:nvGrpSpPr>
        <p:grpSpPr>
          <a:xfrm>
            <a:off x="3375352" y="1722277"/>
            <a:ext cx="2066784" cy="338554"/>
            <a:chOff x="6096000" y="1980900"/>
            <a:chExt cx="2066784" cy="338554"/>
          </a:xfrm>
        </p:grpSpPr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71D8830B-1319-4C16-A597-66A876D2F40C}"/>
                </a:ext>
              </a:extLst>
            </p:cNvPr>
            <p:cNvSpPr txBox="1"/>
            <p:nvPr/>
          </p:nvSpPr>
          <p:spPr>
            <a:xfrm>
              <a:off x="6096000" y="1980900"/>
              <a:ext cx="206678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>
                  <a:solidFill>
                    <a:schemeClr val="accent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Developed in Japan</a:t>
              </a:r>
              <a:r>
                <a:rPr kumimoji="1" lang="ja-JP" altLang="en-US" sz="1600" dirty="0">
                  <a:solidFill>
                    <a:schemeClr val="accent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1" lang="en-US" altLang="ja-JP" sz="1600" dirty="0">
                  <a:solidFill>
                    <a:schemeClr val="accent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</a:t>
              </a:r>
              <a:r>
                <a:rPr kumimoji="1" lang="ja-JP" altLang="en-US" sz="1600" dirty="0">
                  <a:solidFill>
                    <a:schemeClr val="accent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</a:t>
              </a:r>
              <a:r>
                <a:rPr kumimoji="1" lang="en-US" altLang="ja-JP" sz="1600" dirty="0">
                  <a:solidFill>
                    <a:schemeClr val="accent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)</a:t>
              </a:r>
              <a:endParaRPr kumimoji="1" lang="ja-JP" altLang="en-US" sz="16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3" name="楕円 42">
              <a:extLst>
                <a:ext uri="{FF2B5EF4-FFF2-40B4-BE49-F238E27FC236}">
                  <a16:creationId xmlns:a16="http://schemas.microsoft.com/office/drawing/2014/main" id="{2E0E083F-70DE-42D7-AA37-74BDEC7C3043}"/>
                </a:ext>
              </a:extLst>
            </p:cNvPr>
            <p:cNvSpPr/>
            <p:nvPr/>
          </p:nvSpPr>
          <p:spPr>
            <a:xfrm>
              <a:off x="7898275" y="2114122"/>
              <a:ext cx="99060" cy="10064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D0337ACF-8796-4440-8BFF-50BD34DDA8F4}"/>
              </a:ext>
            </a:extLst>
          </p:cNvPr>
          <p:cNvGrpSpPr/>
          <p:nvPr/>
        </p:nvGrpSpPr>
        <p:grpSpPr>
          <a:xfrm>
            <a:off x="3682167" y="2024776"/>
            <a:ext cx="1759969" cy="338554"/>
            <a:chOff x="4621313" y="4245186"/>
            <a:chExt cx="1759969" cy="338554"/>
          </a:xfrm>
        </p:grpSpPr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9F9A0D7D-A4A6-4818-8614-54670D794C07}"/>
                </a:ext>
              </a:extLst>
            </p:cNvPr>
            <p:cNvSpPr txBox="1"/>
            <p:nvPr/>
          </p:nvSpPr>
          <p:spPr>
            <a:xfrm>
              <a:off x="4621313" y="4245186"/>
              <a:ext cx="17599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Other countries</a:t>
              </a:r>
              <a:r>
                <a:rPr kumimoji="1" lang="ja-JP" altLang="en-US" sz="1600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1" lang="en-US" altLang="ja-JP" sz="1600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(</a:t>
              </a:r>
              <a:r>
                <a:rPr kumimoji="1" lang="ja-JP" altLang="en-US" sz="1600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</a:t>
              </a:r>
              <a:r>
                <a:rPr kumimoji="1" lang="en-US" altLang="ja-JP" sz="1600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)</a:t>
              </a:r>
              <a:endParaRPr kumimoji="1" lang="ja-JP" altLang="en-US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4" name="楕円 43">
              <a:extLst>
                <a:ext uri="{FF2B5EF4-FFF2-40B4-BE49-F238E27FC236}">
                  <a16:creationId xmlns:a16="http://schemas.microsoft.com/office/drawing/2014/main" id="{032EFC40-70DD-48F3-AF9D-C901925A6C3A}"/>
                </a:ext>
              </a:extLst>
            </p:cNvPr>
            <p:cNvSpPr/>
            <p:nvPr/>
          </p:nvSpPr>
          <p:spPr>
            <a:xfrm>
              <a:off x="6116320" y="4383313"/>
              <a:ext cx="99060" cy="100641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6D92785A-2557-4E3E-AE56-77EEAA22B05A}"/>
              </a:ext>
            </a:extLst>
          </p:cNvPr>
          <p:cNvSpPr txBox="1"/>
          <p:nvPr/>
        </p:nvSpPr>
        <p:spPr>
          <a:xfrm>
            <a:off x="1395797" y="5486400"/>
            <a:ext cx="99373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dirty="0"/>
              <a:t>動作周波数が高く、</a:t>
            </a:r>
            <a:r>
              <a:rPr kumimoji="1" lang="en-US" altLang="ja-JP" dirty="0"/>
              <a:t>~1THz</a:t>
            </a:r>
            <a:r>
              <a:rPr kumimoji="1" lang="ja-JP" altLang="en-US" dirty="0"/>
              <a:t>までは</a:t>
            </a:r>
            <a:r>
              <a:rPr kumimoji="1" lang="en-US" altLang="ja-JP" dirty="0"/>
              <a:t>~</a:t>
            </a:r>
            <a:r>
              <a:rPr kumimoji="1" lang="en-US" altLang="ja-JP" dirty="0" err="1"/>
              <a:t>mW</a:t>
            </a:r>
            <a:r>
              <a:rPr kumimoji="1" lang="ja-JP" altLang="en-US" dirty="0"/>
              <a:t>の出力が可能</a:t>
            </a:r>
            <a:endParaRPr kumimoji="1"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/>
              <a:t>開発は日本が主導、他、イギリス、オーストリア、韓国など。近年、米国から報告はない。</a:t>
            </a:r>
            <a:endParaRPr kumimoji="1" lang="ja-JP" altLang="en-US" dirty="0"/>
          </a:p>
        </p:txBody>
      </p:sp>
      <p:graphicFrame>
        <p:nvGraphicFramePr>
          <p:cNvPr id="49" name="グラフ 48">
            <a:extLst>
              <a:ext uri="{FF2B5EF4-FFF2-40B4-BE49-F238E27FC236}">
                <a16:creationId xmlns:a16="http://schemas.microsoft.com/office/drawing/2014/main" id="{72EC6EC1-9B7E-42F5-B2AE-2921F7D504C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0256575"/>
              </p:ext>
            </p:extLst>
          </p:nvPr>
        </p:nvGraphicFramePr>
        <p:xfrm>
          <a:off x="6748204" y="1518805"/>
          <a:ext cx="4605596" cy="38203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6" name="矢印: 右 55">
            <a:extLst>
              <a:ext uri="{FF2B5EF4-FFF2-40B4-BE49-F238E27FC236}">
                <a16:creationId xmlns:a16="http://schemas.microsoft.com/office/drawing/2014/main" id="{F98C234A-51B6-4A03-B856-3FA4D389F176}"/>
              </a:ext>
            </a:extLst>
          </p:cNvPr>
          <p:cNvSpPr/>
          <p:nvPr/>
        </p:nvSpPr>
        <p:spPr>
          <a:xfrm rot="1987901">
            <a:off x="7274743" y="3007075"/>
            <a:ext cx="3552517" cy="376101"/>
          </a:xfrm>
          <a:prstGeom prst="rightArrow">
            <a:avLst>
              <a:gd name="adj1" fmla="val 19054"/>
              <a:gd name="adj2" fmla="val 0"/>
            </a:avLst>
          </a:prstGeom>
          <a:solidFill>
            <a:srgbClr val="FF0000">
              <a:alpha val="3294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矢印: 右 56">
            <a:extLst>
              <a:ext uri="{FF2B5EF4-FFF2-40B4-BE49-F238E27FC236}">
                <a16:creationId xmlns:a16="http://schemas.microsoft.com/office/drawing/2014/main" id="{DA6E9D92-666E-4984-BD09-98DB3DE1AA63}"/>
              </a:ext>
            </a:extLst>
          </p:cNvPr>
          <p:cNvSpPr/>
          <p:nvPr/>
        </p:nvSpPr>
        <p:spPr>
          <a:xfrm rot="1987901">
            <a:off x="8231007" y="2518675"/>
            <a:ext cx="685742" cy="376101"/>
          </a:xfrm>
          <a:prstGeom prst="rightArrow">
            <a:avLst>
              <a:gd name="adj1" fmla="val 19745"/>
              <a:gd name="adj2" fmla="val 0"/>
            </a:avLst>
          </a:prstGeom>
          <a:solidFill>
            <a:schemeClr val="accent2">
              <a:alpha val="3294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矢印: 右 57">
            <a:extLst>
              <a:ext uri="{FF2B5EF4-FFF2-40B4-BE49-F238E27FC236}">
                <a16:creationId xmlns:a16="http://schemas.microsoft.com/office/drawing/2014/main" id="{EB348CEC-43C8-4781-8E32-ABB0D07175DF}"/>
              </a:ext>
            </a:extLst>
          </p:cNvPr>
          <p:cNvSpPr/>
          <p:nvPr/>
        </p:nvSpPr>
        <p:spPr>
          <a:xfrm rot="1987901">
            <a:off x="8790488" y="2390425"/>
            <a:ext cx="302418" cy="376101"/>
          </a:xfrm>
          <a:prstGeom prst="rightArrow">
            <a:avLst>
              <a:gd name="adj1" fmla="val 19745"/>
              <a:gd name="adj2" fmla="val 0"/>
            </a:avLst>
          </a:prstGeom>
          <a:solidFill>
            <a:schemeClr val="accent6">
              <a:alpha val="3294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矢印: 右 58">
            <a:extLst>
              <a:ext uri="{FF2B5EF4-FFF2-40B4-BE49-F238E27FC236}">
                <a16:creationId xmlns:a16="http://schemas.microsoft.com/office/drawing/2014/main" id="{5717FBF1-CC13-4B2B-A4E0-7521B63A5817}"/>
              </a:ext>
            </a:extLst>
          </p:cNvPr>
          <p:cNvSpPr/>
          <p:nvPr/>
        </p:nvSpPr>
        <p:spPr>
          <a:xfrm rot="1987901">
            <a:off x="8023408" y="1887505"/>
            <a:ext cx="302418" cy="376101"/>
          </a:xfrm>
          <a:prstGeom prst="rightArrow">
            <a:avLst>
              <a:gd name="adj1" fmla="val 19745"/>
              <a:gd name="adj2" fmla="val 0"/>
            </a:avLst>
          </a:prstGeom>
          <a:solidFill>
            <a:srgbClr val="00B0F0">
              <a:alpha val="3294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C8C527F-020A-4B5C-8ADB-94A2DDFFDD09}"/>
              </a:ext>
            </a:extLst>
          </p:cNvPr>
          <p:cNvSpPr txBox="1"/>
          <p:nvPr/>
        </p:nvSpPr>
        <p:spPr>
          <a:xfrm rot="2084658">
            <a:off x="8103278" y="1867354"/>
            <a:ext cx="644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36el.</a:t>
            </a:r>
            <a:endParaRPr kumimoji="1" lang="ja-JP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08F2A651-3A41-49F4-9D85-F2F764C5B9BF}"/>
              </a:ext>
            </a:extLst>
          </p:cNvPr>
          <p:cNvSpPr txBox="1"/>
          <p:nvPr/>
        </p:nvSpPr>
        <p:spPr>
          <a:xfrm rot="1958667">
            <a:off x="8907611" y="2414360"/>
            <a:ext cx="644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89el.</a:t>
            </a:r>
            <a:endParaRPr kumimoji="1" lang="ja-JP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1D98DD5E-C0A5-4933-8F5D-5A6FB43FBE67}"/>
              </a:ext>
            </a:extLst>
          </p:cNvPr>
          <p:cNvSpPr txBox="1"/>
          <p:nvPr/>
        </p:nvSpPr>
        <p:spPr>
          <a:xfrm rot="2004541">
            <a:off x="8782234" y="2741171"/>
            <a:ext cx="527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2el.</a:t>
            </a:r>
            <a:endParaRPr kumimoji="1" lang="ja-JP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B15F3D35-387E-4C13-97A6-10A1C1CE373D}"/>
              </a:ext>
            </a:extLst>
          </p:cNvPr>
          <p:cNvSpPr txBox="1"/>
          <p:nvPr/>
        </p:nvSpPr>
        <p:spPr>
          <a:xfrm rot="1958667">
            <a:off x="9460699" y="3360380"/>
            <a:ext cx="742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Single</a:t>
            </a:r>
            <a:endParaRPr kumimoji="1" lang="ja-JP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8DCD144A-31DD-4E26-87D0-782DFED43A2E}"/>
              </a:ext>
            </a:extLst>
          </p:cNvPr>
          <p:cNvSpPr txBox="1"/>
          <p:nvPr/>
        </p:nvSpPr>
        <p:spPr>
          <a:xfrm>
            <a:off x="9046088" y="1347227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※</a:t>
            </a:r>
            <a:r>
              <a:rPr kumimoji="1" lang="ja-JP" altLang="en-US" dirty="0"/>
              <a:t>帯は傾向を示す</a:t>
            </a:r>
          </a:p>
        </p:txBody>
      </p:sp>
    </p:spTree>
    <p:extLst>
      <p:ext uri="{BB962C8B-B14F-4D97-AF65-F5344CB8AC3E}">
        <p14:creationId xmlns:p14="http://schemas.microsoft.com/office/powerpoint/2010/main" val="1788977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689E35-A938-46F3-B7F2-0F25AA2B1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RTD</a:t>
            </a:r>
            <a:r>
              <a:rPr lang="ja-JP" altLang="en-US" dirty="0"/>
              <a:t>の年次発展傾向</a:t>
            </a:r>
            <a:endParaRPr kumimoji="1" lang="ja-JP" altLang="en-US" dirty="0"/>
          </a:p>
        </p:txBody>
      </p:sp>
      <p:graphicFrame>
        <p:nvGraphicFramePr>
          <p:cNvPr id="3" name="グラフ 2">
            <a:extLst>
              <a:ext uri="{FF2B5EF4-FFF2-40B4-BE49-F238E27FC236}">
                <a16:creationId xmlns:a16="http://schemas.microsoft.com/office/drawing/2014/main" id="{D310A103-D233-4DE1-9942-5E88924513B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9866216"/>
              </p:ext>
            </p:extLst>
          </p:nvPr>
        </p:nvGraphicFramePr>
        <p:xfrm>
          <a:off x="6748204" y="1525731"/>
          <a:ext cx="4605596" cy="3806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1905E98D-7064-4C3A-B95A-CC3616D0D79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0100433"/>
              </p:ext>
            </p:extLst>
          </p:nvPr>
        </p:nvGraphicFramePr>
        <p:xfrm>
          <a:off x="1038850" y="1525730"/>
          <a:ext cx="4605596" cy="3806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D2EAA00-75D5-40CC-8D5D-29BD3052E909}"/>
              </a:ext>
            </a:extLst>
          </p:cNvPr>
          <p:cNvSpPr txBox="1"/>
          <p:nvPr/>
        </p:nvSpPr>
        <p:spPr>
          <a:xfrm>
            <a:off x="1395797" y="5486400"/>
            <a:ext cx="99580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/>
              <a:t>動作周波数は</a:t>
            </a:r>
            <a:r>
              <a:rPr lang="en-US" altLang="ja-JP" dirty="0"/>
              <a:t>~2THz</a:t>
            </a:r>
            <a:r>
              <a:rPr lang="ja-JP" altLang="en-US" dirty="0"/>
              <a:t>まで。周波数としてはすでに十分</a:t>
            </a:r>
            <a:endParaRPr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/>
              <a:t>出力は年々増加傾向、</a:t>
            </a:r>
            <a:r>
              <a:rPr lang="en-US" altLang="ja-JP" dirty="0"/>
              <a:t>2030</a:t>
            </a:r>
            <a:r>
              <a:rPr lang="ja-JP" altLang="en-US" dirty="0"/>
              <a:t>年代では</a:t>
            </a:r>
            <a:r>
              <a:rPr lang="en-US" altLang="ja-JP" dirty="0"/>
              <a:t>~20dBm</a:t>
            </a:r>
            <a:r>
              <a:rPr lang="ja-JP" altLang="en-US" dirty="0"/>
              <a:t>が期待（動作周波数が異なるが、おおよそとして）</a:t>
            </a:r>
            <a:endParaRPr lang="en-US" altLang="ja-JP" dirty="0"/>
          </a:p>
        </p:txBody>
      </p:sp>
      <p:sp>
        <p:nvSpPr>
          <p:cNvPr id="8" name="矢印: 右 7">
            <a:extLst>
              <a:ext uri="{FF2B5EF4-FFF2-40B4-BE49-F238E27FC236}">
                <a16:creationId xmlns:a16="http://schemas.microsoft.com/office/drawing/2014/main" id="{5F2E665C-1892-4499-93A3-61B93ADDC0C2}"/>
              </a:ext>
            </a:extLst>
          </p:cNvPr>
          <p:cNvSpPr/>
          <p:nvPr/>
        </p:nvSpPr>
        <p:spPr>
          <a:xfrm rot="20450805">
            <a:off x="7735209" y="2067993"/>
            <a:ext cx="2815053" cy="376101"/>
          </a:xfrm>
          <a:prstGeom prst="rightArrow">
            <a:avLst>
              <a:gd name="adj1" fmla="val 50000"/>
              <a:gd name="adj2" fmla="val 92144"/>
            </a:avLst>
          </a:prstGeom>
          <a:solidFill>
            <a:srgbClr val="FF0000">
              <a:alpha val="3294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9872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4614</TotalTime>
  <Words>2643</Words>
  <Application>Microsoft Office PowerPoint</Application>
  <PresentationFormat>ワイド画面</PresentationFormat>
  <Paragraphs>523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游ゴシック Light</vt:lpstr>
      <vt:lpstr>Arial</vt:lpstr>
      <vt:lpstr>Calibri</vt:lpstr>
      <vt:lpstr>游ゴシック</vt:lpstr>
      <vt:lpstr>Office テーマ</vt:lpstr>
      <vt:lpstr>RTD</vt:lpstr>
      <vt:lpstr>RTD</vt:lpstr>
      <vt:lpstr>RTD</vt:lpstr>
      <vt:lpstr>RTD</vt:lpstr>
      <vt:lpstr>RTD</vt:lpstr>
      <vt:lpstr>RTD</vt:lpstr>
      <vt:lpstr>RTD</vt:lpstr>
      <vt:lpstr>RTDの開発状況</vt:lpstr>
      <vt:lpstr>RTDの年次発展傾向</vt:lpstr>
      <vt:lpstr>RTDの電力効率・面積効率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2022年度第一回6GWG</dc:title>
  <dc:creator>鈴木 左文</dc:creator>
  <cp:lastModifiedBy>鈴木 左文</cp:lastModifiedBy>
  <cp:revision>367</cp:revision>
  <dcterms:created xsi:type="dcterms:W3CDTF">2022-06-28T06:12:34Z</dcterms:created>
  <dcterms:modified xsi:type="dcterms:W3CDTF">2022-08-24T04:33:22Z</dcterms:modified>
</cp:coreProperties>
</file>