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6" r:id="rId2"/>
    <p:sldId id="367" r:id="rId3"/>
    <p:sldId id="354" r:id="rId4"/>
    <p:sldId id="312" r:id="rId5"/>
    <p:sldId id="348" r:id="rId6"/>
    <p:sldId id="2146846974" r:id="rId7"/>
    <p:sldId id="361" r:id="rId8"/>
    <p:sldId id="362" r:id="rId9"/>
    <p:sldId id="363" r:id="rId10"/>
    <p:sldId id="2146846972" r:id="rId11"/>
    <p:sldId id="350" r:id="rId12"/>
    <p:sldId id="347" r:id="rId13"/>
    <p:sldId id="349" r:id="rId14"/>
    <p:sldId id="288" r:id="rId15"/>
    <p:sldId id="290" r:id="rId16"/>
    <p:sldId id="351" r:id="rId17"/>
    <p:sldId id="2146846967" r:id="rId18"/>
    <p:sldId id="2146846973" r:id="rId19"/>
    <p:sldId id="2146846964" r:id="rId20"/>
    <p:sldId id="2146846968" r:id="rId21"/>
    <p:sldId id="2146846969"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13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5"/>
          <c:order val="0"/>
          <c:tx>
            <c:strRef>
              <c:f>[TrOscdata_v0.xlsx]Trdata!$Q$1</c:f>
              <c:strCache>
                <c:ptCount val="1"/>
                <c:pt idx="0">
                  <c:v>Output power (dBm) (Developed in Japan)</c:v>
                </c:pt>
              </c:strCache>
            </c:strRef>
          </c:tx>
          <c:spPr>
            <a:ln w="25400" cap="rnd">
              <a:noFill/>
              <a:round/>
            </a:ln>
            <a:effectLst/>
          </c:spPr>
          <c:marker>
            <c:symbol val="circle"/>
            <c:size val="5"/>
            <c:spPr>
              <a:solidFill>
                <a:schemeClr val="accent6"/>
              </a:solidFill>
              <a:ln w="9525">
                <a:solidFill>
                  <a:schemeClr val="accent6"/>
                </a:solidFill>
              </a:ln>
              <a:effectLst/>
            </c:spPr>
          </c:marker>
          <c:dPt>
            <c:idx val="27"/>
            <c:marker>
              <c:symbol val="circle"/>
              <c:size val="5"/>
              <c:spPr>
                <a:solidFill>
                  <a:schemeClr val="accent6"/>
                </a:solidFill>
                <a:ln w="9525">
                  <a:solidFill>
                    <a:schemeClr val="accent6"/>
                  </a:solidFill>
                </a:ln>
                <a:effectLst/>
              </c:spPr>
            </c:marker>
            <c:bubble3D val="0"/>
            <c:spPr>
              <a:ln w="25400" cap="rnd">
                <a:noFill/>
                <a:round/>
              </a:ln>
              <a:effectLst/>
            </c:spPr>
            <c:extLst>
              <c:ext xmlns:c16="http://schemas.microsoft.com/office/drawing/2014/chart" uri="{C3380CC4-5D6E-409C-BE32-E72D297353CC}">
                <c16:uniqueId val="{00000006-2928-4C76-877B-45F53846EE13}"/>
              </c:ext>
            </c:extLst>
          </c:dPt>
          <c:xVal>
            <c:numRef>
              <c:f>[1]Trdata!$B$2:$B$97</c:f>
              <c:numCache>
                <c:formatCode>General</c:formatCode>
                <c:ptCount val="96"/>
                <c:pt idx="0">
                  <c:v>460</c:v>
                </c:pt>
                <c:pt idx="1">
                  <c:v>344</c:v>
                </c:pt>
                <c:pt idx="2">
                  <c:v>342</c:v>
                </c:pt>
                <c:pt idx="3">
                  <c:v>531.5</c:v>
                </c:pt>
                <c:pt idx="4">
                  <c:v>390</c:v>
                </c:pt>
                <c:pt idx="5">
                  <c:v>338</c:v>
                </c:pt>
                <c:pt idx="6">
                  <c:v>280</c:v>
                </c:pt>
                <c:pt idx="7">
                  <c:v>317</c:v>
                </c:pt>
                <c:pt idx="8">
                  <c:v>260</c:v>
                </c:pt>
                <c:pt idx="9">
                  <c:v>296</c:v>
                </c:pt>
                <c:pt idx="10">
                  <c:v>265</c:v>
                </c:pt>
                <c:pt idx="11">
                  <c:v>280</c:v>
                </c:pt>
                <c:pt idx="12">
                  <c:v>1010</c:v>
                </c:pt>
                <c:pt idx="13">
                  <c:v>482</c:v>
                </c:pt>
                <c:pt idx="14">
                  <c:v>668</c:v>
                </c:pt>
                <c:pt idx="15">
                  <c:v>450</c:v>
                </c:pt>
                <c:pt idx="16">
                  <c:v>586.70000000000005</c:v>
                </c:pt>
                <c:pt idx="17">
                  <c:v>416</c:v>
                </c:pt>
                <c:pt idx="18">
                  <c:v>420</c:v>
                </c:pt>
                <c:pt idx="19">
                  <c:v>530</c:v>
                </c:pt>
                <c:pt idx="20">
                  <c:v>428</c:v>
                </c:pt>
                <c:pt idx="21">
                  <c:v>545</c:v>
                </c:pt>
                <c:pt idx="22">
                  <c:v>320</c:v>
                </c:pt>
                <c:pt idx="23">
                  <c:v>540</c:v>
                </c:pt>
                <c:pt idx="24">
                  <c:v>320</c:v>
                </c:pt>
                <c:pt idx="25">
                  <c:v>316</c:v>
                </c:pt>
                <c:pt idx="26">
                  <c:v>212</c:v>
                </c:pt>
                <c:pt idx="27">
                  <c:v>240</c:v>
                </c:pt>
                <c:pt idx="28">
                  <c:v>256</c:v>
                </c:pt>
                <c:pt idx="29">
                  <c:v>210</c:v>
                </c:pt>
                <c:pt idx="30">
                  <c:v>219.6</c:v>
                </c:pt>
                <c:pt idx="31">
                  <c:v>215</c:v>
                </c:pt>
                <c:pt idx="32">
                  <c:v>190.5</c:v>
                </c:pt>
                <c:pt idx="33">
                  <c:v>195</c:v>
                </c:pt>
                <c:pt idx="34">
                  <c:v>175.6</c:v>
                </c:pt>
                <c:pt idx="35">
                  <c:v>300</c:v>
                </c:pt>
                <c:pt idx="36">
                  <c:v>213</c:v>
                </c:pt>
                <c:pt idx="37">
                  <c:v>230</c:v>
                </c:pt>
                <c:pt idx="38">
                  <c:v>169.6</c:v>
                </c:pt>
                <c:pt idx="39">
                  <c:v>230</c:v>
                </c:pt>
                <c:pt idx="40">
                  <c:v>320</c:v>
                </c:pt>
                <c:pt idx="41">
                  <c:v>126</c:v>
                </c:pt>
                <c:pt idx="42">
                  <c:v>148</c:v>
                </c:pt>
                <c:pt idx="43">
                  <c:v>298</c:v>
                </c:pt>
                <c:pt idx="44">
                  <c:v>293</c:v>
                </c:pt>
                <c:pt idx="45">
                  <c:v>275</c:v>
                </c:pt>
                <c:pt idx="46">
                  <c:v>298</c:v>
                </c:pt>
                <c:pt idx="47">
                  <c:v>225</c:v>
                </c:pt>
                <c:pt idx="48">
                  <c:v>256</c:v>
                </c:pt>
                <c:pt idx="49">
                  <c:v>104</c:v>
                </c:pt>
                <c:pt idx="50">
                  <c:v>121</c:v>
                </c:pt>
                <c:pt idx="51">
                  <c:v>482</c:v>
                </c:pt>
                <c:pt idx="52">
                  <c:v>482</c:v>
                </c:pt>
                <c:pt idx="53">
                  <c:v>239</c:v>
                </c:pt>
                <c:pt idx="54">
                  <c:v>288</c:v>
                </c:pt>
                <c:pt idx="55">
                  <c:v>291</c:v>
                </c:pt>
                <c:pt idx="56">
                  <c:v>255</c:v>
                </c:pt>
                <c:pt idx="57">
                  <c:v>293</c:v>
                </c:pt>
                <c:pt idx="58">
                  <c:v>245</c:v>
                </c:pt>
                <c:pt idx="59">
                  <c:v>267</c:v>
                </c:pt>
                <c:pt idx="60">
                  <c:v>330</c:v>
                </c:pt>
                <c:pt idx="61">
                  <c:v>210</c:v>
                </c:pt>
                <c:pt idx="62">
                  <c:v>219</c:v>
                </c:pt>
                <c:pt idx="63">
                  <c:v>190</c:v>
                </c:pt>
                <c:pt idx="64">
                  <c:v>278</c:v>
                </c:pt>
                <c:pt idx="65">
                  <c:v>560</c:v>
                </c:pt>
                <c:pt idx="66">
                  <c:v>548</c:v>
                </c:pt>
                <c:pt idx="67">
                  <c:v>321.60000000000002</c:v>
                </c:pt>
                <c:pt idx="68">
                  <c:v>323.8</c:v>
                </c:pt>
                <c:pt idx="69">
                  <c:v>300</c:v>
                </c:pt>
                <c:pt idx="70">
                  <c:v>324.5</c:v>
                </c:pt>
                <c:pt idx="71">
                  <c:v>293</c:v>
                </c:pt>
                <c:pt idx="72">
                  <c:v>182</c:v>
                </c:pt>
                <c:pt idx="73">
                  <c:v>610.6</c:v>
                </c:pt>
                <c:pt idx="74">
                  <c:v>270</c:v>
                </c:pt>
                <c:pt idx="75">
                  <c:v>425</c:v>
                </c:pt>
                <c:pt idx="76">
                  <c:v>932</c:v>
                </c:pt>
                <c:pt idx="77">
                  <c:v>150</c:v>
                </c:pt>
                <c:pt idx="78">
                  <c:v>165</c:v>
                </c:pt>
                <c:pt idx="79">
                  <c:v>670</c:v>
                </c:pt>
                <c:pt idx="80">
                  <c:v>414</c:v>
                </c:pt>
                <c:pt idx="81">
                  <c:v>694</c:v>
                </c:pt>
                <c:pt idx="82">
                  <c:v>416</c:v>
                </c:pt>
                <c:pt idx="83">
                  <c:v>450</c:v>
                </c:pt>
              </c:numCache>
            </c:numRef>
          </c:xVal>
          <c:yVal>
            <c:numRef>
              <c:f>[1]Trdata!$Q$2:$Q$97</c:f>
              <c:numCache>
                <c:formatCode>General</c:formatCode>
                <c:ptCount val="9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numCache>
            </c:numRef>
          </c:yVal>
          <c:smooth val="0"/>
          <c:extLst>
            <c:ext xmlns:c16="http://schemas.microsoft.com/office/drawing/2014/chart" uri="{C3380CC4-5D6E-409C-BE32-E72D297353CC}">
              <c16:uniqueId val="{00000007-2928-4C76-877B-45F53846EE13}"/>
            </c:ext>
          </c:extLst>
        </c:ser>
        <c:ser>
          <c:idx val="0"/>
          <c:order val="1"/>
          <c:tx>
            <c:strRef>
              <c:f>[QCLdata_1.xlsx]QCLdata!$P$1</c:f>
              <c:strCache>
                <c:ptCount val="1"/>
                <c:pt idx="0">
                  <c:v>Output power (dBm) (Other countries)</c:v>
                </c:pt>
              </c:strCache>
            </c:strRef>
          </c:tx>
          <c:spPr>
            <a:ln w="25400" cap="rnd">
              <a:noFill/>
              <a:round/>
            </a:ln>
            <a:effectLst/>
          </c:spPr>
          <c:marker>
            <c:symbol val="x"/>
            <c:size val="5"/>
            <c:spPr>
              <a:noFill/>
              <a:ln w="9525">
                <a:noFill/>
              </a:ln>
              <a:effectLst/>
            </c:spPr>
          </c:marker>
          <c:dPt>
            <c:idx val="2"/>
            <c:marker>
              <c:symbol val="x"/>
              <c:size val="5"/>
              <c:spPr>
                <a:noFill/>
                <a:ln w="9525">
                  <a:noFill/>
                </a:ln>
                <a:effectLst/>
              </c:spPr>
            </c:marker>
            <c:bubble3D val="0"/>
            <c:extLst>
              <c:ext xmlns:c16="http://schemas.microsoft.com/office/drawing/2014/chart" uri="{C3380CC4-5D6E-409C-BE32-E72D297353CC}">
                <c16:uniqueId val="{0000000C-2928-4C76-877B-45F53846EE13}"/>
              </c:ext>
            </c:extLst>
          </c:dPt>
          <c:dPt>
            <c:idx val="4"/>
            <c:marker>
              <c:symbol val="x"/>
              <c:size val="5"/>
              <c:spPr>
                <a:noFill/>
                <a:ln w="9525">
                  <a:noFill/>
                </a:ln>
                <a:effectLst/>
              </c:spPr>
            </c:marker>
            <c:bubble3D val="0"/>
            <c:extLst>
              <c:ext xmlns:c16="http://schemas.microsoft.com/office/drawing/2014/chart" uri="{C3380CC4-5D6E-409C-BE32-E72D297353CC}">
                <c16:uniqueId val="{0000000D-2928-4C76-877B-45F53846EE13}"/>
              </c:ext>
            </c:extLst>
          </c:dPt>
          <c:xVal>
            <c:numRef>
              <c:f>[1]QCLdata!$B$2:$B$100</c:f>
              <c:numCache>
                <c:formatCode>General</c:formatCode>
                <c:ptCount val="99"/>
                <c:pt idx="0">
                  <c:v>700</c:v>
                </c:pt>
                <c:pt idx="1">
                  <c:v>420</c:v>
                </c:pt>
                <c:pt idx="2">
                  <c:v>3900</c:v>
                </c:pt>
                <c:pt idx="3">
                  <c:v>250</c:v>
                </c:pt>
                <c:pt idx="4">
                  <c:v>4000</c:v>
                </c:pt>
                <c:pt idx="5">
                  <c:v>3850</c:v>
                </c:pt>
                <c:pt idx="6">
                  <c:v>5000</c:v>
                </c:pt>
                <c:pt idx="7">
                  <c:v>5000</c:v>
                </c:pt>
                <c:pt idx="8">
                  <c:v>4000</c:v>
                </c:pt>
                <c:pt idx="9">
                  <c:v>3500</c:v>
                </c:pt>
                <c:pt idx="10">
                  <c:v>2800</c:v>
                </c:pt>
                <c:pt idx="11">
                  <c:v>4500</c:v>
                </c:pt>
                <c:pt idx="12">
                  <c:v>4000</c:v>
                </c:pt>
                <c:pt idx="13">
                  <c:v>2000</c:v>
                </c:pt>
                <c:pt idx="14">
                  <c:v>3000</c:v>
                </c:pt>
                <c:pt idx="15">
                  <c:v>2900</c:v>
                </c:pt>
                <c:pt idx="16">
                  <c:v>2600</c:v>
                </c:pt>
                <c:pt idx="17">
                  <c:v>1800</c:v>
                </c:pt>
                <c:pt idx="18">
                  <c:v>1000</c:v>
                </c:pt>
                <c:pt idx="19">
                  <c:v>3410</c:v>
                </c:pt>
                <c:pt idx="20">
                  <c:v>3600</c:v>
                </c:pt>
                <c:pt idx="21">
                  <c:v>3500</c:v>
                </c:pt>
              </c:numCache>
            </c:numRef>
          </c:xVal>
          <c:yVal>
            <c:numRef>
              <c:f>[1]QCLdata!$P$2:$P$100</c:f>
              <c:numCache>
                <c:formatCode>General</c:formatCode>
                <c:ptCount val="99"/>
                <c:pt idx="0">
                  <c:v>#N/A</c:v>
                </c:pt>
                <c:pt idx="1">
                  <c:v>#N/A</c:v>
                </c:pt>
                <c:pt idx="2">
                  <c:v>0</c:v>
                </c:pt>
                <c:pt idx="3">
                  <c:v>#N/A</c:v>
                </c:pt>
                <c:pt idx="4">
                  <c:v>17.781512503836435</c:v>
                </c:pt>
                <c:pt idx="5">
                  <c:v>-23.010299956639813</c:v>
                </c:pt>
                <c:pt idx="6">
                  <c:v>-42.218487496163561</c:v>
                </c:pt>
                <c:pt idx="7">
                  <c:v>-30</c:v>
                </c:pt>
                <c:pt idx="8">
                  <c:v>-20.705810742857071</c:v>
                </c:pt>
                <c:pt idx="9">
                  <c:v>2.7875360095282891</c:v>
                </c:pt>
                <c:pt idx="10">
                  <c:v>#N/A</c:v>
                </c:pt>
                <c:pt idx="11">
                  <c:v>-33.010299956639813</c:v>
                </c:pt>
                <c:pt idx="12">
                  <c:v>-9.2081875395237525</c:v>
                </c:pt>
                <c:pt idx="13">
                  <c:v>-19.208187539523752</c:v>
                </c:pt>
                <c:pt idx="14">
                  <c:v>-14.436974992327126</c:v>
                </c:pt>
                <c:pt idx="15">
                  <c:v>#N/A</c:v>
                </c:pt>
                <c:pt idx="16">
                  <c:v>-14.948500216800939</c:v>
                </c:pt>
                <c:pt idx="17">
                  <c:v>-16.575773191777937</c:v>
                </c:pt>
                <c:pt idx="18">
                  <c:v>-20.457574905606752</c:v>
                </c:pt>
                <c:pt idx="19">
                  <c:v>-18.538719643217622</c:v>
                </c:pt>
                <c:pt idx="20">
                  <c:v>-25.228787452803374</c:v>
                </c:pt>
                <c:pt idx="21">
                  <c:v>1.46128035678238</c:v>
                </c:pt>
              </c:numCache>
            </c:numRef>
          </c:yVal>
          <c:smooth val="0"/>
          <c:extLst>
            <c:ext xmlns:c16="http://schemas.microsoft.com/office/drawing/2014/chart" uri="{C3380CC4-5D6E-409C-BE32-E72D297353CC}">
              <c16:uniqueId val="{0000000E-2928-4C76-877B-45F53846EE13}"/>
            </c:ext>
          </c:extLst>
        </c:ser>
        <c:ser>
          <c:idx val="1"/>
          <c:order val="2"/>
          <c:tx>
            <c:strRef>
              <c:f>[QCLdata_1.xlsx]QCLdata!$Q$1</c:f>
              <c:strCache>
                <c:ptCount val="1"/>
                <c:pt idx="0">
                  <c:v>Output power (dBm) (Developed in Japan)</c:v>
                </c:pt>
              </c:strCache>
            </c:strRef>
          </c:tx>
          <c:spPr>
            <a:ln w="25400" cap="rnd">
              <a:noFill/>
              <a:round/>
            </a:ln>
            <a:effectLst/>
          </c:spPr>
          <c:marker>
            <c:symbol val="none"/>
          </c:marker>
          <c:dPt>
            <c:idx val="27"/>
            <c:marker>
              <c:symbol val="none"/>
            </c:marker>
            <c:bubble3D val="0"/>
            <c:spPr>
              <a:ln w="25400" cap="rnd">
                <a:noFill/>
                <a:round/>
              </a:ln>
              <a:effectLst/>
            </c:spPr>
            <c:extLst>
              <c:ext xmlns:c16="http://schemas.microsoft.com/office/drawing/2014/chart" uri="{C3380CC4-5D6E-409C-BE32-E72D297353CC}">
                <c16:uniqueId val="{00000010-2928-4C76-877B-45F53846EE13}"/>
              </c:ext>
            </c:extLst>
          </c:dPt>
          <c:xVal>
            <c:numRef>
              <c:f>[1]QCLdata!$B$2:$B$100</c:f>
              <c:numCache>
                <c:formatCode>General</c:formatCode>
                <c:ptCount val="99"/>
                <c:pt idx="0">
                  <c:v>700</c:v>
                </c:pt>
                <c:pt idx="1">
                  <c:v>420</c:v>
                </c:pt>
                <c:pt idx="2">
                  <c:v>3900</c:v>
                </c:pt>
                <c:pt idx="3">
                  <c:v>250</c:v>
                </c:pt>
                <c:pt idx="4">
                  <c:v>4000</c:v>
                </c:pt>
                <c:pt idx="5">
                  <c:v>3850</c:v>
                </c:pt>
                <c:pt idx="6">
                  <c:v>5000</c:v>
                </c:pt>
                <c:pt idx="7">
                  <c:v>5000</c:v>
                </c:pt>
                <c:pt idx="8">
                  <c:v>4000</c:v>
                </c:pt>
                <c:pt idx="9">
                  <c:v>3500</c:v>
                </c:pt>
                <c:pt idx="10">
                  <c:v>2800</c:v>
                </c:pt>
                <c:pt idx="11">
                  <c:v>4500</c:v>
                </c:pt>
                <c:pt idx="12">
                  <c:v>4000</c:v>
                </c:pt>
                <c:pt idx="13">
                  <c:v>2000</c:v>
                </c:pt>
                <c:pt idx="14">
                  <c:v>3000</c:v>
                </c:pt>
                <c:pt idx="15">
                  <c:v>2900</c:v>
                </c:pt>
                <c:pt idx="16">
                  <c:v>2600</c:v>
                </c:pt>
                <c:pt idx="17">
                  <c:v>1800</c:v>
                </c:pt>
                <c:pt idx="18">
                  <c:v>1000</c:v>
                </c:pt>
                <c:pt idx="19">
                  <c:v>3410</c:v>
                </c:pt>
                <c:pt idx="20">
                  <c:v>3600</c:v>
                </c:pt>
                <c:pt idx="21">
                  <c:v>3500</c:v>
                </c:pt>
              </c:numCache>
            </c:numRef>
          </c:xVal>
          <c:yVal>
            <c:numRef>
              <c:f>[1]QCLdata!$Q$2:$Q$100</c:f>
              <c:numCache>
                <c:formatCode>General</c:formatCode>
                <c:ptCount val="99"/>
                <c:pt idx="0">
                  <c:v>-19.58607314841775</c:v>
                </c:pt>
                <c:pt idx="1">
                  <c:v>-18.23908740944319</c:v>
                </c:pt>
                <c:pt idx="2">
                  <c:v>#N/A</c:v>
                </c:pt>
                <c:pt idx="3">
                  <c:v>#N/A</c:v>
                </c:pt>
                <c:pt idx="4">
                  <c:v>#N/A</c:v>
                </c:pt>
                <c:pt idx="5">
                  <c:v>#N/A</c:v>
                </c:pt>
                <c:pt idx="6">
                  <c:v>#N/A</c:v>
                </c:pt>
                <c:pt idx="7">
                  <c:v>#N/A</c:v>
                </c:pt>
                <c:pt idx="8">
                  <c:v>#N/A</c:v>
                </c:pt>
                <c:pt idx="9">
                  <c:v>#N/A</c:v>
                </c:pt>
                <c:pt idx="10">
                  <c:v>-22.218487496163561</c:v>
                </c:pt>
                <c:pt idx="11">
                  <c:v>#N/A</c:v>
                </c:pt>
                <c:pt idx="12">
                  <c:v>#N/A</c:v>
                </c:pt>
                <c:pt idx="13">
                  <c:v>#N/A</c:v>
                </c:pt>
                <c:pt idx="14">
                  <c:v>#N/A</c:v>
                </c:pt>
                <c:pt idx="15">
                  <c:v>-16.989700043360187</c:v>
                </c:pt>
                <c:pt idx="16">
                  <c:v>#N/A</c:v>
                </c:pt>
                <c:pt idx="17">
                  <c:v>#N/A</c:v>
                </c:pt>
                <c:pt idx="18">
                  <c:v>#N/A</c:v>
                </c:pt>
                <c:pt idx="19">
                  <c:v>#N/A</c:v>
                </c:pt>
                <c:pt idx="20">
                  <c:v>#N/A</c:v>
                </c:pt>
                <c:pt idx="21">
                  <c:v>#N/A</c:v>
                </c:pt>
              </c:numCache>
            </c:numRef>
          </c:yVal>
          <c:smooth val="0"/>
          <c:extLst>
            <c:ext xmlns:c16="http://schemas.microsoft.com/office/drawing/2014/chart" uri="{C3380CC4-5D6E-409C-BE32-E72D297353CC}">
              <c16:uniqueId val="{00000011-2928-4C76-877B-45F53846EE13}"/>
            </c:ext>
          </c:extLst>
        </c:ser>
        <c:dLbls>
          <c:showLegendKey val="0"/>
          <c:showVal val="0"/>
          <c:showCatName val="0"/>
          <c:showSerName val="0"/>
          <c:showPercent val="0"/>
          <c:showBubbleSize val="0"/>
        </c:dLbls>
        <c:axId val="752015984"/>
        <c:axId val="639531088"/>
      </c:scatterChart>
      <c:valAx>
        <c:axId val="752015984"/>
        <c:scaling>
          <c:logBase val="10"/>
          <c:orientation val="minMax"/>
          <c:max val="1000"/>
          <c:min val="100"/>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a:t>Frequency (GHz)</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639531088"/>
        <c:crossesAt val="-50"/>
        <c:crossBetween val="midCat"/>
      </c:valAx>
      <c:valAx>
        <c:axId val="639531088"/>
        <c:scaling>
          <c:orientation val="minMax"/>
          <c:min val="-3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dirty="0"/>
                  <a:t>Output power, Saturated power (dBm)</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752015984"/>
        <c:crosses val="autoZero"/>
        <c:crossBetween val="midCat"/>
      </c:valAx>
      <c:spPr>
        <a:noFill/>
        <a:ln>
          <a:solidFill>
            <a:schemeClr val="tx1"/>
          </a:solidFill>
        </a:ln>
        <a:effectLst/>
      </c:spPr>
    </c:plotArea>
    <c:plotVisOnly val="1"/>
    <c:dispBlanksAs val="gap"/>
    <c:showDLblsOverMax val="0"/>
    <c:extLst/>
  </c:chart>
  <c:spPr>
    <a:solidFill>
      <a:schemeClr val="bg1"/>
    </a:solidFill>
    <a:ln w="9525" cap="flat" cmpd="sng" algn="ctr">
      <a:noFill/>
      <a:round/>
    </a:ln>
    <a:effectLst/>
  </c:spPr>
  <c:txPr>
    <a:bodyPr/>
    <a:lstStyle/>
    <a:p>
      <a:pPr>
        <a:defRPr sz="1400"/>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[QCLdata_1.xlsx]QCLdata!$R$1</c:f>
              <c:strCache>
                <c:ptCount val="1"/>
                <c:pt idx="0">
                  <c:v>Power density (mW/mm2)</c:v>
                </c:pt>
              </c:strCache>
            </c:strRef>
          </c:tx>
          <c:spPr>
            <a:ln w="25400" cap="rnd">
              <a:noFill/>
              <a:round/>
            </a:ln>
            <a:effectLst/>
          </c:spPr>
          <c:marker>
            <c:symbol val="x"/>
            <c:size val="5"/>
            <c:spPr>
              <a:noFill/>
              <a:ln w="9525">
                <a:noFill/>
              </a:ln>
              <a:effectLst/>
            </c:spPr>
          </c:marker>
          <c:dPt>
            <c:idx val="2"/>
            <c:marker>
              <c:symbol val="x"/>
              <c:size val="5"/>
              <c:spPr>
                <a:noFill/>
                <a:ln w="9525">
                  <a:noFill/>
                </a:ln>
                <a:effectLst/>
              </c:spPr>
            </c:marker>
            <c:bubble3D val="0"/>
            <c:extLst>
              <c:ext xmlns:c16="http://schemas.microsoft.com/office/drawing/2014/chart" uri="{C3380CC4-5D6E-409C-BE32-E72D297353CC}">
                <c16:uniqueId val="{00000003-55EB-42BB-9BC9-BDF0A170D71C}"/>
              </c:ext>
            </c:extLst>
          </c:dPt>
          <c:xVal>
            <c:numRef>
              <c:f>[4]QCLdata!$B$2:$B$100</c:f>
              <c:numCache>
                <c:formatCode>General</c:formatCode>
                <c:ptCount val="99"/>
                <c:pt idx="0">
                  <c:v>700</c:v>
                </c:pt>
                <c:pt idx="1">
                  <c:v>420</c:v>
                </c:pt>
                <c:pt idx="2">
                  <c:v>3900</c:v>
                </c:pt>
                <c:pt idx="3">
                  <c:v>250</c:v>
                </c:pt>
                <c:pt idx="4">
                  <c:v>4000</c:v>
                </c:pt>
                <c:pt idx="5">
                  <c:v>3850</c:v>
                </c:pt>
                <c:pt idx="6">
                  <c:v>5000</c:v>
                </c:pt>
                <c:pt idx="7">
                  <c:v>5000</c:v>
                </c:pt>
                <c:pt idx="8">
                  <c:v>4000</c:v>
                </c:pt>
                <c:pt idx="9">
                  <c:v>3500</c:v>
                </c:pt>
                <c:pt idx="10">
                  <c:v>2800</c:v>
                </c:pt>
                <c:pt idx="11">
                  <c:v>4500</c:v>
                </c:pt>
                <c:pt idx="12">
                  <c:v>4000</c:v>
                </c:pt>
                <c:pt idx="13">
                  <c:v>2000</c:v>
                </c:pt>
                <c:pt idx="14">
                  <c:v>3000</c:v>
                </c:pt>
                <c:pt idx="15">
                  <c:v>2900</c:v>
                </c:pt>
                <c:pt idx="16">
                  <c:v>2600</c:v>
                </c:pt>
                <c:pt idx="17">
                  <c:v>1800</c:v>
                </c:pt>
                <c:pt idx="18">
                  <c:v>1000</c:v>
                </c:pt>
                <c:pt idx="19">
                  <c:v>3410</c:v>
                </c:pt>
                <c:pt idx="20">
                  <c:v>3600</c:v>
                </c:pt>
                <c:pt idx="21">
                  <c:v>3500</c:v>
                </c:pt>
              </c:numCache>
            </c:numRef>
          </c:xVal>
          <c:yVal>
            <c:numRef>
              <c:f>[4]QCLdata!$R$2:$R$100</c:f>
              <c:numCache>
                <c:formatCode>General</c:formatCode>
                <c:ptCount val="99"/>
                <c:pt idx="0">
                  <c:v>0.26190476190476175</c:v>
                </c:pt>
                <c:pt idx="1">
                  <c:v>0.31249999999999961</c:v>
                </c:pt>
                <c:pt idx="2">
                  <c:v>3.3333333333333335</c:v>
                </c:pt>
                <c:pt idx="3">
                  <c:v>#N/A</c:v>
                </c:pt>
                <c:pt idx="4">
                  <c:v>325.20325203252025</c:v>
                </c:pt>
                <c:pt idx="5">
                  <c:v>0.13888888888888884</c:v>
                </c:pt>
                <c:pt idx="6">
                  <c:v>1.4999999999999987E-3</c:v>
                </c:pt>
                <c:pt idx="7">
                  <c:v>8.3333333333333332E-3</c:v>
                </c:pt>
                <c:pt idx="8">
                  <c:v>0.26562500000000006</c:v>
                </c:pt>
                <c:pt idx="9">
                  <c:v>27.536231884057969</c:v>
                </c:pt>
                <c:pt idx="10">
                  <c:v>0.14285714285714282</c:v>
                </c:pt>
                <c:pt idx="11">
                  <c:v>1.4285714285714273E-2</c:v>
                </c:pt>
                <c:pt idx="12">
                  <c:v>2.8235294117647047</c:v>
                </c:pt>
                <c:pt idx="13">
                  <c:v>0.28235294117647031</c:v>
                </c:pt>
                <c:pt idx="14">
                  <c:v>0.84705882352941153</c:v>
                </c:pt>
                <c:pt idx="15">
                  <c:v>0.55555555555555536</c:v>
                </c:pt>
                <c:pt idx="16">
                  <c:v>0.15238095238095234</c:v>
                </c:pt>
                <c:pt idx="17">
                  <c:v>0.10476190476190471</c:v>
                </c:pt>
                <c:pt idx="18">
                  <c:v>4.2857142857142816E-2</c:v>
                </c:pt>
                <c:pt idx="19">
                  <c:v>0.23809523809523778</c:v>
                </c:pt>
                <c:pt idx="20">
                  <c:v>6.2499999999999979E-2</c:v>
                </c:pt>
                <c:pt idx="21">
                  <c:v>19.444444444444443</c:v>
                </c:pt>
              </c:numCache>
            </c:numRef>
          </c:yVal>
          <c:smooth val="0"/>
          <c:extLst>
            <c:ext xmlns:c16="http://schemas.microsoft.com/office/drawing/2014/chart" uri="{C3380CC4-5D6E-409C-BE32-E72D297353CC}">
              <c16:uniqueId val="{00000002-55EB-42BB-9BC9-BDF0A170D71C}"/>
            </c:ext>
          </c:extLst>
        </c:ser>
        <c:dLbls>
          <c:showLegendKey val="0"/>
          <c:showVal val="0"/>
          <c:showCatName val="0"/>
          <c:showSerName val="0"/>
          <c:showPercent val="0"/>
          <c:showBubbleSize val="0"/>
        </c:dLbls>
        <c:axId val="752015984"/>
        <c:axId val="639531088"/>
      </c:scatterChart>
      <c:valAx>
        <c:axId val="752015984"/>
        <c:scaling>
          <c:logBase val="10"/>
          <c:orientation val="minMax"/>
          <c:max val="1000"/>
          <c:min val="100"/>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a:t>Frequency (GHz)</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639531088"/>
        <c:crossesAt val="-50"/>
        <c:crossBetween val="midCat"/>
      </c:valAx>
      <c:valAx>
        <c:axId val="639531088"/>
        <c:scaling>
          <c:logBase val="10"/>
          <c:orientation val="minMax"/>
          <c:max val="1000"/>
          <c:min val="1.0000000000000002E-3"/>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a:t>Power density (mW/mm</a:t>
                </a:r>
                <a:r>
                  <a:rPr lang="en-US" altLang="ja-JP" baseline="30000"/>
                  <a:t>2</a:t>
                </a:r>
                <a:r>
                  <a:rPr lang="en-US" altLang="ja-JP"/>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752015984"/>
        <c:crosses val="autoZero"/>
        <c:crossBetween val="midCat"/>
      </c:valAx>
      <c:spPr>
        <a:noFill/>
        <a:ln>
          <a:solidFill>
            <a:schemeClr val="tx1"/>
          </a:solidFill>
        </a:ln>
        <a:effectLst/>
      </c:spPr>
    </c:plotArea>
    <c:plotVisOnly val="1"/>
    <c:dispBlanksAs val="gap"/>
    <c:showDLblsOverMax val="0"/>
    <c:extLst/>
  </c:chart>
  <c:spPr>
    <a:solidFill>
      <a:schemeClr val="bg1"/>
    </a:solidFill>
    <a:ln w="9525" cap="flat" cmpd="sng" algn="ctr">
      <a:noFill/>
      <a:round/>
    </a:ln>
    <a:effectLst/>
  </c:spPr>
  <c:txPr>
    <a:bodyPr/>
    <a:lstStyle/>
    <a:p>
      <a:pPr>
        <a:defRPr sz="1400"/>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2"/>
          <c:order val="0"/>
          <c:tx>
            <c:strRef>
              <c:f>[TrOscdata_v0.xlsx]Trdata!$G$1</c:f>
              <c:strCache>
                <c:ptCount val="1"/>
                <c:pt idx="0">
                  <c:v>DC-to-RF efficiency (%)</c:v>
                </c:pt>
              </c:strCache>
            </c:strRef>
          </c:tx>
          <c:spPr>
            <a:ln w="25400" cap="rnd">
              <a:noFill/>
              <a:round/>
            </a:ln>
            <a:effectLst/>
          </c:spPr>
          <c:marker>
            <c:symbol val="square"/>
            <c:size val="7"/>
            <c:spPr>
              <a:noFill/>
              <a:ln w="9525">
                <a:noFill/>
              </a:ln>
              <a:effectLst/>
            </c:spPr>
          </c:marker>
          <c:dPt>
            <c:idx val="35"/>
            <c:marker>
              <c:symbol val="square"/>
              <c:size val="7"/>
              <c:spPr>
                <a:noFill/>
                <a:ln w="9525">
                  <a:noFill/>
                </a:ln>
                <a:effectLst/>
              </c:spPr>
            </c:marker>
            <c:bubble3D val="0"/>
            <c:extLst>
              <c:ext xmlns:c16="http://schemas.microsoft.com/office/drawing/2014/chart" uri="{C3380CC4-5D6E-409C-BE32-E72D297353CC}">
                <c16:uniqueId val="{00000003-341D-4043-A0A8-F757AD415F73}"/>
              </c:ext>
            </c:extLst>
          </c:dPt>
          <c:dPt>
            <c:idx val="76"/>
            <c:marker>
              <c:symbol val="square"/>
              <c:size val="7"/>
              <c:spPr>
                <a:noFill/>
                <a:ln w="9525">
                  <a:noFill/>
                </a:ln>
                <a:effectLst/>
              </c:spPr>
            </c:marker>
            <c:bubble3D val="0"/>
            <c:extLst>
              <c:ext xmlns:c16="http://schemas.microsoft.com/office/drawing/2014/chart" uri="{C3380CC4-5D6E-409C-BE32-E72D297353CC}">
                <c16:uniqueId val="{00000006-341D-4043-A0A8-F757AD415F73}"/>
              </c:ext>
            </c:extLst>
          </c:dPt>
          <c:xVal>
            <c:numRef>
              <c:f>[1]Trdata!$B$2:$B$97</c:f>
              <c:numCache>
                <c:formatCode>General</c:formatCode>
                <c:ptCount val="96"/>
                <c:pt idx="0">
                  <c:v>460</c:v>
                </c:pt>
                <c:pt idx="1">
                  <c:v>344</c:v>
                </c:pt>
                <c:pt idx="2">
                  <c:v>342</c:v>
                </c:pt>
                <c:pt idx="3">
                  <c:v>531.5</c:v>
                </c:pt>
                <c:pt idx="4">
                  <c:v>390</c:v>
                </c:pt>
                <c:pt idx="5">
                  <c:v>338</c:v>
                </c:pt>
                <c:pt idx="6">
                  <c:v>280</c:v>
                </c:pt>
                <c:pt idx="7">
                  <c:v>317</c:v>
                </c:pt>
                <c:pt idx="8">
                  <c:v>260</c:v>
                </c:pt>
                <c:pt idx="9">
                  <c:v>296</c:v>
                </c:pt>
                <c:pt idx="10">
                  <c:v>265</c:v>
                </c:pt>
                <c:pt idx="11">
                  <c:v>280</c:v>
                </c:pt>
                <c:pt idx="12">
                  <c:v>1010</c:v>
                </c:pt>
                <c:pt idx="13">
                  <c:v>482</c:v>
                </c:pt>
                <c:pt idx="14">
                  <c:v>668</c:v>
                </c:pt>
                <c:pt idx="15">
                  <c:v>450</c:v>
                </c:pt>
                <c:pt idx="16">
                  <c:v>586.70000000000005</c:v>
                </c:pt>
                <c:pt idx="17">
                  <c:v>416</c:v>
                </c:pt>
                <c:pt idx="18">
                  <c:v>420</c:v>
                </c:pt>
                <c:pt idx="19">
                  <c:v>530</c:v>
                </c:pt>
                <c:pt idx="20">
                  <c:v>428</c:v>
                </c:pt>
                <c:pt idx="21">
                  <c:v>545</c:v>
                </c:pt>
                <c:pt idx="22">
                  <c:v>320</c:v>
                </c:pt>
                <c:pt idx="23">
                  <c:v>540</c:v>
                </c:pt>
                <c:pt idx="24">
                  <c:v>320</c:v>
                </c:pt>
                <c:pt idx="25">
                  <c:v>316</c:v>
                </c:pt>
                <c:pt idx="26">
                  <c:v>212</c:v>
                </c:pt>
                <c:pt idx="27">
                  <c:v>240</c:v>
                </c:pt>
                <c:pt idx="28">
                  <c:v>256</c:v>
                </c:pt>
                <c:pt idx="29">
                  <c:v>210</c:v>
                </c:pt>
                <c:pt idx="30">
                  <c:v>219.6</c:v>
                </c:pt>
                <c:pt idx="31">
                  <c:v>215</c:v>
                </c:pt>
                <c:pt idx="32">
                  <c:v>190.5</c:v>
                </c:pt>
                <c:pt idx="33">
                  <c:v>195</c:v>
                </c:pt>
                <c:pt idx="34">
                  <c:v>175.6</c:v>
                </c:pt>
                <c:pt idx="35">
                  <c:v>300</c:v>
                </c:pt>
                <c:pt idx="36">
                  <c:v>213</c:v>
                </c:pt>
                <c:pt idx="37">
                  <c:v>230</c:v>
                </c:pt>
                <c:pt idx="38">
                  <c:v>169.6</c:v>
                </c:pt>
                <c:pt idx="39">
                  <c:v>230</c:v>
                </c:pt>
                <c:pt idx="40">
                  <c:v>320</c:v>
                </c:pt>
                <c:pt idx="41">
                  <c:v>126</c:v>
                </c:pt>
                <c:pt idx="42">
                  <c:v>148</c:v>
                </c:pt>
                <c:pt idx="43">
                  <c:v>298</c:v>
                </c:pt>
                <c:pt idx="44">
                  <c:v>293</c:v>
                </c:pt>
                <c:pt idx="45">
                  <c:v>275</c:v>
                </c:pt>
                <c:pt idx="46">
                  <c:v>298</c:v>
                </c:pt>
                <c:pt idx="47">
                  <c:v>225</c:v>
                </c:pt>
                <c:pt idx="48">
                  <c:v>256</c:v>
                </c:pt>
                <c:pt idx="49">
                  <c:v>104</c:v>
                </c:pt>
                <c:pt idx="50">
                  <c:v>121</c:v>
                </c:pt>
                <c:pt idx="51">
                  <c:v>482</c:v>
                </c:pt>
                <c:pt idx="52">
                  <c:v>482</c:v>
                </c:pt>
                <c:pt idx="53">
                  <c:v>239</c:v>
                </c:pt>
                <c:pt idx="54">
                  <c:v>288</c:v>
                </c:pt>
                <c:pt idx="55">
                  <c:v>291</c:v>
                </c:pt>
                <c:pt idx="56">
                  <c:v>255</c:v>
                </c:pt>
                <c:pt idx="57">
                  <c:v>293</c:v>
                </c:pt>
                <c:pt idx="58">
                  <c:v>245</c:v>
                </c:pt>
                <c:pt idx="59">
                  <c:v>267</c:v>
                </c:pt>
                <c:pt idx="60">
                  <c:v>330</c:v>
                </c:pt>
                <c:pt idx="61">
                  <c:v>210</c:v>
                </c:pt>
                <c:pt idx="62">
                  <c:v>219</c:v>
                </c:pt>
                <c:pt idx="63">
                  <c:v>190</c:v>
                </c:pt>
                <c:pt idx="64">
                  <c:v>278</c:v>
                </c:pt>
                <c:pt idx="65">
                  <c:v>560</c:v>
                </c:pt>
                <c:pt idx="66">
                  <c:v>548</c:v>
                </c:pt>
                <c:pt idx="67">
                  <c:v>321.60000000000002</c:v>
                </c:pt>
                <c:pt idx="68">
                  <c:v>323.8</c:v>
                </c:pt>
                <c:pt idx="69">
                  <c:v>300</c:v>
                </c:pt>
                <c:pt idx="70">
                  <c:v>324.5</c:v>
                </c:pt>
                <c:pt idx="71">
                  <c:v>293</c:v>
                </c:pt>
                <c:pt idx="72">
                  <c:v>182</c:v>
                </c:pt>
                <c:pt idx="73">
                  <c:v>610.6</c:v>
                </c:pt>
                <c:pt idx="74">
                  <c:v>270</c:v>
                </c:pt>
                <c:pt idx="75">
                  <c:v>425</c:v>
                </c:pt>
                <c:pt idx="76">
                  <c:v>932</c:v>
                </c:pt>
                <c:pt idx="77">
                  <c:v>150</c:v>
                </c:pt>
                <c:pt idx="78">
                  <c:v>165</c:v>
                </c:pt>
                <c:pt idx="79">
                  <c:v>670</c:v>
                </c:pt>
                <c:pt idx="80">
                  <c:v>414</c:v>
                </c:pt>
                <c:pt idx="81">
                  <c:v>694</c:v>
                </c:pt>
                <c:pt idx="82">
                  <c:v>416</c:v>
                </c:pt>
                <c:pt idx="83">
                  <c:v>450</c:v>
                </c:pt>
              </c:numCache>
            </c:numRef>
          </c:xVal>
          <c:yVal>
            <c:numRef>
              <c:f>[1]Trdata!$G$2:$G$97</c:f>
              <c:numCache>
                <c:formatCode>General</c:formatCode>
                <c:ptCount val="96"/>
                <c:pt idx="0">
                  <c:v>4.4999999999999998E-2</c:v>
                </c:pt>
                <c:pt idx="1">
                  <c:v>4.5999999999999999E-2</c:v>
                </c:pt>
                <c:pt idx="2">
                  <c:v>2.1000000000000001E-2</c:v>
                </c:pt>
                <c:pt idx="3">
                  <c:v>2.4E-2</c:v>
                </c:pt>
                <c:pt idx="4">
                  <c:v>1.2999999999999999E-2</c:v>
                </c:pt>
                <c:pt idx="5">
                  <c:v>5.2999999999999999E-2</c:v>
                </c:pt>
                <c:pt idx="6">
                  <c:v>2.35E-2</c:v>
                </c:pt>
                <c:pt idx="7">
                  <c:v>0.54</c:v>
                </c:pt>
                <c:pt idx="8">
                  <c:v>0.14000000000000001</c:v>
                </c:pt>
                <c:pt idx="9">
                  <c:v>5.0999999999999996</c:v>
                </c:pt>
                <c:pt idx="10">
                  <c:v>#N/A</c:v>
                </c:pt>
                <c:pt idx="11">
                  <c:v>1.88</c:v>
                </c:pt>
                <c:pt idx="12">
                  <c:v>7.0000000000000001E-3</c:v>
                </c:pt>
                <c:pt idx="13">
                  <c:v>0.11</c:v>
                </c:pt>
                <c:pt idx="14">
                  <c:v>2.5000000000000001E-2</c:v>
                </c:pt>
                <c:pt idx="15">
                  <c:v>#N/A</c:v>
                </c:pt>
                <c:pt idx="16">
                  <c:v>0.08</c:v>
                </c:pt>
                <c:pt idx="17">
                  <c:v>#N/A</c:v>
                </c:pt>
                <c:pt idx="18">
                  <c:v>0.19</c:v>
                </c:pt>
                <c:pt idx="19">
                  <c:v>0.04</c:v>
                </c:pt>
                <c:pt idx="20">
                  <c:v>0.14000000000000001</c:v>
                </c:pt>
                <c:pt idx="21">
                  <c:v>#N/A</c:v>
                </c:pt>
                <c:pt idx="22">
                  <c:v>#N/A</c:v>
                </c:pt>
                <c:pt idx="23">
                  <c:v>0.33200000000000002</c:v>
                </c:pt>
                <c:pt idx="24">
                  <c:v>0.14000000000000001</c:v>
                </c:pt>
                <c:pt idx="25">
                  <c:v>1.7000000000000001E-2</c:v>
                </c:pt>
                <c:pt idx="26">
                  <c:v>0.65</c:v>
                </c:pt>
                <c:pt idx="27">
                  <c:v>1.5</c:v>
                </c:pt>
                <c:pt idx="28">
                  <c:v>1.4</c:v>
                </c:pt>
                <c:pt idx="29">
                  <c:v>2.4</c:v>
                </c:pt>
                <c:pt idx="30">
                  <c:v>0.52</c:v>
                </c:pt>
                <c:pt idx="31">
                  <c:v>4.5999999999999996</c:v>
                </c:pt>
                <c:pt idx="32">
                  <c:v>0.22</c:v>
                </c:pt>
                <c:pt idx="33">
                  <c:v>15.3</c:v>
                </c:pt>
                <c:pt idx="34">
                  <c:v>11.7</c:v>
                </c:pt>
                <c:pt idx="35">
                  <c:v>80</c:v>
                </c:pt>
                <c:pt idx="36">
                  <c:v>6.02</c:v>
                </c:pt>
                <c:pt idx="37">
                  <c:v>1.1599999999999999</c:v>
                </c:pt>
                <c:pt idx="38">
                  <c:v>0.12</c:v>
                </c:pt>
                <c:pt idx="39">
                  <c:v>1.1599999999999999</c:v>
                </c:pt>
                <c:pt idx="40">
                  <c:v>0.19</c:v>
                </c:pt>
                <c:pt idx="42">
                  <c:v>20.2</c:v>
                </c:pt>
                <c:pt idx="43">
                  <c:v>2.4</c:v>
                </c:pt>
                <c:pt idx="44">
                  <c:v>3</c:v>
                </c:pt>
                <c:pt idx="45">
                  <c:v>1.1000000000000001</c:v>
                </c:pt>
                <c:pt idx="46">
                  <c:v>0.51</c:v>
                </c:pt>
                <c:pt idx="47">
                  <c:v>2.95</c:v>
                </c:pt>
                <c:pt idx="48">
                  <c:v>0.03</c:v>
                </c:pt>
                <c:pt idx="53">
                  <c:v>1.47</c:v>
                </c:pt>
                <c:pt idx="54">
                  <c:v>0.3</c:v>
                </c:pt>
                <c:pt idx="55">
                  <c:v>0.95</c:v>
                </c:pt>
                <c:pt idx="56">
                  <c:v>2.2999999999999998</c:v>
                </c:pt>
                <c:pt idx="57">
                  <c:v>2.76</c:v>
                </c:pt>
                <c:pt idx="58">
                  <c:v>0.81</c:v>
                </c:pt>
                <c:pt idx="60">
                  <c:v>1.7</c:v>
                </c:pt>
                <c:pt idx="61">
                  <c:v>0.1</c:v>
                </c:pt>
                <c:pt idx="62">
                  <c:v>2.08</c:v>
                </c:pt>
                <c:pt idx="65">
                  <c:v>1E-3</c:v>
                </c:pt>
                <c:pt idx="66">
                  <c:v>0.03</c:v>
                </c:pt>
                <c:pt idx="67">
                  <c:v>0.7</c:v>
                </c:pt>
                <c:pt idx="68">
                  <c:v>0.2</c:v>
                </c:pt>
                <c:pt idx="69">
                  <c:v>0.82</c:v>
                </c:pt>
                <c:pt idx="70">
                  <c:v>1.66</c:v>
                </c:pt>
                <c:pt idx="71">
                  <c:v>0.4</c:v>
                </c:pt>
                <c:pt idx="72">
                  <c:v>0.96</c:v>
                </c:pt>
                <c:pt idx="73">
                  <c:v>0.01</c:v>
                </c:pt>
                <c:pt idx="74">
                  <c:v>0.25</c:v>
                </c:pt>
                <c:pt idx="75">
                  <c:v>0.08</c:v>
                </c:pt>
                <c:pt idx="76">
                  <c:v>3.3</c:v>
                </c:pt>
                <c:pt idx="77">
                  <c:v>1.7</c:v>
                </c:pt>
                <c:pt idx="78">
                  <c:v>0.81</c:v>
                </c:pt>
                <c:pt idx="79">
                  <c:v>2.5000000000000001E-2</c:v>
                </c:pt>
                <c:pt idx="80">
                  <c:v>4.1000000000000002E-2</c:v>
                </c:pt>
                <c:pt idx="81">
                  <c:v>6.6000000000000003E-2</c:v>
                </c:pt>
                <c:pt idx="82">
                  <c:v>3.4000000000000002E-2</c:v>
                </c:pt>
                <c:pt idx="83">
                  <c:v>0.11</c:v>
                </c:pt>
              </c:numCache>
            </c:numRef>
          </c:yVal>
          <c:smooth val="0"/>
          <c:extLst>
            <c:ext xmlns:c16="http://schemas.microsoft.com/office/drawing/2014/chart" uri="{C3380CC4-5D6E-409C-BE32-E72D297353CC}">
              <c16:uniqueId val="{00000001-341D-4043-A0A8-F757AD415F73}"/>
            </c:ext>
          </c:extLst>
        </c:ser>
        <c:ser>
          <c:idx val="0"/>
          <c:order val="1"/>
          <c:tx>
            <c:strRef>
              <c:f>[QCLdata_1.xlsx]QCLdata!$G$1</c:f>
              <c:strCache>
                <c:ptCount val="1"/>
                <c:pt idx="0">
                  <c:v>DC-to-RF efficiency (%)</c:v>
                </c:pt>
              </c:strCache>
            </c:strRef>
          </c:tx>
          <c:spPr>
            <a:ln w="25400" cap="rnd">
              <a:noFill/>
              <a:round/>
            </a:ln>
            <a:effectLst/>
          </c:spPr>
          <c:marker>
            <c:symbol val="x"/>
            <c:size val="5"/>
            <c:spPr>
              <a:solidFill>
                <a:srgbClr val="C00000"/>
              </a:solidFill>
              <a:ln w="9525">
                <a:solidFill>
                  <a:srgbClr val="C00000"/>
                </a:solidFill>
              </a:ln>
              <a:effectLst/>
            </c:spPr>
          </c:marker>
          <c:dPt>
            <c:idx val="2"/>
            <c:marker>
              <c:symbol val="x"/>
              <c:size val="5"/>
              <c:spPr>
                <a:solidFill>
                  <a:sysClr val="window" lastClr="FFFFFF"/>
                </a:solidFill>
                <a:ln w="9525">
                  <a:solidFill>
                    <a:sysClr val="window" lastClr="FFFFFF"/>
                  </a:solidFill>
                </a:ln>
                <a:effectLst/>
              </c:spPr>
            </c:marker>
            <c:bubble3D val="0"/>
            <c:extLst>
              <c:ext xmlns:c16="http://schemas.microsoft.com/office/drawing/2014/chart" uri="{C3380CC4-5D6E-409C-BE32-E72D297353CC}">
                <c16:uniqueId val="{00000005-341D-4043-A0A8-F757AD415F73}"/>
              </c:ext>
            </c:extLst>
          </c:dPt>
          <c:dPt>
            <c:idx val="4"/>
            <c:marker>
              <c:symbol val="x"/>
              <c:size val="5"/>
              <c:spPr>
                <a:solidFill>
                  <a:sysClr val="window" lastClr="FFFFFF"/>
                </a:solidFill>
                <a:ln w="9525">
                  <a:solidFill>
                    <a:sysClr val="window" lastClr="FFFFFF"/>
                  </a:solidFill>
                </a:ln>
                <a:effectLst/>
              </c:spPr>
            </c:marker>
            <c:bubble3D val="0"/>
            <c:extLst>
              <c:ext xmlns:c16="http://schemas.microsoft.com/office/drawing/2014/chart" uri="{C3380CC4-5D6E-409C-BE32-E72D297353CC}">
                <c16:uniqueId val="{00000004-341D-4043-A0A8-F757AD415F73}"/>
              </c:ext>
            </c:extLst>
          </c:dPt>
          <c:xVal>
            <c:numRef>
              <c:f>[3]QCLdata!$B$2:$B$100</c:f>
              <c:numCache>
                <c:formatCode>General</c:formatCode>
                <c:ptCount val="99"/>
                <c:pt idx="0">
                  <c:v>700</c:v>
                </c:pt>
                <c:pt idx="1">
                  <c:v>420</c:v>
                </c:pt>
                <c:pt idx="2">
                  <c:v>3900</c:v>
                </c:pt>
                <c:pt idx="3">
                  <c:v>250</c:v>
                </c:pt>
                <c:pt idx="4">
                  <c:v>4000</c:v>
                </c:pt>
                <c:pt idx="5">
                  <c:v>3850</c:v>
                </c:pt>
                <c:pt idx="6">
                  <c:v>5000</c:v>
                </c:pt>
                <c:pt idx="7">
                  <c:v>5000</c:v>
                </c:pt>
                <c:pt idx="8">
                  <c:v>4000</c:v>
                </c:pt>
                <c:pt idx="9">
                  <c:v>3500</c:v>
                </c:pt>
                <c:pt idx="10">
                  <c:v>2800</c:v>
                </c:pt>
                <c:pt idx="11">
                  <c:v>4500</c:v>
                </c:pt>
                <c:pt idx="12">
                  <c:v>4000</c:v>
                </c:pt>
                <c:pt idx="13">
                  <c:v>2000</c:v>
                </c:pt>
                <c:pt idx="14">
                  <c:v>3000</c:v>
                </c:pt>
                <c:pt idx="15">
                  <c:v>2900</c:v>
                </c:pt>
                <c:pt idx="16">
                  <c:v>2600</c:v>
                </c:pt>
                <c:pt idx="17">
                  <c:v>1800</c:v>
                </c:pt>
                <c:pt idx="18">
                  <c:v>1000</c:v>
                </c:pt>
                <c:pt idx="19">
                  <c:v>3410</c:v>
                </c:pt>
                <c:pt idx="20">
                  <c:v>3600</c:v>
                </c:pt>
                <c:pt idx="21">
                  <c:v>3500</c:v>
                </c:pt>
              </c:numCache>
            </c:numRef>
          </c:xVal>
          <c:yVal>
            <c:numRef>
              <c:f>[3]QCLdata!$G$2:$G$100</c:f>
              <c:numCache>
                <c:formatCode>0.0E+00</c:formatCode>
                <c:ptCount val="99"/>
                <c:pt idx="0">
                  <c:v>2.7499999999999987E-5</c:v>
                </c:pt>
                <c:pt idx="1">
                  <c:v>3.7499999999999956E-5</c:v>
                </c:pt>
                <c:pt idx="2">
                  <c:v>5.0000000000000001E-4</c:v>
                </c:pt>
                <c:pt idx="3">
                  <c:v>#N/A</c:v>
                </c:pt>
                <c:pt idx="4">
                  <c:v>4.5167118337850032E-2</c:v>
                </c:pt>
                <c:pt idx="5">
                  <c:v>3.3333333333333321E-5</c:v>
                </c:pt>
                <c:pt idx="6">
                  <c:v>9.9999999999999943E-8</c:v>
                </c:pt>
                <c:pt idx="7">
                  <c:v>1.5873015873015873E-6</c:v>
                </c:pt>
                <c:pt idx="8">
                  <c:v>5.3125000000000021E-6</c:v>
                </c:pt>
                <c:pt idx="9">
                  <c:v>#N/A</c:v>
                </c:pt>
                <c:pt idx="10">
                  <c:v>9.2592592592592561E-5</c:v>
                </c:pt>
                <c:pt idx="11">
                  <c:v>5.7977736549165084E-7</c:v>
                </c:pt>
                <c:pt idx="12">
                  <c:v>9.7959183673469353E-5</c:v>
                </c:pt>
                <c:pt idx="13">
                  <c:v>#N/A</c:v>
                </c:pt>
                <c:pt idx="14">
                  <c:v>#N/A</c:v>
                </c:pt>
                <c:pt idx="15">
                  <c:v>4.9999999999999982E-5</c:v>
                </c:pt>
                <c:pt idx="16">
                  <c:v>1.7777777777777773E-5</c:v>
                </c:pt>
                <c:pt idx="17">
                  <c:v>#N/A</c:v>
                </c:pt>
                <c:pt idx="18">
                  <c:v>#N/A</c:v>
                </c:pt>
                <c:pt idx="19">
                  <c:v>6.6476733143399714E-5</c:v>
                </c:pt>
                <c:pt idx="20">
                  <c:v>1.0714285714285711E-5</c:v>
                </c:pt>
                <c:pt idx="21">
                  <c:v>4.3478260869565214E-4</c:v>
                </c:pt>
              </c:numCache>
            </c:numRef>
          </c:yVal>
          <c:smooth val="0"/>
          <c:extLst>
            <c:ext xmlns:c16="http://schemas.microsoft.com/office/drawing/2014/chart" uri="{C3380CC4-5D6E-409C-BE32-E72D297353CC}">
              <c16:uniqueId val="{00000002-341D-4043-A0A8-F757AD415F73}"/>
            </c:ext>
          </c:extLst>
        </c:ser>
        <c:dLbls>
          <c:showLegendKey val="0"/>
          <c:showVal val="0"/>
          <c:showCatName val="0"/>
          <c:showSerName val="0"/>
          <c:showPercent val="0"/>
          <c:showBubbleSize val="0"/>
        </c:dLbls>
        <c:axId val="752015984"/>
        <c:axId val="639531088"/>
      </c:scatterChart>
      <c:valAx>
        <c:axId val="752015984"/>
        <c:scaling>
          <c:logBase val="10"/>
          <c:orientation val="minMax"/>
          <c:max val="1000"/>
          <c:min val="100"/>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a:t>Frequency (GHz)</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639531088"/>
        <c:crossesAt val="-50"/>
        <c:crossBetween val="midCat"/>
      </c:valAx>
      <c:valAx>
        <c:axId val="639531088"/>
        <c:scaling>
          <c:logBase val="10"/>
          <c:orientation val="minMax"/>
          <c:min val="1.0000000000000002E-2"/>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dirty="0"/>
                  <a:t>DC-to-RF</a:t>
                </a:r>
                <a:r>
                  <a:rPr lang="en-US" altLang="ja-JP" baseline="0" dirty="0"/>
                  <a:t> efficiency </a:t>
                </a:r>
                <a:r>
                  <a:rPr lang="en-US" altLang="ja-JP" dirty="0"/>
                  <a:t>(%)</a:t>
                </a:r>
              </a:p>
              <a:p>
                <a:pPr>
                  <a:defRPr/>
                </a:pPr>
                <a:r>
                  <a:rPr lang="en-US" altLang="ja-JP" dirty="0"/>
                  <a:t>PAE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752015984"/>
        <c:crosses val="autoZero"/>
        <c:crossBetween val="midCat"/>
      </c:valAx>
      <c:spPr>
        <a:noFill/>
        <a:ln>
          <a:solidFill>
            <a:schemeClr val="tx1"/>
          </a:solidFill>
        </a:ln>
        <a:effectLst/>
      </c:spPr>
    </c:plotArea>
    <c:plotVisOnly val="1"/>
    <c:dispBlanksAs val="gap"/>
    <c:showDLblsOverMax val="0"/>
    <c:extLst/>
  </c:chart>
  <c:spPr>
    <a:solidFill>
      <a:schemeClr val="bg1"/>
    </a:solidFill>
    <a:ln w="9525" cap="flat" cmpd="sng" algn="ctr">
      <a:noFill/>
      <a:round/>
    </a:ln>
    <a:effectLst/>
  </c:spPr>
  <c:txPr>
    <a:bodyPr/>
    <a:lstStyle/>
    <a:p>
      <a:pPr>
        <a:defRPr sz="1400"/>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'UTC-PD+Combdata'!$P$1</c:f>
              <c:strCache>
                <c:ptCount val="1"/>
                <c:pt idx="0">
                  <c:v>Output power (dBm) (Other countries)</c:v>
                </c:pt>
              </c:strCache>
            </c:strRef>
          </c:tx>
          <c:spPr>
            <a:ln w="25400" cap="rnd">
              <a:noFill/>
              <a:round/>
            </a:ln>
            <a:effectLst/>
          </c:spPr>
          <c:marker>
            <c:symbol val="circle"/>
            <c:size val="5"/>
            <c:spPr>
              <a:solidFill>
                <a:schemeClr val="accent1"/>
              </a:solidFill>
              <a:ln w="9525">
                <a:solidFill>
                  <a:schemeClr val="accent1"/>
                </a:solidFill>
              </a:ln>
              <a:effectLst/>
            </c:spPr>
          </c:marker>
          <c:xVal>
            <c:numRef>
              <c:f>'UTC-PD+Combdata'!$B$2:$B$100</c:f>
              <c:numCache>
                <c:formatCode>General</c:formatCode>
                <c:ptCount val="99"/>
                <c:pt idx="0">
                  <c:v>300</c:v>
                </c:pt>
                <c:pt idx="1">
                  <c:v>510</c:v>
                </c:pt>
                <c:pt idx="2">
                  <c:v>700</c:v>
                </c:pt>
                <c:pt idx="3">
                  <c:v>1020</c:v>
                </c:pt>
                <c:pt idx="4">
                  <c:v>1040</c:v>
                </c:pt>
                <c:pt idx="5">
                  <c:v>1530</c:v>
                </c:pt>
                <c:pt idx="6">
                  <c:v>120</c:v>
                </c:pt>
                <c:pt idx="7">
                  <c:v>300</c:v>
                </c:pt>
                <c:pt idx="8">
                  <c:v>350</c:v>
                </c:pt>
                <c:pt idx="9">
                  <c:v>457</c:v>
                </c:pt>
                <c:pt idx="10">
                  <c:v>700</c:v>
                </c:pt>
                <c:pt idx="11">
                  <c:v>914</c:v>
                </c:pt>
                <c:pt idx="12">
                  <c:v>1040</c:v>
                </c:pt>
                <c:pt idx="13">
                  <c:v>1250</c:v>
                </c:pt>
                <c:pt idx="14">
                  <c:v>331</c:v>
                </c:pt>
                <c:pt idx="15">
                  <c:v>300</c:v>
                </c:pt>
                <c:pt idx="16">
                  <c:v>300</c:v>
                </c:pt>
                <c:pt idx="17">
                  <c:v>303</c:v>
                </c:pt>
                <c:pt idx="18">
                  <c:v>125</c:v>
                </c:pt>
                <c:pt idx="19">
                  <c:v>110</c:v>
                </c:pt>
                <c:pt idx="20">
                  <c:v>560</c:v>
                </c:pt>
              </c:numCache>
            </c:numRef>
          </c:xVal>
          <c:yVal>
            <c:numRef>
              <c:f>'UTC-PD+Combdata'!$P$2:$P$100</c:f>
              <c:numCache>
                <c:formatCode>General</c:formatCode>
                <c:ptCount val="99"/>
                <c:pt idx="0">
                  <c:v>#N/A</c:v>
                </c:pt>
                <c:pt idx="1">
                  <c:v>-14</c:v>
                </c:pt>
                <c:pt idx="2">
                  <c:v>-20.2</c:v>
                </c:pt>
                <c:pt idx="3">
                  <c:v>-23</c:v>
                </c:pt>
                <c:pt idx="4">
                  <c:v>#N/A</c:v>
                </c:pt>
                <c:pt idx="5">
                  <c:v>-33</c:v>
                </c:pt>
                <c:pt idx="6">
                  <c:v>#N/A</c:v>
                </c:pt>
                <c:pt idx="7">
                  <c:v>#N/A</c:v>
                </c:pt>
                <c:pt idx="8">
                  <c:v>#N/A</c:v>
                </c:pt>
                <c:pt idx="9">
                  <c:v>-8.3000000000000007</c:v>
                </c:pt>
                <c:pt idx="10">
                  <c:v>#N/A</c:v>
                </c:pt>
                <c:pt idx="11">
                  <c:v>-16.2</c:v>
                </c:pt>
                <c:pt idx="12">
                  <c:v>#N/A</c:v>
                </c:pt>
                <c:pt idx="13">
                  <c:v>#N/A</c:v>
                </c:pt>
                <c:pt idx="14">
                  <c:v>-10</c:v>
                </c:pt>
                <c:pt idx="15">
                  <c:v>#N/A</c:v>
                </c:pt>
                <c:pt idx="16">
                  <c:v>#N/A</c:v>
                </c:pt>
                <c:pt idx="17">
                  <c:v>-60</c:v>
                </c:pt>
                <c:pt idx="18">
                  <c:v>#N/A</c:v>
                </c:pt>
                <c:pt idx="19">
                  <c:v>-24</c:v>
                </c:pt>
                <c:pt idx="20">
                  <c:v>#N/A</c:v>
                </c:pt>
              </c:numCache>
            </c:numRef>
          </c:yVal>
          <c:smooth val="0"/>
          <c:extLst>
            <c:ext xmlns:c16="http://schemas.microsoft.com/office/drawing/2014/chart" uri="{C3380CC4-5D6E-409C-BE32-E72D297353CC}">
              <c16:uniqueId val="{00000000-4877-475A-90F5-4ECDDD3CC377}"/>
            </c:ext>
          </c:extLst>
        </c:ser>
        <c:ser>
          <c:idx val="1"/>
          <c:order val="1"/>
          <c:tx>
            <c:strRef>
              <c:f>'UTC-PD+Combdata'!$Q$1</c:f>
              <c:strCache>
                <c:ptCount val="1"/>
                <c:pt idx="0">
                  <c:v>Output power (dBm) (Developed in Japan)</c:v>
                </c:pt>
              </c:strCache>
            </c:strRef>
          </c:tx>
          <c:spPr>
            <a:ln w="25400" cap="rnd">
              <a:noFill/>
              <a:round/>
            </a:ln>
            <a:effectLst/>
          </c:spPr>
          <c:marker>
            <c:symbol val="circle"/>
            <c:size val="5"/>
            <c:spPr>
              <a:solidFill>
                <a:srgbClr val="0070C0"/>
              </a:solidFill>
              <a:ln w="9525">
                <a:solidFill>
                  <a:srgbClr val="0070C0"/>
                </a:solidFill>
              </a:ln>
              <a:effectLst/>
            </c:spPr>
          </c:marker>
          <c:dPt>
            <c:idx val="27"/>
            <c:marker>
              <c:symbol val="circle"/>
              <c:size val="5"/>
              <c:spPr>
                <a:solidFill>
                  <a:srgbClr val="0070C0"/>
                </a:solidFill>
                <a:ln w="9525">
                  <a:solidFill>
                    <a:srgbClr val="0070C0"/>
                  </a:solidFill>
                </a:ln>
                <a:effectLst/>
              </c:spPr>
            </c:marker>
            <c:bubble3D val="0"/>
            <c:spPr>
              <a:ln w="25400" cap="rnd">
                <a:noFill/>
                <a:round/>
              </a:ln>
              <a:effectLst/>
            </c:spPr>
            <c:extLst>
              <c:ext xmlns:c16="http://schemas.microsoft.com/office/drawing/2014/chart" uri="{C3380CC4-5D6E-409C-BE32-E72D297353CC}">
                <c16:uniqueId val="{00000002-4877-475A-90F5-4ECDDD3CC377}"/>
              </c:ext>
            </c:extLst>
          </c:dPt>
          <c:xVal>
            <c:numRef>
              <c:f>'UTC-PD+Combdata'!$B$2:$B$100</c:f>
              <c:numCache>
                <c:formatCode>General</c:formatCode>
                <c:ptCount val="99"/>
                <c:pt idx="0">
                  <c:v>300</c:v>
                </c:pt>
                <c:pt idx="1">
                  <c:v>510</c:v>
                </c:pt>
                <c:pt idx="2">
                  <c:v>700</c:v>
                </c:pt>
                <c:pt idx="3">
                  <c:v>1020</c:v>
                </c:pt>
                <c:pt idx="4">
                  <c:v>1040</c:v>
                </c:pt>
                <c:pt idx="5">
                  <c:v>1530</c:v>
                </c:pt>
                <c:pt idx="6">
                  <c:v>120</c:v>
                </c:pt>
                <c:pt idx="7">
                  <c:v>300</c:v>
                </c:pt>
                <c:pt idx="8">
                  <c:v>350</c:v>
                </c:pt>
                <c:pt idx="9">
                  <c:v>457</c:v>
                </c:pt>
                <c:pt idx="10">
                  <c:v>700</c:v>
                </c:pt>
                <c:pt idx="11">
                  <c:v>914</c:v>
                </c:pt>
                <c:pt idx="12">
                  <c:v>1040</c:v>
                </c:pt>
                <c:pt idx="13">
                  <c:v>1250</c:v>
                </c:pt>
                <c:pt idx="14">
                  <c:v>331</c:v>
                </c:pt>
                <c:pt idx="15">
                  <c:v>300</c:v>
                </c:pt>
                <c:pt idx="16">
                  <c:v>300</c:v>
                </c:pt>
                <c:pt idx="17">
                  <c:v>303</c:v>
                </c:pt>
                <c:pt idx="18">
                  <c:v>125</c:v>
                </c:pt>
                <c:pt idx="19">
                  <c:v>110</c:v>
                </c:pt>
                <c:pt idx="20">
                  <c:v>560</c:v>
                </c:pt>
              </c:numCache>
            </c:numRef>
          </c:xVal>
          <c:yVal>
            <c:numRef>
              <c:f>'UTC-PD+Combdata'!$Q$2:$Q$100</c:f>
              <c:numCache>
                <c:formatCode>General</c:formatCode>
                <c:ptCount val="99"/>
                <c:pt idx="0">
                  <c:v>-5.2</c:v>
                </c:pt>
                <c:pt idx="1">
                  <c:v>#N/A</c:v>
                </c:pt>
                <c:pt idx="2">
                  <c:v>#N/A</c:v>
                </c:pt>
                <c:pt idx="3">
                  <c:v>#N/A</c:v>
                </c:pt>
                <c:pt idx="4">
                  <c:v>-25.9</c:v>
                </c:pt>
                <c:pt idx="5">
                  <c:v>#N/A</c:v>
                </c:pt>
                <c:pt idx="6">
                  <c:v>12.3</c:v>
                </c:pt>
                <c:pt idx="7">
                  <c:v>0.9</c:v>
                </c:pt>
                <c:pt idx="8">
                  <c:v>-2.7</c:v>
                </c:pt>
                <c:pt idx="9">
                  <c:v>#N/A</c:v>
                </c:pt>
                <c:pt idx="10">
                  <c:v>-15.5</c:v>
                </c:pt>
                <c:pt idx="11">
                  <c:v>#N/A</c:v>
                </c:pt>
                <c:pt idx="12">
                  <c:v>-19.600000000000001</c:v>
                </c:pt>
                <c:pt idx="13">
                  <c:v>-24.6</c:v>
                </c:pt>
                <c:pt idx="14">
                  <c:v>#N/A</c:v>
                </c:pt>
                <c:pt idx="15">
                  <c:v>-14</c:v>
                </c:pt>
                <c:pt idx="16">
                  <c:v>-8</c:v>
                </c:pt>
                <c:pt idx="17">
                  <c:v>#N/A</c:v>
                </c:pt>
                <c:pt idx="18">
                  <c:v>#N/A</c:v>
                </c:pt>
                <c:pt idx="19">
                  <c:v>#N/A</c:v>
                </c:pt>
                <c:pt idx="20">
                  <c:v>#N/A</c:v>
                </c:pt>
              </c:numCache>
            </c:numRef>
          </c:yVal>
          <c:smooth val="0"/>
          <c:extLst>
            <c:ext xmlns:c16="http://schemas.microsoft.com/office/drawing/2014/chart" uri="{C3380CC4-5D6E-409C-BE32-E72D297353CC}">
              <c16:uniqueId val="{00000003-4877-475A-90F5-4ECDDD3CC377}"/>
            </c:ext>
          </c:extLst>
        </c:ser>
        <c:dLbls>
          <c:showLegendKey val="0"/>
          <c:showVal val="0"/>
          <c:showCatName val="0"/>
          <c:showSerName val="0"/>
          <c:showPercent val="0"/>
          <c:showBubbleSize val="0"/>
        </c:dLbls>
        <c:axId val="752015984"/>
        <c:axId val="639531088"/>
      </c:scatterChart>
      <c:valAx>
        <c:axId val="752015984"/>
        <c:scaling>
          <c:logBase val="10"/>
          <c:orientation val="minMax"/>
          <c:min val="100"/>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Frequency (GHz)</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title>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639531088"/>
        <c:crossesAt val="-70"/>
        <c:crossBetween val="midCat"/>
      </c:valAx>
      <c:valAx>
        <c:axId val="639531088"/>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a:t>Output power (dBm)</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752015984"/>
        <c:crosses val="autoZero"/>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QCLdata!$P$1</c:f>
              <c:strCache>
                <c:ptCount val="1"/>
                <c:pt idx="0">
                  <c:v>Output power (dBm) (Other countries)</c:v>
                </c:pt>
              </c:strCache>
            </c:strRef>
          </c:tx>
          <c:spPr>
            <a:ln w="25400" cap="rnd">
              <a:noFill/>
              <a:round/>
            </a:ln>
            <a:effectLst/>
          </c:spPr>
          <c:marker>
            <c:symbol val="circle"/>
            <c:size val="5"/>
            <c:spPr>
              <a:solidFill>
                <a:schemeClr val="accent1"/>
              </a:solidFill>
              <a:ln w="9525">
                <a:solidFill>
                  <a:schemeClr val="accent1"/>
                </a:solidFill>
              </a:ln>
              <a:effectLst/>
            </c:spPr>
          </c:marker>
          <c:dPt>
            <c:idx val="2"/>
            <c:marker>
              <c:symbol val="circle"/>
              <c:size val="5"/>
              <c:spPr>
                <a:noFill/>
                <a:ln w="9525">
                  <a:solidFill>
                    <a:schemeClr val="accent1"/>
                  </a:solidFill>
                </a:ln>
                <a:effectLst/>
              </c:spPr>
            </c:marker>
            <c:bubble3D val="0"/>
            <c:extLst>
              <c:ext xmlns:c16="http://schemas.microsoft.com/office/drawing/2014/chart" uri="{C3380CC4-5D6E-409C-BE32-E72D297353CC}">
                <c16:uniqueId val="{00000000-EAD1-419C-81C1-32321EF5B599}"/>
              </c:ext>
            </c:extLst>
          </c:dPt>
          <c:dPt>
            <c:idx val="4"/>
            <c:marker>
              <c:symbol val="circle"/>
              <c:size val="5"/>
              <c:spPr>
                <a:noFill/>
                <a:ln w="9525">
                  <a:solidFill>
                    <a:schemeClr val="accent1"/>
                  </a:solidFill>
                </a:ln>
                <a:effectLst/>
              </c:spPr>
            </c:marker>
            <c:bubble3D val="0"/>
            <c:extLst>
              <c:ext xmlns:c16="http://schemas.microsoft.com/office/drawing/2014/chart" uri="{C3380CC4-5D6E-409C-BE32-E72D297353CC}">
                <c16:uniqueId val="{00000001-EAD1-419C-81C1-32321EF5B599}"/>
              </c:ext>
            </c:extLst>
          </c:dPt>
          <c:xVal>
            <c:numRef>
              <c:f>QCLdata!$B$2:$B$100</c:f>
              <c:numCache>
                <c:formatCode>General</c:formatCode>
                <c:ptCount val="99"/>
                <c:pt idx="0">
                  <c:v>700</c:v>
                </c:pt>
                <c:pt idx="1">
                  <c:v>420</c:v>
                </c:pt>
                <c:pt idx="2">
                  <c:v>3900</c:v>
                </c:pt>
                <c:pt idx="3">
                  <c:v>250</c:v>
                </c:pt>
                <c:pt idx="4">
                  <c:v>4000</c:v>
                </c:pt>
                <c:pt idx="5">
                  <c:v>3850</c:v>
                </c:pt>
                <c:pt idx="6">
                  <c:v>5000</c:v>
                </c:pt>
                <c:pt idx="7">
                  <c:v>5000</c:v>
                </c:pt>
                <c:pt idx="8">
                  <c:v>4000</c:v>
                </c:pt>
                <c:pt idx="9">
                  <c:v>3500</c:v>
                </c:pt>
                <c:pt idx="10">
                  <c:v>2800</c:v>
                </c:pt>
                <c:pt idx="11">
                  <c:v>4500</c:v>
                </c:pt>
                <c:pt idx="12">
                  <c:v>4000</c:v>
                </c:pt>
                <c:pt idx="13">
                  <c:v>2000</c:v>
                </c:pt>
                <c:pt idx="14">
                  <c:v>3000</c:v>
                </c:pt>
                <c:pt idx="15">
                  <c:v>2900</c:v>
                </c:pt>
                <c:pt idx="16">
                  <c:v>2600</c:v>
                </c:pt>
                <c:pt idx="17">
                  <c:v>1800</c:v>
                </c:pt>
                <c:pt idx="18">
                  <c:v>1000</c:v>
                </c:pt>
                <c:pt idx="19">
                  <c:v>3410</c:v>
                </c:pt>
                <c:pt idx="20">
                  <c:v>3600</c:v>
                </c:pt>
                <c:pt idx="21">
                  <c:v>3500</c:v>
                </c:pt>
              </c:numCache>
            </c:numRef>
          </c:xVal>
          <c:yVal>
            <c:numRef>
              <c:f>QCLdata!$P$2:$P$100</c:f>
              <c:numCache>
                <c:formatCode>General</c:formatCode>
                <c:ptCount val="99"/>
                <c:pt idx="0">
                  <c:v>#N/A</c:v>
                </c:pt>
                <c:pt idx="1">
                  <c:v>#N/A</c:v>
                </c:pt>
                <c:pt idx="2">
                  <c:v>0</c:v>
                </c:pt>
                <c:pt idx="3">
                  <c:v>#N/A</c:v>
                </c:pt>
                <c:pt idx="4">
                  <c:v>17.781512503836435</c:v>
                </c:pt>
                <c:pt idx="5">
                  <c:v>-23.010299956639813</c:v>
                </c:pt>
                <c:pt idx="6">
                  <c:v>-42.218487496163561</c:v>
                </c:pt>
                <c:pt idx="7">
                  <c:v>-30</c:v>
                </c:pt>
                <c:pt idx="8">
                  <c:v>-20.705810742857071</c:v>
                </c:pt>
                <c:pt idx="9">
                  <c:v>2.7875360095282891</c:v>
                </c:pt>
                <c:pt idx="10">
                  <c:v>#N/A</c:v>
                </c:pt>
                <c:pt idx="11">
                  <c:v>-33.010299956639813</c:v>
                </c:pt>
                <c:pt idx="12">
                  <c:v>-9.2081875395237525</c:v>
                </c:pt>
                <c:pt idx="13">
                  <c:v>-19.208187539523752</c:v>
                </c:pt>
                <c:pt idx="14">
                  <c:v>-14.436974992327126</c:v>
                </c:pt>
                <c:pt idx="15">
                  <c:v>#N/A</c:v>
                </c:pt>
                <c:pt idx="16">
                  <c:v>-14.948500216800939</c:v>
                </c:pt>
                <c:pt idx="17">
                  <c:v>-16.575773191777937</c:v>
                </c:pt>
                <c:pt idx="18">
                  <c:v>-20.457574905606752</c:v>
                </c:pt>
                <c:pt idx="19">
                  <c:v>-18.538719643217622</c:v>
                </c:pt>
                <c:pt idx="20">
                  <c:v>-25.228787452803374</c:v>
                </c:pt>
                <c:pt idx="21">
                  <c:v>1.46128035678238</c:v>
                </c:pt>
              </c:numCache>
            </c:numRef>
          </c:yVal>
          <c:smooth val="0"/>
          <c:extLst>
            <c:ext xmlns:c16="http://schemas.microsoft.com/office/drawing/2014/chart" uri="{C3380CC4-5D6E-409C-BE32-E72D297353CC}">
              <c16:uniqueId val="{00000002-EAD1-419C-81C1-32321EF5B599}"/>
            </c:ext>
          </c:extLst>
        </c:ser>
        <c:ser>
          <c:idx val="1"/>
          <c:order val="1"/>
          <c:tx>
            <c:strRef>
              <c:f>QCLdata!$Q$1</c:f>
              <c:strCache>
                <c:ptCount val="1"/>
                <c:pt idx="0">
                  <c:v>Output power (dBm) (Developed in Japan)</c:v>
                </c:pt>
              </c:strCache>
            </c:strRef>
          </c:tx>
          <c:spPr>
            <a:ln w="25400" cap="rnd">
              <a:noFill/>
              <a:round/>
            </a:ln>
            <a:effectLst/>
          </c:spPr>
          <c:marker>
            <c:symbol val="circle"/>
            <c:size val="5"/>
            <c:spPr>
              <a:solidFill>
                <a:srgbClr val="0070C0"/>
              </a:solidFill>
              <a:ln w="9525">
                <a:solidFill>
                  <a:srgbClr val="0070C0"/>
                </a:solidFill>
              </a:ln>
              <a:effectLst/>
            </c:spPr>
          </c:marker>
          <c:dPt>
            <c:idx val="27"/>
            <c:marker>
              <c:symbol val="circle"/>
              <c:size val="5"/>
              <c:spPr>
                <a:solidFill>
                  <a:srgbClr val="0070C0"/>
                </a:solidFill>
                <a:ln w="9525">
                  <a:solidFill>
                    <a:srgbClr val="0070C0"/>
                  </a:solidFill>
                </a:ln>
                <a:effectLst/>
              </c:spPr>
            </c:marker>
            <c:bubble3D val="0"/>
            <c:spPr>
              <a:ln w="25400" cap="rnd">
                <a:noFill/>
                <a:round/>
              </a:ln>
              <a:effectLst/>
            </c:spPr>
            <c:extLst>
              <c:ext xmlns:c16="http://schemas.microsoft.com/office/drawing/2014/chart" uri="{C3380CC4-5D6E-409C-BE32-E72D297353CC}">
                <c16:uniqueId val="{00000004-EAD1-419C-81C1-32321EF5B599}"/>
              </c:ext>
            </c:extLst>
          </c:dPt>
          <c:xVal>
            <c:numRef>
              <c:f>QCLdata!$B$2:$B$100</c:f>
              <c:numCache>
                <c:formatCode>General</c:formatCode>
                <c:ptCount val="99"/>
                <c:pt idx="0">
                  <c:v>700</c:v>
                </c:pt>
                <c:pt idx="1">
                  <c:v>420</c:v>
                </c:pt>
                <c:pt idx="2">
                  <c:v>3900</c:v>
                </c:pt>
                <c:pt idx="3">
                  <c:v>250</c:v>
                </c:pt>
                <c:pt idx="4">
                  <c:v>4000</c:v>
                </c:pt>
                <c:pt idx="5">
                  <c:v>3850</c:v>
                </c:pt>
                <c:pt idx="6">
                  <c:v>5000</c:v>
                </c:pt>
                <c:pt idx="7">
                  <c:v>5000</c:v>
                </c:pt>
                <c:pt idx="8">
                  <c:v>4000</c:v>
                </c:pt>
                <c:pt idx="9">
                  <c:v>3500</c:v>
                </c:pt>
                <c:pt idx="10">
                  <c:v>2800</c:v>
                </c:pt>
                <c:pt idx="11">
                  <c:v>4500</c:v>
                </c:pt>
                <c:pt idx="12">
                  <c:v>4000</c:v>
                </c:pt>
                <c:pt idx="13">
                  <c:v>2000</c:v>
                </c:pt>
                <c:pt idx="14">
                  <c:v>3000</c:v>
                </c:pt>
                <c:pt idx="15">
                  <c:v>2900</c:v>
                </c:pt>
                <c:pt idx="16">
                  <c:v>2600</c:v>
                </c:pt>
                <c:pt idx="17">
                  <c:v>1800</c:v>
                </c:pt>
                <c:pt idx="18">
                  <c:v>1000</c:v>
                </c:pt>
                <c:pt idx="19">
                  <c:v>3410</c:v>
                </c:pt>
                <c:pt idx="20">
                  <c:v>3600</c:v>
                </c:pt>
                <c:pt idx="21">
                  <c:v>3500</c:v>
                </c:pt>
              </c:numCache>
            </c:numRef>
          </c:xVal>
          <c:yVal>
            <c:numRef>
              <c:f>QCLdata!$Q$2:$Q$100</c:f>
              <c:numCache>
                <c:formatCode>General</c:formatCode>
                <c:ptCount val="99"/>
                <c:pt idx="0">
                  <c:v>-19.58607314841775</c:v>
                </c:pt>
                <c:pt idx="1">
                  <c:v>-18.23908740944319</c:v>
                </c:pt>
                <c:pt idx="2">
                  <c:v>#N/A</c:v>
                </c:pt>
                <c:pt idx="3">
                  <c:v>#N/A</c:v>
                </c:pt>
                <c:pt idx="4">
                  <c:v>#N/A</c:v>
                </c:pt>
                <c:pt idx="5">
                  <c:v>#N/A</c:v>
                </c:pt>
                <c:pt idx="6">
                  <c:v>#N/A</c:v>
                </c:pt>
                <c:pt idx="7">
                  <c:v>#N/A</c:v>
                </c:pt>
                <c:pt idx="8">
                  <c:v>#N/A</c:v>
                </c:pt>
                <c:pt idx="9">
                  <c:v>#N/A</c:v>
                </c:pt>
                <c:pt idx="10">
                  <c:v>-22.218487496163561</c:v>
                </c:pt>
                <c:pt idx="11">
                  <c:v>#N/A</c:v>
                </c:pt>
                <c:pt idx="12">
                  <c:v>#N/A</c:v>
                </c:pt>
                <c:pt idx="13">
                  <c:v>#N/A</c:v>
                </c:pt>
                <c:pt idx="14">
                  <c:v>#N/A</c:v>
                </c:pt>
                <c:pt idx="15">
                  <c:v>-16.989700043360187</c:v>
                </c:pt>
                <c:pt idx="16">
                  <c:v>#N/A</c:v>
                </c:pt>
                <c:pt idx="17">
                  <c:v>#N/A</c:v>
                </c:pt>
                <c:pt idx="18">
                  <c:v>#N/A</c:v>
                </c:pt>
                <c:pt idx="19">
                  <c:v>#N/A</c:v>
                </c:pt>
                <c:pt idx="20">
                  <c:v>#N/A</c:v>
                </c:pt>
                <c:pt idx="21">
                  <c:v>#N/A</c:v>
                </c:pt>
              </c:numCache>
            </c:numRef>
          </c:yVal>
          <c:smooth val="0"/>
          <c:extLst>
            <c:ext xmlns:c16="http://schemas.microsoft.com/office/drawing/2014/chart" uri="{C3380CC4-5D6E-409C-BE32-E72D297353CC}">
              <c16:uniqueId val="{00000005-EAD1-419C-81C1-32321EF5B599}"/>
            </c:ext>
          </c:extLst>
        </c:ser>
        <c:dLbls>
          <c:showLegendKey val="0"/>
          <c:showVal val="0"/>
          <c:showCatName val="0"/>
          <c:showSerName val="0"/>
          <c:showPercent val="0"/>
          <c:showBubbleSize val="0"/>
        </c:dLbls>
        <c:axId val="752015984"/>
        <c:axId val="639531088"/>
      </c:scatterChart>
      <c:valAx>
        <c:axId val="752015984"/>
        <c:scaling>
          <c:logBase val="10"/>
          <c:orientation val="minMax"/>
          <c:min val="100"/>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a:t>Frequency (GHz)</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639531088"/>
        <c:crossesAt val="-50"/>
        <c:crossBetween val="midCat"/>
      </c:valAx>
      <c:valAx>
        <c:axId val="63953108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a:t>Output power (dBm)</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752015984"/>
        <c:crosses val="autoZero"/>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54604302773587"/>
          <c:y val="9.3101492907242817E-2"/>
          <c:w val="0.8258444611960658"/>
          <c:h val="0.75561509989498865"/>
        </c:manualLayout>
      </c:layout>
      <c:scatterChart>
        <c:scatterStyle val="lineMarker"/>
        <c:varyColors val="0"/>
        <c:ser>
          <c:idx val="0"/>
          <c:order val="0"/>
          <c:tx>
            <c:strRef>
              <c:f>Detector!$S$1</c:f>
              <c:strCache>
                <c:ptCount val="1"/>
                <c:pt idx="0">
                  <c:v>NEP SBD</c:v>
                </c:pt>
              </c:strCache>
            </c:strRef>
          </c:tx>
          <c:spPr>
            <a:ln w="19050">
              <a:noFill/>
            </a:ln>
          </c:spPr>
          <c:xVal>
            <c:numRef>
              <c:f>Detector!$C$2:$C$96</c:f>
              <c:numCache>
                <c:formatCode>General</c:formatCode>
                <c:ptCount val="95"/>
                <c:pt idx="0">
                  <c:v>300</c:v>
                </c:pt>
                <c:pt idx="1">
                  <c:v>510</c:v>
                </c:pt>
                <c:pt idx="2">
                  <c:v>1000</c:v>
                </c:pt>
                <c:pt idx="3">
                  <c:v>100</c:v>
                </c:pt>
                <c:pt idx="4">
                  <c:v>1000</c:v>
                </c:pt>
                <c:pt idx="5">
                  <c:v>10</c:v>
                </c:pt>
                <c:pt idx="6">
                  <c:v>1000</c:v>
                </c:pt>
                <c:pt idx="9">
                  <c:v>62.5</c:v>
                </c:pt>
                <c:pt idx="10">
                  <c:v>75</c:v>
                </c:pt>
                <c:pt idx="11">
                  <c:v>92.5</c:v>
                </c:pt>
                <c:pt idx="12">
                  <c:v>115</c:v>
                </c:pt>
                <c:pt idx="13">
                  <c:v>140</c:v>
                </c:pt>
                <c:pt idx="14">
                  <c:v>180</c:v>
                </c:pt>
                <c:pt idx="15">
                  <c:v>215</c:v>
                </c:pt>
                <c:pt idx="16">
                  <c:v>275</c:v>
                </c:pt>
                <c:pt idx="17">
                  <c:v>330</c:v>
                </c:pt>
                <c:pt idx="18">
                  <c:v>415</c:v>
                </c:pt>
                <c:pt idx="19">
                  <c:v>500</c:v>
                </c:pt>
                <c:pt idx="20">
                  <c:v>625</c:v>
                </c:pt>
                <c:pt idx="21">
                  <c:v>750</c:v>
                </c:pt>
                <c:pt idx="22">
                  <c:v>925</c:v>
                </c:pt>
                <c:pt idx="23">
                  <c:v>1150</c:v>
                </c:pt>
                <c:pt idx="24">
                  <c:v>1400</c:v>
                </c:pt>
                <c:pt idx="27">
                  <c:v>104</c:v>
                </c:pt>
                <c:pt idx="28">
                  <c:v>150</c:v>
                </c:pt>
                <c:pt idx="29">
                  <c:v>200</c:v>
                </c:pt>
                <c:pt idx="30">
                  <c:v>320</c:v>
                </c:pt>
                <c:pt idx="31">
                  <c:v>400</c:v>
                </c:pt>
                <c:pt idx="32">
                  <c:v>800</c:v>
                </c:pt>
                <c:pt idx="35">
                  <c:v>283</c:v>
                </c:pt>
                <c:pt idx="36">
                  <c:v>280</c:v>
                </c:pt>
                <c:pt idx="37">
                  <c:v>292</c:v>
                </c:pt>
                <c:pt idx="38">
                  <c:v>583</c:v>
                </c:pt>
                <c:pt idx="39">
                  <c:v>650</c:v>
                </c:pt>
                <c:pt idx="40">
                  <c:v>860</c:v>
                </c:pt>
                <c:pt idx="41">
                  <c:v>1027</c:v>
                </c:pt>
                <c:pt idx="42">
                  <c:v>2900</c:v>
                </c:pt>
                <c:pt idx="44">
                  <c:v>300</c:v>
                </c:pt>
                <c:pt idx="45">
                  <c:v>275</c:v>
                </c:pt>
                <c:pt idx="46">
                  <c:v>330</c:v>
                </c:pt>
                <c:pt idx="47">
                  <c:v>415</c:v>
                </c:pt>
                <c:pt idx="48">
                  <c:v>500</c:v>
                </c:pt>
                <c:pt idx="49">
                  <c:v>300</c:v>
                </c:pt>
                <c:pt idx="50">
                  <c:v>1000</c:v>
                </c:pt>
                <c:pt idx="51">
                  <c:v>343</c:v>
                </c:pt>
                <c:pt idx="52">
                  <c:v>343</c:v>
                </c:pt>
                <c:pt idx="53">
                  <c:v>300</c:v>
                </c:pt>
                <c:pt idx="54" formatCode="0.0">
                  <c:v>325.70269999999999</c:v>
                </c:pt>
                <c:pt idx="55" formatCode="0.0">
                  <c:v>325.70269999999999</c:v>
                </c:pt>
                <c:pt idx="56">
                  <c:v>300</c:v>
                </c:pt>
                <c:pt idx="57">
                  <c:v>300</c:v>
                </c:pt>
                <c:pt idx="58">
                  <c:v>660</c:v>
                </c:pt>
                <c:pt idx="59">
                  <c:v>590</c:v>
                </c:pt>
                <c:pt idx="60">
                  <c:v>94</c:v>
                </c:pt>
                <c:pt idx="61">
                  <c:v>300</c:v>
                </c:pt>
                <c:pt idx="62">
                  <c:v>300</c:v>
                </c:pt>
                <c:pt idx="63">
                  <c:v>94</c:v>
                </c:pt>
                <c:pt idx="64">
                  <c:v>94</c:v>
                </c:pt>
                <c:pt idx="65">
                  <c:v>94</c:v>
                </c:pt>
                <c:pt idx="66">
                  <c:v>94</c:v>
                </c:pt>
                <c:pt idx="67">
                  <c:v>94</c:v>
                </c:pt>
                <c:pt idx="68">
                  <c:v>94</c:v>
                </c:pt>
                <c:pt idx="69">
                  <c:v>94</c:v>
                </c:pt>
                <c:pt idx="70">
                  <c:v>300</c:v>
                </c:pt>
                <c:pt idx="71">
                  <c:v>170</c:v>
                </c:pt>
                <c:pt idx="72">
                  <c:v>280</c:v>
                </c:pt>
                <c:pt idx="73">
                  <c:v>591.4</c:v>
                </c:pt>
                <c:pt idx="74">
                  <c:v>591.4</c:v>
                </c:pt>
                <c:pt idx="75">
                  <c:v>308</c:v>
                </c:pt>
                <c:pt idx="76">
                  <c:v>304</c:v>
                </c:pt>
                <c:pt idx="77">
                  <c:v>170</c:v>
                </c:pt>
                <c:pt idx="78">
                  <c:v>271</c:v>
                </c:pt>
                <c:pt idx="79">
                  <c:v>632</c:v>
                </c:pt>
                <c:pt idx="80">
                  <c:v>615</c:v>
                </c:pt>
                <c:pt idx="81">
                  <c:v>340</c:v>
                </c:pt>
              </c:numCache>
            </c:numRef>
          </c:xVal>
          <c:yVal>
            <c:numRef>
              <c:f>Detector!$S$2:$S$96</c:f>
              <c:numCache>
                <c:formatCode>General</c:formatCode>
                <c:ptCount val="95"/>
                <c:pt idx="0">
                  <c:v>#N/A</c:v>
                </c:pt>
                <c:pt idx="1">
                  <c:v>#N/A</c:v>
                </c:pt>
                <c:pt idx="2">
                  <c:v>#N/A</c:v>
                </c:pt>
                <c:pt idx="3">
                  <c:v>7</c:v>
                </c:pt>
                <c:pt idx="4">
                  <c:v>100</c:v>
                </c:pt>
                <c:pt idx="5">
                  <c:v>41</c:v>
                </c:pt>
                <c:pt idx="6">
                  <c:v>102</c:v>
                </c:pt>
                <c:pt idx="7">
                  <c:v>#N/A</c:v>
                </c:pt>
                <c:pt idx="8">
                  <c:v>#N/A</c:v>
                </c:pt>
                <c:pt idx="9">
                  <c:v>3.4</c:v>
                </c:pt>
                <c:pt idx="10">
                  <c:v>3.5</c:v>
                </c:pt>
                <c:pt idx="11">
                  <c:v>3.5</c:v>
                </c:pt>
                <c:pt idx="12">
                  <c:v>3.5</c:v>
                </c:pt>
                <c:pt idx="13">
                  <c:v>3.5</c:v>
                </c:pt>
                <c:pt idx="14">
                  <c:v>4.3</c:v>
                </c:pt>
                <c:pt idx="15">
                  <c:v>4.3</c:v>
                </c:pt>
                <c:pt idx="16">
                  <c:v>4.8</c:v>
                </c:pt>
                <c:pt idx="17">
                  <c:v>6.8</c:v>
                </c:pt>
                <c:pt idx="18">
                  <c:v>6.8</c:v>
                </c:pt>
                <c:pt idx="19">
                  <c:v>11.6</c:v>
                </c:pt>
                <c:pt idx="20">
                  <c:v>13.5</c:v>
                </c:pt>
                <c:pt idx="21">
                  <c:v>20.3</c:v>
                </c:pt>
                <c:pt idx="22">
                  <c:v>27.1</c:v>
                </c:pt>
                <c:pt idx="23">
                  <c:v>81.2</c:v>
                </c:pt>
                <c:pt idx="24">
                  <c:v>243.6</c:v>
                </c:pt>
                <c:pt idx="25">
                  <c:v>#N/A</c:v>
                </c:pt>
                <c:pt idx="26">
                  <c:v>#N/A</c:v>
                </c:pt>
                <c:pt idx="27">
                  <c:v>1.2</c:v>
                </c:pt>
                <c:pt idx="28">
                  <c:v>1.5</c:v>
                </c:pt>
                <c:pt idx="29">
                  <c:v>3</c:v>
                </c:pt>
                <c:pt idx="30">
                  <c:v>10</c:v>
                </c:pt>
                <c:pt idx="31">
                  <c:v>8</c:v>
                </c:pt>
                <c:pt idx="32">
                  <c:v>20</c:v>
                </c:pt>
                <c:pt idx="33">
                  <c:v>#N/A</c:v>
                </c:pt>
                <c:pt idx="34">
                  <c:v>#N/A</c:v>
                </c:pt>
                <c:pt idx="35">
                  <c:v>#N/A</c:v>
                </c:pt>
                <c:pt idx="36">
                  <c:v>#N/A</c:v>
                </c:pt>
                <c:pt idx="37">
                  <c:v>#N/A</c:v>
                </c:pt>
                <c:pt idx="38">
                  <c:v>#N/A</c:v>
                </c:pt>
                <c:pt idx="39">
                  <c:v>#N/A</c:v>
                </c:pt>
                <c:pt idx="40">
                  <c:v>#N/A</c:v>
                </c:pt>
                <c:pt idx="41">
                  <c:v>#N/A</c:v>
                </c:pt>
                <c:pt idx="42">
                  <c:v>#N/A</c:v>
                </c:pt>
                <c:pt idx="43">
                  <c:v>#N/A</c:v>
                </c:pt>
                <c:pt idx="44">
                  <c:v>#N/A</c:v>
                </c:pt>
                <c:pt idx="45">
                  <c:v>4.8</c:v>
                </c:pt>
                <c:pt idx="46">
                  <c:v>6.8</c:v>
                </c:pt>
                <c:pt idx="47">
                  <c:v>6.8</c:v>
                </c:pt>
                <c:pt idx="48">
                  <c:v>11.6</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numCache>
            </c:numRef>
          </c:yVal>
          <c:smooth val="0"/>
          <c:extLst>
            <c:ext xmlns:c16="http://schemas.microsoft.com/office/drawing/2014/chart" uri="{C3380CC4-5D6E-409C-BE32-E72D297353CC}">
              <c16:uniqueId val="{00000000-5397-4BC4-9FC5-066F39CBE290}"/>
            </c:ext>
          </c:extLst>
        </c:ser>
        <c:ser>
          <c:idx val="2"/>
          <c:order val="1"/>
          <c:tx>
            <c:strRef>
              <c:f>Detector!$T$1</c:f>
              <c:strCache>
                <c:ptCount val="1"/>
                <c:pt idx="0">
                  <c:v>NEP FMBD</c:v>
                </c:pt>
              </c:strCache>
            </c:strRef>
          </c:tx>
          <c:spPr>
            <a:ln w="19050">
              <a:noFill/>
            </a:ln>
          </c:spPr>
          <c:xVal>
            <c:numRef>
              <c:f>Detector!$C$2:$C$96</c:f>
              <c:numCache>
                <c:formatCode>General</c:formatCode>
                <c:ptCount val="95"/>
                <c:pt idx="0">
                  <c:v>300</c:v>
                </c:pt>
                <c:pt idx="1">
                  <c:v>510</c:v>
                </c:pt>
                <c:pt idx="2">
                  <c:v>1000</c:v>
                </c:pt>
                <c:pt idx="3">
                  <c:v>100</c:v>
                </c:pt>
                <c:pt idx="4">
                  <c:v>1000</c:v>
                </c:pt>
                <c:pt idx="5">
                  <c:v>10</c:v>
                </c:pt>
                <c:pt idx="6">
                  <c:v>1000</c:v>
                </c:pt>
                <c:pt idx="9">
                  <c:v>62.5</c:v>
                </c:pt>
                <c:pt idx="10">
                  <c:v>75</c:v>
                </c:pt>
                <c:pt idx="11">
                  <c:v>92.5</c:v>
                </c:pt>
                <c:pt idx="12">
                  <c:v>115</c:v>
                </c:pt>
                <c:pt idx="13">
                  <c:v>140</c:v>
                </c:pt>
                <c:pt idx="14">
                  <c:v>180</c:v>
                </c:pt>
                <c:pt idx="15">
                  <c:v>215</c:v>
                </c:pt>
                <c:pt idx="16">
                  <c:v>275</c:v>
                </c:pt>
                <c:pt idx="17">
                  <c:v>330</c:v>
                </c:pt>
                <c:pt idx="18">
                  <c:v>415</c:v>
                </c:pt>
                <c:pt idx="19">
                  <c:v>500</c:v>
                </c:pt>
                <c:pt idx="20">
                  <c:v>625</c:v>
                </c:pt>
                <c:pt idx="21">
                  <c:v>750</c:v>
                </c:pt>
                <c:pt idx="22">
                  <c:v>925</c:v>
                </c:pt>
                <c:pt idx="23">
                  <c:v>1150</c:v>
                </c:pt>
                <c:pt idx="24">
                  <c:v>1400</c:v>
                </c:pt>
                <c:pt idx="27">
                  <c:v>104</c:v>
                </c:pt>
                <c:pt idx="28">
                  <c:v>150</c:v>
                </c:pt>
                <c:pt idx="29">
                  <c:v>200</c:v>
                </c:pt>
                <c:pt idx="30">
                  <c:v>320</c:v>
                </c:pt>
                <c:pt idx="31">
                  <c:v>400</c:v>
                </c:pt>
                <c:pt idx="32">
                  <c:v>800</c:v>
                </c:pt>
                <c:pt idx="35">
                  <c:v>283</c:v>
                </c:pt>
                <c:pt idx="36">
                  <c:v>280</c:v>
                </c:pt>
                <c:pt idx="37">
                  <c:v>292</c:v>
                </c:pt>
                <c:pt idx="38">
                  <c:v>583</c:v>
                </c:pt>
                <c:pt idx="39">
                  <c:v>650</c:v>
                </c:pt>
                <c:pt idx="40">
                  <c:v>860</c:v>
                </c:pt>
                <c:pt idx="41">
                  <c:v>1027</c:v>
                </c:pt>
                <c:pt idx="42">
                  <c:v>2900</c:v>
                </c:pt>
                <c:pt idx="44">
                  <c:v>300</c:v>
                </c:pt>
                <c:pt idx="45">
                  <c:v>275</c:v>
                </c:pt>
                <c:pt idx="46">
                  <c:v>330</c:v>
                </c:pt>
                <c:pt idx="47">
                  <c:v>415</c:v>
                </c:pt>
                <c:pt idx="48">
                  <c:v>500</c:v>
                </c:pt>
                <c:pt idx="49">
                  <c:v>300</c:v>
                </c:pt>
                <c:pt idx="50">
                  <c:v>1000</c:v>
                </c:pt>
                <c:pt idx="51">
                  <c:v>343</c:v>
                </c:pt>
                <c:pt idx="52">
                  <c:v>343</c:v>
                </c:pt>
                <c:pt idx="53">
                  <c:v>300</c:v>
                </c:pt>
                <c:pt idx="54" formatCode="0.0">
                  <c:v>325.70269999999999</c:v>
                </c:pt>
                <c:pt idx="55" formatCode="0.0">
                  <c:v>325.70269999999999</c:v>
                </c:pt>
                <c:pt idx="56">
                  <c:v>300</c:v>
                </c:pt>
                <c:pt idx="57">
                  <c:v>300</c:v>
                </c:pt>
                <c:pt idx="58">
                  <c:v>660</c:v>
                </c:pt>
                <c:pt idx="59">
                  <c:v>590</c:v>
                </c:pt>
                <c:pt idx="60">
                  <c:v>94</c:v>
                </c:pt>
                <c:pt idx="61">
                  <c:v>300</c:v>
                </c:pt>
                <c:pt idx="62">
                  <c:v>300</c:v>
                </c:pt>
                <c:pt idx="63">
                  <c:v>94</c:v>
                </c:pt>
                <c:pt idx="64">
                  <c:v>94</c:v>
                </c:pt>
                <c:pt idx="65">
                  <c:v>94</c:v>
                </c:pt>
                <c:pt idx="66">
                  <c:v>94</c:v>
                </c:pt>
                <c:pt idx="67">
                  <c:v>94</c:v>
                </c:pt>
                <c:pt idx="68">
                  <c:v>94</c:v>
                </c:pt>
                <c:pt idx="69">
                  <c:v>94</c:v>
                </c:pt>
                <c:pt idx="70">
                  <c:v>300</c:v>
                </c:pt>
                <c:pt idx="71">
                  <c:v>170</c:v>
                </c:pt>
                <c:pt idx="72">
                  <c:v>280</c:v>
                </c:pt>
                <c:pt idx="73">
                  <c:v>591.4</c:v>
                </c:pt>
                <c:pt idx="74">
                  <c:v>591.4</c:v>
                </c:pt>
                <c:pt idx="75">
                  <c:v>308</c:v>
                </c:pt>
                <c:pt idx="76">
                  <c:v>304</c:v>
                </c:pt>
                <c:pt idx="77">
                  <c:v>170</c:v>
                </c:pt>
                <c:pt idx="78">
                  <c:v>271</c:v>
                </c:pt>
                <c:pt idx="79">
                  <c:v>632</c:v>
                </c:pt>
                <c:pt idx="80">
                  <c:v>615</c:v>
                </c:pt>
                <c:pt idx="81">
                  <c:v>340</c:v>
                </c:pt>
              </c:numCache>
            </c:numRef>
          </c:xVal>
          <c:yVal>
            <c:numRef>
              <c:f>Detector!$T$2:$T$96</c:f>
              <c:numCache>
                <c:formatCode>General</c:formatCode>
                <c:ptCount val="95"/>
                <c:pt idx="0">
                  <c:v>3</c:v>
                </c:pt>
                <c:pt idx="1">
                  <c:v>7</c:v>
                </c:pt>
                <c:pt idx="2">
                  <c:v>21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15</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numCache>
            </c:numRef>
          </c:yVal>
          <c:smooth val="0"/>
          <c:extLst>
            <c:ext xmlns:c16="http://schemas.microsoft.com/office/drawing/2014/chart" uri="{C3380CC4-5D6E-409C-BE32-E72D297353CC}">
              <c16:uniqueId val="{00000001-5397-4BC4-9FC5-066F39CBE290}"/>
            </c:ext>
          </c:extLst>
        </c:ser>
        <c:ser>
          <c:idx val="3"/>
          <c:order val="2"/>
          <c:tx>
            <c:strRef>
              <c:f>Detector!$U$1</c:f>
              <c:strCache>
                <c:ptCount val="1"/>
                <c:pt idx="0">
                  <c:v>NEP CMOS</c:v>
                </c:pt>
              </c:strCache>
            </c:strRef>
          </c:tx>
          <c:spPr>
            <a:ln w="19050">
              <a:noFill/>
            </a:ln>
          </c:spPr>
          <c:xVal>
            <c:numRef>
              <c:f>Detector!$C$2:$C$96</c:f>
              <c:numCache>
                <c:formatCode>General</c:formatCode>
                <c:ptCount val="95"/>
                <c:pt idx="0">
                  <c:v>300</c:v>
                </c:pt>
                <c:pt idx="1">
                  <c:v>510</c:v>
                </c:pt>
                <c:pt idx="2">
                  <c:v>1000</c:v>
                </c:pt>
                <c:pt idx="3">
                  <c:v>100</c:v>
                </c:pt>
                <c:pt idx="4">
                  <c:v>1000</c:v>
                </c:pt>
                <c:pt idx="5">
                  <c:v>10</c:v>
                </c:pt>
                <c:pt idx="6">
                  <c:v>1000</c:v>
                </c:pt>
                <c:pt idx="9">
                  <c:v>62.5</c:v>
                </c:pt>
                <c:pt idx="10">
                  <c:v>75</c:v>
                </c:pt>
                <c:pt idx="11">
                  <c:v>92.5</c:v>
                </c:pt>
                <c:pt idx="12">
                  <c:v>115</c:v>
                </c:pt>
                <c:pt idx="13">
                  <c:v>140</c:v>
                </c:pt>
                <c:pt idx="14">
                  <c:v>180</c:v>
                </c:pt>
                <c:pt idx="15">
                  <c:v>215</c:v>
                </c:pt>
                <c:pt idx="16">
                  <c:v>275</c:v>
                </c:pt>
                <c:pt idx="17">
                  <c:v>330</c:v>
                </c:pt>
                <c:pt idx="18">
                  <c:v>415</c:v>
                </c:pt>
                <c:pt idx="19">
                  <c:v>500</c:v>
                </c:pt>
                <c:pt idx="20">
                  <c:v>625</c:v>
                </c:pt>
                <c:pt idx="21">
                  <c:v>750</c:v>
                </c:pt>
                <c:pt idx="22">
                  <c:v>925</c:v>
                </c:pt>
                <c:pt idx="23">
                  <c:v>1150</c:v>
                </c:pt>
                <c:pt idx="24">
                  <c:v>1400</c:v>
                </c:pt>
                <c:pt idx="27">
                  <c:v>104</c:v>
                </c:pt>
                <c:pt idx="28">
                  <c:v>150</c:v>
                </c:pt>
                <c:pt idx="29">
                  <c:v>200</c:v>
                </c:pt>
                <c:pt idx="30">
                  <c:v>320</c:v>
                </c:pt>
                <c:pt idx="31">
                  <c:v>400</c:v>
                </c:pt>
                <c:pt idx="32">
                  <c:v>800</c:v>
                </c:pt>
                <c:pt idx="35">
                  <c:v>283</c:v>
                </c:pt>
                <c:pt idx="36">
                  <c:v>280</c:v>
                </c:pt>
                <c:pt idx="37">
                  <c:v>292</c:v>
                </c:pt>
                <c:pt idx="38">
                  <c:v>583</c:v>
                </c:pt>
                <c:pt idx="39">
                  <c:v>650</c:v>
                </c:pt>
                <c:pt idx="40">
                  <c:v>860</c:v>
                </c:pt>
                <c:pt idx="41">
                  <c:v>1027</c:v>
                </c:pt>
                <c:pt idx="42">
                  <c:v>2900</c:v>
                </c:pt>
                <c:pt idx="44">
                  <c:v>300</c:v>
                </c:pt>
                <c:pt idx="45">
                  <c:v>275</c:v>
                </c:pt>
                <c:pt idx="46">
                  <c:v>330</c:v>
                </c:pt>
                <c:pt idx="47">
                  <c:v>415</c:v>
                </c:pt>
                <c:pt idx="48">
                  <c:v>500</c:v>
                </c:pt>
                <c:pt idx="49">
                  <c:v>300</c:v>
                </c:pt>
                <c:pt idx="50">
                  <c:v>1000</c:v>
                </c:pt>
                <c:pt idx="51">
                  <c:v>343</c:v>
                </c:pt>
                <c:pt idx="52">
                  <c:v>343</c:v>
                </c:pt>
                <c:pt idx="53">
                  <c:v>300</c:v>
                </c:pt>
                <c:pt idx="54" formatCode="0.0">
                  <c:v>325.70269999999999</c:v>
                </c:pt>
                <c:pt idx="55" formatCode="0.0">
                  <c:v>325.70269999999999</c:v>
                </c:pt>
                <c:pt idx="56">
                  <c:v>300</c:v>
                </c:pt>
                <c:pt idx="57">
                  <c:v>300</c:v>
                </c:pt>
                <c:pt idx="58">
                  <c:v>660</c:v>
                </c:pt>
                <c:pt idx="59">
                  <c:v>590</c:v>
                </c:pt>
                <c:pt idx="60">
                  <c:v>94</c:v>
                </c:pt>
                <c:pt idx="61">
                  <c:v>300</c:v>
                </c:pt>
                <c:pt idx="62">
                  <c:v>300</c:v>
                </c:pt>
                <c:pt idx="63">
                  <c:v>94</c:v>
                </c:pt>
                <c:pt idx="64">
                  <c:v>94</c:v>
                </c:pt>
                <c:pt idx="65">
                  <c:v>94</c:v>
                </c:pt>
                <c:pt idx="66">
                  <c:v>94</c:v>
                </c:pt>
                <c:pt idx="67">
                  <c:v>94</c:v>
                </c:pt>
                <c:pt idx="68">
                  <c:v>94</c:v>
                </c:pt>
                <c:pt idx="69">
                  <c:v>94</c:v>
                </c:pt>
                <c:pt idx="70">
                  <c:v>300</c:v>
                </c:pt>
                <c:pt idx="71">
                  <c:v>170</c:v>
                </c:pt>
                <c:pt idx="72">
                  <c:v>280</c:v>
                </c:pt>
                <c:pt idx="73">
                  <c:v>591.4</c:v>
                </c:pt>
                <c:pt idx="74">
                  <c:v>591.4</c:v>
                </c:pt>
                <c:pt idx="75">
                  <c:v>308</c:v>
                </c:pt>
                <c:pt idx="76">
                  <c:v>304</c:v>
                </c:pt>
                <c:pt idx="77">
                  <c:v>170</c:v>
                </c:pt>
                <c:pt idx="78">
                  <c:v>271</c:v>
                </c:pt>
                <c:pt idx="79">
                  <c:v>632</c:v>
                </c:pt>
                <c:pt idx="80">
                  <c:v>615</c:v>
                </c:pt>
                <c:pt idx="81">
                  <c:v>340</c:v>
                </c:pt>
              </c:numCache>
            </c:numRef>
          </c:xVal>
          <c:yVal>
            <c:numRef>
              <c:f>Detector!$U$2:$U$96</c:f>
              <c:numCache>
                <c:formatCode>General</c:formatCode>
                <c:ptCount val="9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29</c:v>
                </c:pt>
                <c:pt idx="36">
                  <c:v>66</c:v>
                </c:pt>
                <c:pt idx="37">
                  <c:v>8</c:v>
                </c:pt>
                <c:pt idx="38">
                  <c:v>46</c:v>
                </c:pt>
                <c:pt idx="39">
                  <c:v>17</c:v>
                </c:pt>
                <c:pt idx="40">
                  <c:v>42</c:v>
                </c:pt>
                <c:pt idx="41">
                  <c:v>66</c:v>
                </c:pt>
                <c:pt idx="42">
                  <c:v>487</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numCache>
            </c:numRef>
          </c:yVal>
          <c:smooth val="0"/>
          <c:extLst>
            <c:ext xmlns:c16="http://schemas.microsoft.com/office/drawing/2014/chart" uri="{C3380CC4-5D6E-409C-BE32-E72D297353CC}">
              <c16:uniqueId val="{00000002-5397-4BC4-9FC5-066F39CBE290}"/>
            </c:ext>
          </c:extLst>
        </c:ser>
        <c:ser>
          <c:idx val="4"/>
          <c:order val="3"/>
          <c:tx>
            <c:strRef>
              <c:f>Detector!$V$1</c:f>
              <c:strCache>
                <c:ptCount val="1"/>
                <c:pt idx="0">
                  <c:v>NEP RTD</c:v>
                </c:pt>
              </c:strCache>
            </c:strRef>
          </c:tx>
          <c:spPr>
            <a:ln w="19050">
              <a:noFill/>
            </a:ln>
          </c:spPr>
          <c:xVal>
            <c:numRef>
              <c:f>Detector!$C$2:$C$96</c:f>
              <c:numCache>
                <c:formatCode>General</c:formatCode>
                <c:ptCount val="95"/>
                <c:pt idx="0">
                  <c:v>300</c:v>
                </c:pt>
                <c:pt idx="1">
                  <c:v>510</c:v>
                </c:pt>
                <c:pt idx="2">
                  <c:v>1000</c:v>
                </c:pt>
                <c:pt idx="3">
                  <c:v>100</c:v>
                </c:pt>
                <c:pt idx="4">
                  <c:v>1000</c:v>
                </c:pt>
                <c:pt idx="5">
                  <c:v>10</c:v>
                </c:pt>
                <c:pt idx="6">
                  <c:v>1000</c:v>
                </c:pt>
                <c:pt idx="9">
                  <c:v>62.5</c:v>
                </c:pt>
                <c:pt idx="10">
                  <c:v>75</c:v>
                </c:pt>
                <c:pt idx="11">
                  <c:v>92.5</c:v>
                </c:pt>
                <c:pt idx="12">
                  <c:v>115</c:v>
                </c:pt>
                <c:pt idx="13">
                  <c:v>140</c:v>
                </c:pt>
                <c:pt idx="14">
                  <c:v>180</c:v>
                </c:pt>
                <c:pt idx="15">
                  <c:v>215</c:v>
                </c:pt>
                <c:pt idx="16">
                  <c:v>275</c:v>
                </c:pt>
                <c:pt idx="17">
                  <c:v>330</c:v>
                </c:pt>
                <c:pt idx="18">
                  <c:v>415</c:v>
                </c:pt>
                <c:pt idx="19">
                  <c:v>500</c:v>
                </c:pt>
                <c:pt idx="20">
                  <c:v>625</c:v>
                </c:pt>
                <c:pt idx="21">
                  <c:v>750</c:v>
                </c:pt>
                <c:pt idx="22">
                  <c:v>925</c:v>
                </c:pt>
                <c:pt idx="23">
                  <c:v>1150</c:v>
                </c:pt>
                <c:pt idx="24">
                  <c:v>1400</c:v>
                </c:pt>
                <c:pt idx="27">
                  <c:v>104</c:v>
                </c:pt>
                <c:pt idx="28">
                  <c:v>150</c:v>
                </c:pt>
                <c:pt idx="29">
                  <c:v>200</c:v>
                </c:pt>
                <c:pt idx="30">
                  <c:v>320</c:v>
                </c:pt>
                <c:pt idx="31">
                  <c:v>400</c:v>
                </c:pt>
                <c:pt idx="32">
                  <c:v>800</c:v>
                </c:pt>
                <c:pt idx="35">
                  <c:v>283</c:v>
                </c:pt>
                <c:pt idx="36">
                  <c:v>280</c:v>
                </c:pt>
                <c:pt idx="37">
                  <c:v>292</c:v>
                </c:pt>
                <c:pt idx="38">
                  <c:v>583</c:v>
                </c:pt>
                <c:pt idx="39">
                  <c:v>650</c:v>
                </c:pt>
                <c:pt idx="40">
                  <c:v>860</c:v>
                </c:pt>
                <c:pt idx="41">
                  <c:v>1027</c:v>
                </c:pt>
                <c:pt idx="42">
                  <c:v>2900</c:v>
                </c:pt>
                <c:pt idx="44">
                  <c:v>300</c:v>
                </c:pt>
                <c:pt idx="45">
                  <c:v>275</c:v>
                </c:pt>
                <c:pt idx="46">
                  <c:v>330</c:v>
                </c:pt>
                <c:pt idx="47">
                  <c:v>415</c:v>
                </c:pt>
                <c:pt idx="48">
                  <c:v>500</c:v>
                </c:pt>
                <c:pt idx="49">
                  <c:v>300</c:v>
                </c:pt>
                <c:pt idx="50">
                  <c:v>1000</c:v>
                </c:pt>
                <c:pt idx="51">
                  <c:v>343</c:v>
                </c:pt>
                <c:pt idx="52">
                  <c:v>343</c:v>
                </c:pt>
                <c:pt idx="53">
                  <c:v>300</c:v>
                </c:pt>
                <c:pt idx="54" formatCode="0.0">
                  <c:v>325.70269999999999</c:v>
                </c:pt>
                <c:pt idx="55" formatCode="0.0">
                  <c:v>325.70269999999999</c:v>
                </c:pt>
                <c:pt idx="56">
                  <c:v>300</c:v>
                </c:pt>
                <c:pt idx="57">
                  <c:v>300</c:v>
                </c:pt>
                <c:pt idx="58">
                  <c:v>660</c:v>
                </c:pt>
                <c:pt idx="59">
                  <c:v>590</c:v>
                </c:pt>
                <c:pt idx="60">
                  <c:v>94</c:v>
                </c:pt>
                <c:pt idx="61">
                  <c:v>300</c:v>
                </c:pt>
                <c:pt idx="62">
                  <c:v>300</c:v>
                </c:pt>
                <c:pt idx="63">
                  <c:v>94</c:v>
                </c:pt>
                <c:pt idx="64">
                  <c:v>94</c:v>
                </c:pt>
                <c:pt idx="65">
                  <c:v>94</c:v>
                </c:pt>
                <c:pt idx="66">
                  <c:v>94</c:v>
                </c:pt>
                <c:pt idx="67">
                  <c:v>94</c:v>
                </c:pt>
                <c:pt idx="68">
                  <c:v>94</c:v>
                </c:pt>
                <c:pt idx="69">
                  <c:v>94</c:v>
                </c:pt>
                <c:pt idx="70">
                  <c:v>300</c:v>
                </c:pt>
                <c:pt idx="71">
                  <c:v>170</c:v>
                </c:pt>
                <c:pt idx="72">
                  <c:v>280</c:v>
                </c:pt>
                <c:pt idx="73">
                  <c:v>591.4</c:v>
                </c:pt>
                <c:pt idx="74">
                  <c:v>591.4</c:v>
                </c:pt>
                <c:pt idx="75">
                  <c:v>308</c:v>
                </c:pt>
                <c:pt idx="76">
                  <c:v>304</c:v>
                </c:pt>
                <c:pt idx="77">
                  <c:v>170</c:v>
                </c:pt>
                <c:pt idx="78">
                  <c:v>271</c:v>
                </c:pt>
                <c:pt idx="79">
                  <c:v>632</c:v>
                </c:pt>
                <c:pt idx="80">
                  <c:v>615</c:v>
                </c:pt>
                <c:pt idx="81">
                  <c:v>340</c:v>
                </c:pt>
              </c:numCache>
            </c:numRef>
          </c:xVal>
          <c:yVal>
            <c:numRef>
              <c:f>Detector!$V$2:$V$96</c:f>
              <c:numCache>
                <c:formatCode>General</c:formatCode>
                <c:ptCount val="9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numCache>
            </c:numRef>
          </c:yVal>
          <c:smooth val="0"/>
          <c:extLst>
            <c:ext xmlns:c16="http://schemas.microsoft.com/office/drawing/2014/chart" uri="{C3380CC4-5D6E-409C-BE32-E72D297353CC}">
              <c16:uniqueId val="{00000003-5397-4BC4-9FC5-066F39CBE290}"/>
            </c:ext>
          </c:extLst>
        </c:ser>
        <c:ser>
          <c:idx val="5"/>
          <c:order val="4"/>
          <c:tx>
            <c:strRef>
              <c:f>Detector!$W$1</c:f>
              <c:strCache>
                <c:ptCount val="1"/>
                <c:pt idx="0">
                  <c:v>NEP GaN</c:v>
                </c:pt>
              </c:strCache>
            </c:strRef>
          </c:tx>
          <c:spPr>
            <a:ln w="19050">
              <a:noFill/>
            </a:ln>
          </c:spPr>
          <c:xVal>
            <c:numRef>
              <c:f>Detector!$C$2:$C$96</c:f>
              <c:numCache>
                <c:formatCode>General</c:formatCode>
                <c:ptCount val="95"/>
                <c:pt idx="0">
                  <c:v>300</c:v>
                </c:pt>
                <c:pt idx="1">
                  <c:v>510</c:v>
                </c:pt>
                <c:pt idx="2">
                  <c:v>1000</c:v>
                </c:pt>
                <c:pt idx="3">
                  <c:v>100</c:v>
                </c:pt>
                <c:pt idx="4">
                  <c:v>1000</c:v>
                </c:pt>
                <c:pt idx="5">
                  <c:v>10</c:v>
                </c:pt>
                <c:pt idx="6">
                  <c:v>1000</c:v>
                </c:pt>
                <c:pt idx="9">
                  <c:v>62.5</c:v>
                </c:pt>
                <c:pt idx="10">
                  <c:v>75</c:v>
                </c:pt>
                <c:pt idx="11">
                  <c:v>92.5</c:v>
                </c:pt>
                <c:pt idx="12">
                  <c:v>115</c:v>
                </c:pt>
                <c:pt idx="13">
                  <c:v>140</c:v>
                </c:pt>
                <c:pt idx="14">
                  <c:v>180</c:v>
                </c:pt>
                <c:pt idx="15">
                  <c:v>215</c:v>
                </c:pt>
                <c:pt idx="16">
                  <c:v>275</c:v>
                </c:pt>
                <c:pt idx="17">
                  <c:v>330</c:v>
                </c:pt>
                <c:pt idx="18">
                  <c:v>415</c:v>
                </c:pt>
                <c:pt idx="19">
                  <c:v>500</c:v>
                </c:pt>
                <c:pt idx="20">
                  <c:v>625</c:v>
                </c:pt>
                <c:pt idx="21">
                  <c:v>750</c:v>
                </c:pt>
                <c:pt idx="22">
                  <c:v>925</c:v>
                </c:pt>
                <c:pt idx="23">
                  <c:v>1150</c:v>
                </c:pt>
                <c:pt idx="24">
                  <c:v>1400</c:v>
                </c:pt>
                <c:pt idx="27">
                  <c:v>104</c:v>
                </c:pt>
                <c:pt idx="28">
                  <c:v>150</c:v>
                </c:pt>
                <c:pt idx="29">
                  <c:v>200</c:v>
                </c:pt>
                <c:pt idx="30">
                  <c:v>320</c:v>
                </c:pt>
                <c:pt idx="31">
                  <c:v>400</c:v>
                </c:pt>
                <c:pt idx="32">
                  <c:v>800</c:v>
                </c:pt>
                <c:pt idx="35">
                  <c:v>283</c:v>
                </c:pt>
                <c:pt idx="36">
                  <c:v>280</c:v>
                </c:pt>
                <c:pt idx="37">
                  <c:v>292</c:v>
                </c:pt>
                <c:pt idx="38">
                  <c:v>583</c:v>
                </c:pt>
                <c:pt idx="39">
                  <c:v>650</c:v>
                </c:pt>
                <c:pt idx="40">
                  <c:v>860</c:v>
                </c:pt>
                <c:pt idx="41">
                  <c:v>1027</c:v>
                </c:pt>
                <c:pt idx="42">
                  <c:v>2900</c:v>
                </c:pt>
                <c:pt idx="44">
                  <c:v>300</c:v>
                </c:pt>
                <c:pt idx="45">
                  <c:v>275</c:v>
                </c:pt>
                <c:pt idx="46">
                  <c:v>330</c:v>
                </c:pt>
                <c:pt idx="47">
                  <c:v>415</c:v>
                </c:pt>
                <c:pt idx="48">
                  <c:v>500</c:v>
                </c:pt>
                <c:pt idx="49">
                  <c:v>300</c:v>
                </c:pt>
                <c:pt idx="50">
                  <c:v>1000</c:v>
                </c:pt>
                <c:pt idx="51">
                  <c:v>343</c:v>
                </c:pt>
                <c:pt idx="52">
                  <c:v>343</c:v>
                </c:pt>
                <c:pt idx="53">
                  <c:v>300</c:v>
                </c:pt>
                <c:pt idx="54" formatCode="0.0">
                  <c:v>325.70269999999999</c:v>
                </c:pt>
                <c:pt idx="55" formatCode="0.0">
                  <c:v>325.70269999999999</c:v>
                </c:pt>
                <c:pt idx="56">
                  <c:v>300</c:v>
                </c:pt>
                <c:pt idx="57">
                  <c:v>300</c:v>
                </c:pt>
                <c:pt idx="58">
                  <c:v>660</c:v>
                </c:pt>
                <c:pt idx="59">
                  <c:v>590</c:v>
                </c:pt>
                <c:pt idx="60">
                  <c:v>94</c:v>
                </c:pt>
                <c:pt idx="61">
                  <c:v>300</c:v>
                </c:pt>
                <c:pt idx="62">
                  <c:v>300</c:v>
                </c:pt>
                <c:pt idx="63">
                  <c:v>94</c:v>
                </c:pt>
                <c:pt idx="64">
                  <c:v>94</c:v>
                </c:pt>
                <c:pt idx="65">
                  <c:v>94</c:v>
                </c:pt>
                <c:pt idx="66">
                  <c:v>94</c:v>
                </c:pt>
                <c:pt idx="67">
                  <c:v>94</c:v>
                </c:pt>
                <c:pt idx="68">
                  <c:v>94</c:v>
                </c:pt>
                <c:pt idx="69">
                  <c:v>94</c:v>
                </c:pt>
                <c:pt idx="70">
                  <c:v>300</c:v>
                </c:pt>
                <c:pt idx="71">
                  <c:v>170</c:v>
                </c:pt>
                <c:pt idx="72">
                  <c:v>280</c:v>
                </c:pt>
                <c:pt idx="73">
                  <c:v>591.4</c:v>
                </c:pt>
                <c:pt idx="74">
                  <c:v>591.4</c:v>
                </c:pt>
                <c:pt idx="75">
                  <c:v>308</c:v>
                </c:pt>
                <c:pt idx="76">
                  <c:v>304</c:v>
                </c:pt>
                <c:pt idx="77">
                  <c:v>170</c:v>
                </c:pt>
                <c:pt idx="78">
                  <c:v>271</c:v>
                </c:pt>
                <c:pt idx="79">
                  <c:v>632</c:v>
                </c:pt>
                <c:pt idx="80">
                  <c:v>615</c:v>
                </c:pt>
                <c:pt idx="81">
                  <c:v>340</c:v>
                </c:pt>
              </c:numCache>
            </c:numRef>
          </c:xVal>
          <c:yVal>
            <c:numRef>
              <c:f>Detector!$W$2:$W$96</c:f>
              <c:numCache>
                <c:formatCode>General</c:formatCode>
                <c:ptCount val="9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30</c:v>
                </c:pt>
                <c:pt idx="55">
                  <c:v>61</c:v>
                </c:pt>
                <c:pt idx="56">
                  <c:v>#N/A</c:v>
                </c:pt>
                <c:pt idx="57">
                  <c:v>#N/A</c:v>
                </c:pt>
                <c:pt idx="58">
                  <c:v>#N/A</c:v>
                </c:pt>
                <c:pt idx="59">
                  <c:v>166</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189</c:v>
                </c:pt>
              </c:numCache>
            </c:numRef>
          </c:yVal>
          <c:smooth val="0"/>
          <c:extLst>
            <c:ext xmlns:c16="http://schemas.microsoft.com/office/drawing/2014/chart" uri="{C3380CC4-5D6E-409C-BE32-E72D297353CC}">
              <c16:uniqueId val="{00000004-5397-4BC4-9FC5-066F39CBE290}"/>
            </c:ext>
          </c:extLst>
        </c:ser>
        <c:ser>
          <c:idx val="6"/>
          <c:order val="5"/>
          <c:tx>
            <c:strRef>
              <c:f>Detector!$X$1</c:f>
              <c:strCache>
                <c:ptCount val="1"/>
                <c:pt idx="0">
                  <c:v>NEP BWD</c:v>
                </c:pt>
              </c:strCache>
            </c:strRef>
          </c:tx>
          <c:spPr>
            <a:ln w="19050">
              <a:noFill/>
            </a:ln>
          </c:spPr>
          <c:xVal>
            <c:numRef>
              <c:f>Detector!$C$2:$C$96</c:f>
              <c:numCache>
                <c:formatCode>General</c:formatCode>
                <c:ptCount val="95"/>
                <c:pt idx="0">
                  <c:v>300</c:v>
                </c:pt>
                <c:pt idx="1">
                  <c:v>510</c:v>
                </c:pt>
                <c:pt idx="2">
                  <c:v>1000</c:v>
                </c:pt>
                <c:pt idx="3">
                  <c:v>100</c:v>
                </c:pt>
                <c:pt idx="4">
                  <c:v>1000</c:v>
                </c:pt>
                <c:pt idx="5">
                  <c:v>10</c:v>
                </c:pt>
                <c:pt idx="6">
                  <c:v>1000</c:v>
                </c:pt>
                <c:pt idx="9">
                  <c:v>62.5</c:v>
                </c:pt>
                <c:pt idx="10">
                  <c:v>75</c:v>
                </c:pt>
                <c:pt idx="11">
                  <c:v>92.5</c:v>
                </c:pt>
                <c:pt idx="12">
                  <c:v>115</c:v>
                </c:pt>
                <c:pt idx="13">
                  <c:v>140</c:v>
                </c:pt>
                <c:pt idx="14">
                  <c:v>180</c:v>
                </c:pt>
                <c:pt idx="15">
                  <c:v>215</c:v>
                </c:pt>
                <c:pt idx="16">
                  <c:v>275</c:v>
                </c:pt>
                <c:pt idx="17">
                  <c:v>330</c:v>
                </c:pt>
                <c:pt idx="18">
                  <c:v>415</c:v>
                </c:pt>
                <c:pt idx="19">
                  <c:v>500</c:v>
                </c:pt>
                <c:pt idx="20">
                  <c:v>625</c:v>
                </c:pt>
                <c:pt idx="21">
                  <c:v>750</c:v>
                </c:pt>
                <c:pt idx="22">
                  <c:v>925</c:v>
                </c:pt>
                <c:pt idx="23">
                  <c:v>1150</c:v>
                </c:pt>
                <c:pt idx="24">
                  <c:v>1400</c:v>
                </c:pt>
                <c:pt idx="27">
                  <c:v>104</c:v>
                </c:pt>
                <c:pt idx="28">
                  <c:v>150</c:v>
                </c:pt>
                <c:pt idx="29">
                  <c:v>200</c:v>
                </c:pt>
                <c:pt idx="30">
                  <c:v>320</c:v>
                </c:pt>
                <c:pt idx="31">
                  <c:v>400</c:v>
                </c:pt>
                <c:pt idx="32">
                  <c:v>800</c:v>
                </c:pt>
                <c:pt idx="35">
                  <c:v>283</c:v>
                </c:pt>
                <c:pt idx="36">
                  <c:v>280</c:v>
                </c:pt>
                <c:pt idx="37">
                  <c:v>292</c:v>
                </c:pt>
                <c:pt idx="38">
                  <c:v>583</c:v>
                </c:pt>
                <c:pt idx="39">
                  <c:v>650</c:v>
                </c:pt>
                <c:pt idx="40">
                  <c:v>860</c:v>
                </c:pt>
                <c:pt idx="41">
                  <c:v>1027</c:v>
                </c:pt>
                <c:pt idx="42">
                  <c:v>2900</c:v>
                </c:pt>
                <c:pt idx="44">
                  <c:v>300</c:v>
                </c:pt>
                <c:pt idx="45">
                  <c:v>275</c:v>
                </c:pt>
                <c:pt idx="46">
                  <c:v>330</c:v>
                </c:pt>
                <c:pt idx="47">
                  <c:v>415</c:v>
                </c:pt>
                <c:pt idx="48">
                  <c:v>500</c:v>
                </c:pt>
                <c:pt idx="49">
                  <c:v>300</c:v>
                </c:pt>
                <c:pt idx="50">
                  <c:v>1000</c:v>
                </c:pt>
                <c:pt idx="51">
                  <c:v>343</c:v>
                </c:pt>
                <c:pt idx="52">
                  <c:v>343</c:v>
                </c:pt>
                <c:pt idx="53">
                  <c:v>300</c:v>
                </c:pt>
                <c:pt idx="54" formatCode="0.0">
                  <c:v>325.70269999999999</c:v>
                </c:pt>
                <c:pt idx="55" formatCode="0.0">
                  <c:v>325.70269999999999</c:v>
                </c:pt>
                <c:pt idx="56">
                  <c:v>300</c:v>
                </c:pt>
                <c:pt idx="57">
                  <c:v>300</c:v>
                </c:pt>
                <c:pt idx="58">
                  <c:v>660</c:v>
                </c:pt>
                <c:pt idx="59">
                  <c:v>590</c:v>
                </c:pt>
                <c:pt idx="60">
                  <c:v>94</c:v>
                </c:pt>
                <c:pt idx="61">
                  <c:v>300</c:v>
                </c:pt>
                <c:pt idx="62">
                  <c:v>300</c:v>
                </c:pt>
                <c:pt idx="63">
                  <c:v>94</c:v>
                </c:pt>
                <c:pt idx="64">
                  <c:v>94</c:v>
                </c:pt>
                <c:pt idx="65">
                  <c:v>94</c:v>
                </c:pt>
                <c:pt idx="66">
                  <c:v>94</c:v>
                </c:pt>
                <c:pt idx="67">
                  <c:v>94</c:v>
                </c:pt>
                <c:pt idx="68">
                  <c:v>94</c:v>
                </c:pt>
                <c:pt idx="69">
                  <c:v>94</c:v>
                </c:pt>
                <c:pt idx="70">
                  <c:v>300</c:v>
                </c:pt>
                <c:pt idx="71">
                  <c:v>170</c:v>
                </c:pt>
                <c:pt idx="72">
                  <c:v>280</c:v>
                </c:pt>
                <c:pt idx="73">
                  <c:v>591.4</c:v>
                </c:pt>
                <c:pt idx="74">
                  <c:v>591.4</c:v>
                </c:pt>
                <c:pt idx="75">
                  <c:v>308</c:v>
                </c:pt>
                <c:pt idx="76">
                  <c:v>304</c:v>
                </c:pt>
                <c:pt idx="77">
                  <c:v>170</c:v>
                </c:pt>
                <c:pt idx="78">
                  <c:v>271</c:v>
                </c:pt>
                <c:pt idx="79">
                  <c:v>632</c:v>
                </c:pt>
                <c:pt idx="80">
                  <c:v>615</c:v>
                </c:pt>
                <c:pt idx="81">
                  <c:v>340</c:v>
                </c:pt>
              </c:numCache>
            </c:numRef>
          </c:xVal>
          <c:yVal>
            <c:numRef>
              <c:f>Detector!$X$2:$X$96</c:f>
              <c:numCache>
                <c:formatCode>General</c:formatCode>
                <c:ptCount val="9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64</c:v>
                </c:pt>
                <c:pt idx="62">
                  <c:v>303</c:v>
                </c:pt>
                <c:pt idx="63">
                  <c:v>22.1</c:v>
                </c:pt>
                <c:pt idx="64">
                  <c:v>30.4</c:v>
                </c:pt>
                <c:pt idx="65">
                  <c:v>54.2</c:v>
                </c:pt>
                <c:pt idx="66">
                  <c:v>109.3</c:v>
                </c:pt>
                <c:pt idx="67">
                  <c:v>35.5</c:v>
                </c:pt>
                <c:pt idx="68">
                  <c:v>54.2</c:v>
                </c:pt>
                <c:pt idx="69">
                  <c:v>99.8</c:v>
                </c:pt>
                <c:pt idx="70">
                  <c:v>370</c:v>
                </c:pt>
                <c:pt idx="71">
                  <c:v>#N/A</c:v>
                </c:pt>
                <c:pt idx="72">
                  <c:v>#N/A</c:v>
                </c:pt>
                <c:pt idx="73">
                  <c:v>#N/A</c:v>
                </c:pt>
                <c:pt idx="74">
                  <c:v>#N/A</c:v>
                </c:pt>
                <c:pt idx="75">
                  <c:v>#N/A</c:v>
                </c:pt>
                <c:pt idx="76">
                  <c:v>#N/A</c:v>
                </c:pt>
                <c:pt idx="77">
                  <c:v>2.14</c:v>
                </c:pt>
                <c:pt idx="78">
                  <c:v>#N/A</c:v>
                </c:pt>
                <c:pt idx="79">
                  <c:v>#N/A</c:v>
                </c:pt>
                <c:pt idx="80">
                  <c:v>#N/A</c:v>
                </c:pt>
                <c:pt idx="81">
                  <c:v>#N/A</c:v>
                </c:pt>
              </c:numCache>
            </c:numRef>
          </c:yVal>
          <c:smooth val="0"/>
          <c:extLst>
            <c:ext xmlns:c16="http://schemas.microsoft.com/office/drawing/2014/chart" uri="{C3380CC4-5D6E-409C-BE32-E72D297353CC}">
              <c16:uniqueId val="{00000005-5397-4BC4-9FC5-066F39CBE290}"/>
            </c:ext>
          </c:extLst>
        </c:ser>
        <c:ser>
          <c:idx val="7"/>
          <c:order val="6"/>
          <c:tx>
            <c:strRef>
              <c:f>Detector!$Y$1</c:f>
              <c:strCache>
                <c:ptCount val="1"/>
                <c:pt idx="0">
                  <c:v>NEP GaAs HEMT</c:v>
                </c:pt>
              </c:strCache>
            </c:strRef>
          </c:tx>
          <c:spPr>
            <a:ln w="19050">
              <a:noFill/>
            </a:ln>
          </c:spPr>
          <c:xVal>
            <c:numRef>
              <c:f>Detector!$C$2:$C$96</c:f>
              <c:numCache>
                <c:formatCode>General</c:formatCode>
                <c:ptCount val="95"/>
                <c:pt idx="0">
                  <c:v>300</c:v>
                </c:pt>
                <c:pt idx="1">
                  <c:v>510</c:v>
                </c:pt>
                <c:pt idx="2">
                  <c:v>1000</c:v>
                </c:pt>
                <c:pt idx="3">
                  <c:v>100</c:v>
                </c:pt>
                <c:pt idx="4">
                  <c:v>1000</c:v>
                </c:pt>
                <c:pt idx="5">
                  <c:v>10</c:v>
                </c:pt>
                <c:pt idx="6">
                  <c:v>1000</c:v>
                </c:pt>
                <c:pt idx="9">
                  <c:v>62.5</c:v>
                </c:pt>
                <c:pt idx="10">
                  <c:v>75</c:v>
                </c:pt>
                <c:pt idx="11">
                  <c:v>92.5</c:v>
                </c:pt>
                <c:pt idx="12">
                  <c:v>115</c:v>
                </c:pt>
                <c:pt idx="13">
                  <c:v>140</c:v>
                </c:pt>
                <c:pt idx="14">
                  <c:v>180</c:v>
                </c:pt>
                <c:pt idx="15">
                  <c:v>215</c:v>
                </c:pt>
                <c:pt idx="16">
                  <c:v>275</c:v>
                </c:pt>
                <c:pt idx="17">
                  <c:v>330</c:v>
                </c:pt>
                <c:pt idx="18">
                  <c:v>415</c:v>
                </c:pt>
                <c:pt idx="19">
                  <c:v>500</c:v>
                </c:pt>
                <c:pt idx="20">
                  <c:v>625</c:v>
                </c:pt>
                <c:pt idx="21">
                  <c:v>750</c:v>
                </c:pt>
                <c:pt idx="22">
                  <c:v>925</c:v>
                </c:pt>
                <c:pt idx="23">
                  <c:v>1150</c:v>
                </c:pt>
                <c:pt idx="24">
                  <c:v>1400</c:v>
                </c:pt>
                <c:pt idx="27">
                  <c:v>104</c:v>
                </c:pt>
                <c:pt idx="28">
                  <c:v>150</c:v>
                </c:pt>
                <c:pt idx="29">
                  <c:v>200</c:v>
                </c:pt>
                <c:pt idx="30">
                  <c:v>320</c:v>
                </c:pt>
                <c:pt idx="31">
                  <c:v>400</c:v>
                </c:pt>
                <c:pt idx="32">
                  <c:v>800</c:v>
                </c:pt>
                <c:pt idx="35">
                  <c:v>283</c:v>
                </c:pt>
                <c:pt idx="36">
                  <c:v>280</c:v>
                </c:pt>
                <c:pt idx="37">
                  <c:v>292</c:v>
                </c:pt>
                <c:pt idx="38">
                  <c:v>583</c:v>
                </c:pt>
                <c:pt idx="39">
                  <c:v>650</c:v>
                </c:pt>
                <c:pt idx="40">
                  <c:v>860</c:v>
                </c:pt>
                <c:pt idx="41">
                  <c:v>1027</c:v>
                </c:pt>
                <c:pt idx="42">
                  <c:v>2900</c:v>
                </c:pt>
                <c:pt idx="44">
                  <c:v>300</c:v>
                </c:pt>
                <c:pt idx="45">
                  <c:v>275</c:v>
                </c:pt>
                <c:pt idx="46">
                  <c:v>330</c:v>
                </c:pt>
                <c:pt idx="47">
                  <c:v>415</c:v>
                </c:pt>
                <c:pt idx="48">
                  <c:v>500</c:v>
                </c:pt>
                <c:pt idx="49">
                  <c:v>300</c:v>
                </c:pt>
                <c:pt idx="50">
                  <c:v>1000</c:v>
                </c:pt>
                <c:pt idx="51">
                  <c:v>343</c:v>
                </c:pt>
                <c:pt idx="52">
                  <c:v>343</c:v>
                </c:pt>
                <c:pt idx="53">
                  <c:v>300</c:v>
                </c:pt>
                <c:pt idx="54" formatCode="0.0">
                  <c:v>325.70269999999999</c:v>
                </c:pt>
                <c:pt idx="55" formatCode="0.0">
                  <c:v>325.70269999999999</c:v>
                </c:pt>
                <c:pt idx="56">
                  <c:v>300</c:v>
                </c:pt>
                <c:pt idx="57">
                  <c:v>300</c:v>
                </c:pt>
                <c:pt idx="58">
                  <c:v>660</c:v>
                </c:pt>
                <c:pt idx="59">
                  <c:v>590</c:v>
                </c:pt>
                <c:pt idx="60">
                  <c:v>94</c:v>
                </c:pt>
                <c:pt idx="61">
                  <c:v>300</c:v>
                </c:pt>
                <c:pt idx="62">
                  <c:v>300</c:v>
                </c:pt>
                <c:pt idx="63">
                  <c:v>94</c:v>
                </c:pt>
                <c:pt idx="64">
                  <c:v>94</c:v>
                </c:pt>
                <c:pt idx="65">
                  <c:v>94</c:v>
                </c:pt>
                <c:pt idx="66">
                  <c:v>94</c:v>
                </c:pt>
                <c:pt idx="67">
                  <c:v>94</c:v>
                </c:pt>
                <c:pt idx="68">
                  <c:v>94</c:v>
                </c:pt>
                <c:pt idx="69">
                  <c:v>94</c:v>
                </c:pt>
                <c:pt idx="70">
                  <c:v>300</c:v>
                </c:pt>
                <c:pt idx="71">
                  <c:v>170</c:v>
                </c:pt>
                <c:pt idx="72">
                  <c:v>280</c:v>
                </c:pt>
                <c:pt idx="73">
                  <c:v>591.4</c:v>
                </c:pt>
                <c:pt idx="74">
                  <c:v>591.4</c:v>
                </c:pt>
                <c:pt idx="75">
                  <c:v>308</c:v>
                </c:pt>
                <c:pt idx="76">
                  <c:v>304</c:v>
                </c:pt>
                <c:pt idx="77">
                  <c:v>170</c:v>
                </c:pt>
                <c:pt idx="78">
                  <c:v>271</c:v>
                </c:pt>
                <c:pt idx="79">
                  <c:v>632</c:v>
                </c:pt>
                <c:pt idx="80">
                  <c:v>615</c:v>
                </c:pt>
                <c:pt idx="81">
                  <c:v>340</c:v>
                </c:pt>
              </c:numCache>
            </c:numRef>
          </c:xVal>
          <c:yVal>
            <c:numRef>
              <c:f>Detector!$Y$2:$Y$96</c:f>
              <c:numCache>
                <c:formatCode>General</c:formatCode>
                <c:ptCount val="9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135</c:v>
                </c:pt>
                <c:pt idx="79">
                  <c:v>1250</c:v>
                </c:pt>
                <c:pt idx="80">
                  <c:v>8</c:v>
                </c:pt>
                <c:pt idx="81">
                  <c:v>#N/A</c:v>
                </c:pt>
              </c:numCache>
            </c:numRef>
          </c:yVal>
          <c:smooth val="0"/>
          <c:extLst>
            <c:ext xmlns:c16="http://schemas.microsoft.com/office/drawing/2014/chart" uri="{C3380CC4-5D6E-409C-BE32-E72D297353CC}">
              <c16:uniqueId val="{00000006-5397-4BC4-9FC5-066F39CBE290}"/>
            </c:ext>
          </c:extLst>
        </c:ser>
        <c:dLbls>
          <c:showLegendKey val="0"/>
          <c:showVal val="0"/>
          <c:showCatName val="0"/>
          <c:showSerName val="0"/>
          <c:showPercent val="0"/>
          <c:showBubbleSize val="0"/>
        </c:dLbls>
        <c:axId val="760278271"/>
        <c:axId val="757937551"/>
      </c:scatterChart>
      <c:valAx>
        <c:axId val="760278271"/>
        <c:scaling>
          <c:logBase val="10"/>
          <c:orientation val="minMax"/>
          <c:max val="1000"/>
          <c:min val="10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Frequency (GHz)</a:t>
                </a:r>
              </a:p>
            </c:rich>
          </c:tx>
          <c:overlay val="0"/>
          <c:spPr>
            <a:noFill/>
            <a:ln>
              <a:noFill/>
            </a:ln>
            <a:effectLst/>
          </c:spPr>
        </c:title>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crossAx val="757937551"/>
        <c:crosses val="autoZero"/>
        <c:crossBetween val="midCat"/>
      </c:valAx>
      <c:valAx>
        <c:axId val="757937551"/>
        <c:scaling>
          <c:logBase val="10"/>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NEP </a:t>
                </a:r>
                <a:r>
                  <a:rPr lang="en-US" altLang="ja-JP"/>
                  <a:t>(pW/Hz^1/2</a:t>
                </a:r>
                <a:r>
                  <a:rPr lang="en-US"/>
                  <a:t>)</a:t>
                </a:r>
              </a:p>
            </c:rich>
          </c:tx>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crossAx val="760278271"/>
        <c:crosses val="autoZero"/>
        <c:crossBetween val="midCat"/>
      </c:valAx>
      <c:spPr>
        <a:noFill/>
        <a:ln>
          <a:solidFill>
            <a:schemeClr val="tx1"/>
          </a:solidFill>
        </a:ln>
        <a:effectLst/>
      </c:spPr>
    </c:plotArea>
    <c:legend>
      <c:legendPos val="b"/>
      <c:layout>
        <c:manualLayout>
          <c:xMode val="edge"/>
          <c:yMode val="edge"/>
          <c:x val="0.15872813859029672"/>
          <c:y val="0.10797765720207446"/>
          <c:w val="0.7525742020680638"/>
          <c:h val="0.13302518382050565"/>
        </c:manualLayout>
      </c:layout>
      <c:overlay val="0"/>
      <c:spPr>
        <a:noFill/>
        <a:ln>
          <a:solidFill>
            <a:schemeClr val="tx1"/>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legend>
    <c:plotVisOnly val="1"/>
    <c:dispBlanksAs val="gap"/>
    <c:showDLblsOverMax val="0"/>
    <c:extLst/>
  </c:chart>
  <c:spPr>
    <a:ln>
      <a:noFill/>
    </a:ln>
  </c:spPr>
  <c:txPr>
    <a:bodyPr/>
    <a:lstStyle/>
    <a:p>
      <a:pPr>
        <a:defRPr sz="1600">
          <a:solidFill>
            <a:sysClr val="windowText" lastClr="000000"/>
          </a:solidFill>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73144477471037"/>
          <c:y val="9.3101492907242817E-2"/>
          <c:w val="0.83965904698707405"/>
          <c:h val="0.75561509989498865"/>
        </c:manualLayout>
      </c:layout>
      <c:scatterChart>
        <c:scatterStyle val="lineMarker"/>
        <c:varyColors val="0"/>
        <c:ser>
          <c:idx val="0"/>
          <c:order val="0"/>
          <c:tx>
            <c:strRef>
              <c:f>Heterodyne!$Z$1</c:f>
              <c:strCache>
                <c:ptCount val="1"/>
                <c:pt idx="0">
                  <c:v>NF SBD</c:v>
                </c:pt>
              </c:strCache>
            </c:strRef>
          </c:tx>
          <c:spPr>
            <a:ln w="19050" cap="rnd">
              <a:noFill/>
              <a:round/>
            </a:ln>
            <a:effectLst/>
          </c:spPr>
          <c:marker>
            <c:symbol val="circle"/>
            <c:size val="5"/>
            <c:spPr>
              <a:solidFill>
                <a:schemeClr val="accent1"/>
              </a:solidFill>
              <a:ln w="9525">
                <a:solidFill>
                  <a:schemeClr val="accent1"/>
                </a:solidFill>
              </a:ln>
              <a:effectLst/>
            </c:spPr>
          </c:marker>
          <c:xVal>
            <c:numRef>
              <c:f>Heterodyne!$C$2:$C$148</c:f>
              <c:numCache>
                <c:formatCode>General</c:formatCode>
                <c:ptCount val="147"/>
                <c:pt idx="0">
                  <c:v>304</c:v>
                </c:pt>
                <c:pt idx="1">
                  <c:v>304</c:v>
                </c:pt>
                <c:pt idx="3">
                  <c:v>62.5</c:v>
                </c:pt>
                <c:pt idx="4">
                  <c:v>75</c:v>
                </c:pt>
                <c:pt idx="5">
                  <c:v>92.5</c:v>
                </c:pt>
                <c:pt idx="6">
                  <c:v>115</c:v>
                </c:pt>
                <c:pt idx="7">
                  <c:v>140</c:v>
                </c:pt>
                <c:pt idx="8">
                  <c:v>180</c:v>
                </c:pt>
                <c:pt idx="9">
                  <c:v>215</c:v>
                </c:pt>
                <c:pt idx="10">
                  <c:v>275</c:v>
                </c:pt>
                <c:pt idx="11">
                  <c:v>330</c:v>
                </c:pt>
                <c:pt idx="12">
                  <c:v>415</c:v>
                </c:pt>
                <c:pt idx="13">
                  <c:v>500</c:v>
                </c:pt>
                <c:pt idx="14">
                  <c:v>625</c:v>
                </c:pt>
                <c:pt idx="15">
                  <c:v>750</c:v>
                </c:pt>
                <c:pt idx="16">
                  <c:v>925</c:v>
                </c:pt>
                <c:pt idx="17">
                  <c:v>1150</c:v>
                </c:pt>
                <c:pt idx="18">
                  <c:v>1400</c:v>
                </c:pt>
                <c:pt idx="19">
                  <c:v>2750</c:v>
                </c:pt>
                <c:pt idx="21">
                  <c:v>62.5</c:v>
                </c:pt>
                <c:pt idx="22">
                  <c:v>75</c:v>
                </c:pt>
                <c:pt idx="23">
                  <c:v>92.5</c:v>
                </c:pt>
                <c:pt idx="24">
                  <c:v>115</c:v>
                </c:pt>
                <c:pt idx="25">
                  <c:v>140</c:v>
                </c:pt>
                <c:pt idx="26">
                  <c:v>180</c:v>
                </c:pt>
                <c:pt idx="27">
                  <c:v>215</c:v>
                </c:pt>
                <c:pt idx="28">
                  <c:v>275</c:v>
                </c:pt>
                <c:pt idx="29">
                  <c:v>330</c:v>
                </c:pt>
                <c:pt idx="30">
                  <c:v>415</c:v>
                </c:pt>
                <c:pt idx="31">
                  <c:v>500</c:v>
                </c:pt>
                <c:pt idx="32">
                  <c:v>625</c:v>
                </c:pt>
                <c:pt idx="33">
                  <c:v>750</c:v>
                </c:pt>
                <c:pt idx="34">
                  <c:v>925</c:v>
                </c:pt>
                <c:pt idx="35">
                  <c:v>1150</c:v>
                </c:pt>
                <c:pt idx="37">
                  <c:v>308</c:v>
                </c:pt>
                <c:pt idx="38">
                  <c:v>275</c:v>
                </c:pt>
                <c:pt idx="39">
                  <c:v>330</c:v>
                </c:pt>
                <c:pt idx="40">
                  <c:v>415</c:v>
                </c:pt>
                <c:pt idx="41">
                  <c:v>240</c:v>
                </c:pt>
                <c:pt idx="42">
                  <c:v>290</c:v>
                </c:pt>
                <c:pt idx="43">
                  <c:v>400</c:v>
                </c:pt>
                <c:pt idx="44">
                  <c:v>230</c:v>
                </c:pt>
                <c:pt idx="45">
                  <c:v>290</c:v>
                </c:pt>
                <c:pt idx="46">
                  <c:v>266</c:v>
                </c:pt>
                <c:pt idx="47">
                  <c:v>240</c:v>
                </c:pt>
                <c:pt idx="48">
                  <c:v>240</c:v>
                </c:pt>
                <c:pt idx="49">
                  <c:v>240</c:v>
                </c:pt>
                <c:pt idx="50">
                  <c:v>320</c:v>
                </c:pt>
                <c:pt idx="51">
                  <c:v>200</c:v>
                </c:pt>
                <c:pt idx="52">
                  <c:v>240</c:v>
                </c:pt>
                <c:pt idx="54">
                  <c:v>670</c:v>
                </c:pt>
                <c:pt idx="55">
                  <c:v>670</c:v>
                </c:pt>
                <c:pt idx="56">
                  <c:v>670</c:v>
                </c:pt>
                <c:pt idx="57">
                  <c:v>670</c:v>
                </c:pt>
                <c:pt idx="58">
                  <c:v>670</c:v>
                </c:pt>
                <c:pt idx="59">
                  <c:v>670</c:v>
                </c:pt>
                <c:pt idx="60">
                  <c:v>291</c:v>
                </c:pt>
                <c:pt idx="61">
                  <c:v>291</c:v>
                </c:pt>
                <c:pt idx="62">
                  <c:v>291</c:v>
                </c:pt>
                <c:pt idx="63">
                  <c:v>204</c:v>
                </c:pt>
                <c:pt idx="64">
                  <c:v>202</c:v>
                </c:pt>
                <c:pt idx="65">
                  <c:v>195</c:v>
                </c:pt>
                <c:pt idx="66">
                  <c:v>118.5</c:v>
                </c:pt>
                <c:pt idx="67">
                  <c:v>117.5</c:v>
                </c:pt>
                <c:pt idx="68">
                  <c:v>116</c:v>
                </c:pt>
                <c:pt idx="69">
                  <c:v>115</c:v>
                </c:pt>
                <c:pt idx="70">
                  <c:v>125</c:v>
                </c:pt>
                <c:pt idx="71">
                  <c:v>125</c:v>
                </c:pt>
                <c:pt idx="72">
                  <c:v>125</c:v>
                </c:pt>
                <c:pt idx="73">
                  <c:v>400.005</c:v>
                </c:pt>
                <c:pt idx="74">
                  <c:v>370.005</c:v>
                </c:pt>
                <c:pt idx="75">
                  <c:v>300.10000000000002</c:v>
                </c:pt>
                <c:pt idx="76">
                  <c:v>301</c:v>
                </c:pt>
                <c:pt idx="77">
                  <c:v>301</c:v>
                </c:pt>
                <c:pt idx="78">
                  <c:v>241</c:v>
                </c:pt>
                <c:pt idx="79">
                  <c:v>300.05</c:v>
                </c:pt>
                <c:pt idx="80">
                  <c:v>300.05</c:v>
                </c:pt>
                <c:pt idx="81">
                  <c:v>300.05</c:v>
                </c:pt>
                <c:pt idx="82">
                  <c:v>300.10000000000002</c:v>
                </c:pt>
                <c:pt idx="83">
                  <c:v>300.10000000000002</c:v>
                </c:pt>
                <c:pt idx="84">
                  <c:v>600.1</c:v>
                </c:pt>
                <c:pt idx="85">
                  <c:v>600.1</c:v>
                </c:pt>
                <c:pt idx="86">
                  <c:v>235</c:v>
                </c:pt>
                <c:pt idx="87">
                  <c:v>260</c:v>
                </c:pt>
                <c:pt idx="88">
                  <c:v>180</c:v>
                </c:pt>
                <c:pt idx="89">
                  <c:v>200.1</c:v>
                </c:pt>
                <c:pt idx="90">
                  <c:v>200.1</c:v>
                </c:pt>
                <c:pt idx="91">
                  <c:v>140.19999999999999</c:v>
                </c:pt>
                <c:pt idx="92">
                  <c:v>140.1</c:v>
                </c:pt>
                <c:pt idx="93">
                  <c:v>120</c:v>
                </c:pt>
                <c:pt idx="94">
                  <c:v>120</c:v>
                </c:pt>
                <c:pt idx="95">
                  <c:v>120</c:v>
                </c:pt>
                <c:pt idx="96">
                  <c:v>180</c:v>
                </c:pt>
                <c:pt idx="97">
                  <c:v>220</c:v>
                </c:pt>
                <c:pt idx="98">
                  <c:v>92.5</c:v>
                </c:pt>
                <c:pt idx="99">
                  <c:v>97</c:v>
                </c:pt>
                <c:pt idx="100">
                  <c:v>300</c:v>
                </c:pt>
                <c:pt idx="101">
                  <c:v>338</c:v>
                </c:pt>
                <c:pt idx="102">
                  <c:v>270</c:v>
                </c:pt>
                <c:pt idx="103">
                  <c:v>298</c:v>
                </c:pt>
                <c:pt idx="104">
                  <c:v>187</c:v>
                </c:pt>
                <c:pt idx="105">
                  <c:v>195.5</c:v>
                </c:pt>
                <c:pt idx="106">
                  <c:v>140</c:v>
                </c:pt>
                <c:pt idx="107">
                  <c:v>140</c:v>
                </c:pt>
                <c:pt idx="108">
                  <c:v>140</c:v>
                </c:pt>
                <c:pt idx="109">
                  <c:v>140</c:v>
                </c:pt>
                <c:pt idx="110">
                  <c:v>140</c:v>
                </c:pt>
                <c:pt idx="111">
                  <c:v>143</c:v>
                </c:pt>
                <c:pt idx="112">
                  <c:v>77</c:v>
                </c:pt>
                <c:pt idx="113">
                  <c:v>77.400000000000006</c:v>
                </c:pt>
                <c:pt idx="114">
                  <c:v>200</c:v>
                </c:pt>
                <c:pt idx="115">
                  <c:v>178</c:v>
                </c:pt>
                <c:pt idx="116">
                  <c:v>180</c:v>
                </c:pt>
                <c:pt idx="117">
                  <c:v>210</c:v>
                </c:pt>
                <c:pt idx="118">
                  <c:v>210</c:v>
                </c:pt>
                <c:pt idx="119">
                  <c:v>250</c:v>
                </c:pt>
                <c:pt idx="120">
                  <c:v>297.5</c:v>
                </c:pt>
                <c:pt idx="121">
                  <c:v>290</c:v>
                </c:pt>
                <c:pt idx="122">
                  <c:v>220</c:v>
                </c:pt>
                <c:pt idx="123">
                  <c:v>200</c:v>
                </c:pt>
                <c:pt idx="124">
                  <c:v>200</c:v>
                </c:pt>
                <c:pt idx="125">
                  <c:v>200</c:v>
                </c:pt>
                <c:pt idx="126">
                  <c:v>200</c:v>
                </c:pt>
                <c:pt idx="127">
                  <c:v>260</c:v>
                </c:pt>
                <c:pt idx="128">
                  <c:v>226</c:v>
                </c:pt>
                <c:pt idx="130">
                  <c:v>220</c:v>
                </c:pt>
                <c:pt idx="131">
                  <c:v>320</c:v>
                </c:pt>
                <c:pt idx="132">
                  <c:v>245</c:v>
                </c:pt>
                <c:pt idx="133">
                  <c:v>240</c:v>
                </c:pt>
                <c:pt idx="134">
                  <c:v>240</c:v>
                </c:pt>
                <c:pt idx="135">
                  <c:v>230</c:v>
                </c:pt>
                <c:pt idx="136">
                  <c:v>240</c:v>
                </c:pt>
                <c:pt idx="137">
                  <c:v>260</c:v>
                </c:pt>
                <c:pt idx="138">
                  <c:v>283</c:v>
                </c:pt>
                <c:pt idx="139">
                  <c:v>240</c:v>
                </c:pt>
                <c:pt idx="140">
                  <c:v>294</c:v>
                </c:pt>
                <c:pt idx="141">
                  <c:v>300</c:v>
                </c:pt>
                <c:pt idx="142">
                  <c:v>256</c:v>
                </c:pt>
              </c:numCache>
            </c:numRef>
          </c:xVal>
          <c:yVal>
            <c:numRef>
              <c:f>Heterodyne!$Z$2:$Z$148</c:f>
              <c:numCache>
                <c:formatCode>General</c:formatCode>
                <c:ptCount val="1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3.7645109283829923</c:v>
                </c:pt>
                <c:pt idx="22">
                  <c:v>3.7645109283829923</c:v>
                </c:pt>
                <c:pt idx="23">
                  <c:v>3.7645109283829923</c:v>
                </c:pt>
                <c:pt idx="24">
                  <c:v>3.7645109283829923</c:v>
                </c:pt>
                <c:pt idx="25">
                  <c:v>3.7645109283829923</c:v>
                </c:pt>
                <c:pt idx="26">
                  <c:v>4.352290933914853</c:v>
                </c:pt>
                <c:pt idx="27">
                  <c:v>4.8699200874595672</c:v>
                </c:pt>
                <c:pt idx="28">
                  <c:v>5.3323719669859386</c:v>
                </c:pt>
                <c:pt idx="29">
                  <c:v>5.7502850004166763</c:v>
                </c:pt>
                <c:pt idx="30">
                  <c:v>6.4819171240029281</c:v>
                </c:pt>
                <c:pt idx="31">
                  <c:v>7.1078827051331794</c:v>
                </c:pt>
                <c:pt idx="32">
                  <c:v>8.9743748444093185</c:v>
                </c:pt>
                <c:pt idx="33">
                  <c:v>14.291394597736085</c:v>
                </c:pt>
                <c:pt idx="34">
                  <c:v>14.291394597736085</c:v>
                </c:pt>
                <c:pt idx="35">
                  <c:v>15.500173768634768</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numCache>
            </c:numRef>
          </c:yVal>
          <c:smooth val="0"/>
          <c:extLst>
            <c:ext xmlns:c16="http://schemas.microsoft.com/office/drawing/2014/chart" uri="{C3380CC4-5D6E-409C-BE32-E72D297353CC}">
              <c16:uniqueId val="{00000000-A53E-4337-993A-E5BCF0BECEED}"/>
            </c:ext>
          </c:extLst>
        </c:ser>
        <c:ser>
          <c:idx val="2"/>
          <c:order val="2"/>
          <c:tx>
            <c:strRef>
              <c:f>Heterodyne!$AB$1</c:f>
              <c:strCache>
                <c:ptCount val="1"/>
                <c:pt idx="0">
                  <c:v>NF SiGe</c:v>
                </c:pt>
              </c:strCache>
            </c:strRef>
          </c:tx>
          <c:spPr>
            <a:ln w="19050" cap="rnd">
              <a:noFill/>
              <a:round/>
            </a:ln>
            <a:effectLst/>
          </c:spPr>
          <c:marker>
            <c:symbol val="circle"/>
            <c:size val="5"/>
            <c:spPr>
              <a:solidFill>
                <a:schemeClr val="accent3"/>
              </a:solidFill>
              <a:ln w="9525">
                <a:solidFill>
                  <a:schemeClr val="accent3"/>
                </a:solidFill>
              </a:ln>
              <a:effectLst/>
            </c:spPr>
          </c:marker>
          <c:xVal>
            <c:numRef>
              <c:f>Heterodyne!$C$2:$C$148</c:f>
              <c:numCache>
                <c:formatCode>General</c:formatCode>
                <c:ptCount val="147"/>
                <c:pt idx="0">
                  <c:v>304</c:v>
                </c:pt>
                <c:pt idx="1">
                  <c:v>304</c:v>
                </c:pt>
                <c:pt idx="3">
                  <c:v>62.5</c:v>
                </c:pt>
                <c:pt idx="4">
                  <c:v>75</c:v>
                </c:pt>
                <c:pt idx="5">
                  <c:v>92.5</c:v>
                </c:pt>
                <c:pt idx="6">
                  <c:v>115</c:v>
                </c:pt>
                <c:pt idx="7">
                  <c:v>140</c:v>
                </c:pt>
                <c:pt idx="8">
                  <c:v>180</c:v>
                </c:pt>
                <c:pt idx="9">
                  <c:v>215</c:v>
                </c:pt>
                <c:pt idx="10">
                  <c:v>275</c:v>
                </c:pt>
                <c:pt idx="11">
                  <c:v>330</c:v>
                </c:pt>
                <c:pt idx="12">
                  <c:v>415</c:v>
                </c:pt>
                <c:pt idx="13">
                  <c:v>500</c:v>
                </c:pt>
                <c:pt idx="14">
                  <c:v>625</c:v>
                </c:pt>
                <c:pt idx="15">
                  <c:v>750</c:v>
                </c:pt>
                <c:pt idx="16">
                  <c:v>925</c:v>
                </c:pt>
                <c:pt idx="17">
                  <c:v>1150</c:v>
                </c:pt>
                <c:pt idx="18">
                  <c:v>1400</c:v>
                </c:pt>
                <c:pt idx="19">
                  <c:v>2750</c:v>
                </c:pt>
                <c:pt idx="21">
                  <c:v>62.5</c:v>
                </c:pt>
                <c:pt idx="22">
                  <c:v>75</c:v>
                </c:pt>
                <c:pt idx="23">
                  <c:v>92.5</c:v>
                </c:pt>
                <c:pt idx="24">
                  <c:v>115</c:v>
                </c:pt>
                <c:pt idx="25">
                  <c:v>140</c:v>
                </c:pt>
                <c:pt idx="26">
                  <c:v>180</c:v>
                </c:pt>
                <c:pt idx="27">
                  <c:v>215</c:v>
                </c:pt>
                <c:pt idx="28">
                  <c:v>275</c:v>
                </c:pt>
                <c:pt idx="29">
                  <c:v>330</c:v>
                </c:pt>
                <c:pt idx="30">
                  <c:v>415</c:v>
                </c:pt>
                <c:pt idx="31">
                  <c:v>500</c:v>
                </c:pt>
                <c:pt idx="32">
                  <c:v>625</c:v>
                </c:pt>
                <c:pt idx="33">
                  <c:v>750</c:v>
                </c:pt>
                <c:pt idx="34">
                  <c:v>925</c:v>
                </c:pt>
                <c:pt idx="35">
                  <c:v>1150</c:v>
                </c:pt>
                <c:pt idx="37">
                  <c:v>308</c:v>
                </c:pt>
                <c:pt idx="38">
                  <c:v>275</c:v>
                </c:pt>
                <c:pt idx="39">
                  <c:v>330</c:v>
                </c:pt>
                <c:pt idx="40">
                  <c:v>415</c:v>
                </c:pt>
                <c:pt idx="41">
                  <c:v>240</c:v>
                </c:pt>
                <c:pt idx="42">
                  <c:v>290</c:v>
                </c:pt>
                <c:pt idx="43">
                  <c:v>400</c:v>
                </c:pt>
                <c:pt idx="44">
                  <c:v>230</c:v>
                </c:pt>
                <c:pt idx="45">
                  <c:v>290</c:v>
                </c:pt>
                <c:pt idx="46">
                  <c:v>266</c:v>
                </c:pt>
                <c:pt idx="47">
                  <c:v>240</c:v>
                </c:pt>
                <c:pt idx="48">
                  <c:v>240</c:v>
                </c:pt>
                <c:pt idx="49">
                  <c:v>240</c:v>
                </c:pt>
                <c:pt idx="50">
                  <c:v>320</c:v>
                </c:pt>
                <c:pt idx="51">
                  <c:v>200</c:v>
                </c:pt>
                <c:pt idx="52">
                  <c:v>240</c:v>
                </c:pt>
                <c:pt idx="54">
                  <c:v>670</c:v>
                </c:pt>
                <c:pt idx="55">
                  <c:v>670</c:v>
                </c:pt>
                <c:pt idx="56">
                  <c:v>670</c:v>
                </c:pt>
                <c:pt idx="57">
                  <c:v>670</c:v>
                </c:pt>
                <c:pt idx="58">
                  <c:v>670</c:v>
                </c:pt>
                <c:pt idx="59">
                  <c:v>670</c:v>
                </c:pt>
                <c:pt idx="60">
                  <c:v>291</c:v>
                </c:pt>
                <c:pt idx="61">
                  <c:v>291</c:v>
                </c:pt>
                <c:pt idx="62">
                  <c:v>291</c:v>
                </c:pt>
                <c:pt idx="63">
                  <c:v>204</c:v>
                </c:pt>
                <c:pt idx="64">
                  <c:v>202</c:v>
                </c:pt>
                <c:pt idx="65">
                  <c:v>195</c:v>
                </c:pt>
                <c:pt idx="66">
                  <c:v>118.5</c:v>
                </c:pt>
                <c:pt idx="67">
                  <c:v>117.5</c:v>
                </c:pt>
                <c:pt idx="68">
                  <c:v>116</c:v>
                </c:pt>
                <c:pt idx="69">
                  <c:v>115</c:v>
                </c:pt>
                <c:pt idx="70">
                  <c:v>125</c:v>
                </c:pt>
                <c:pt idx="71">
                  <c:v>125</c:v>
                </c:pt>
                <c:pt idx="72">
                  <c:v>125</c:v>
                </c:pt>
                <c:pt idx="73">
                  <c:v>400.005</c:v>
                </c:pt>
                <c:pt idx="74">
                  <c:v>370.005</c:v>
                </c:pt>
                <c:pt idx="75">
                  <c:v>300.10000000000002</c:v>
                </c:pt>
                <c:pt idx="76">
                  <c:v>301</c:v>
                </c:pt>
                <c:pt idx="77">
                  <c:v>301</c:v>
                </c:pt>
                <c:pt idx="78">
                  <c:v>241</c:v>
                </c:pt>
                <c:pt idx="79">
                  <c:v>300.05</c:v>
                </c:pt>
                <c:pt idx="80">
                  <c:v>300.05</c:v>
                </c:pt>
                <c:pt idx="81">
                  <c:v>300.05</c:v>
                </c:pt>
                <c:pt idx="82">
                  <c:v>300.10000000000002</c:v>
                </c:pt>
                <c:pt idx="83">
                  <c:v>300.10000000000002</c:v>
                </c:pt>
                <c:pt idx="84">
                  <c:v>600.1</c:v>
                </c:pt>
                <c:pt idx="85">
                  <c:v>600.1</c:v>
                </c:pt>
                <c:pt idx="86">
                  <c:v>235</c:v>
                </c:pt>
                <c:pt idx="87">
                  <c:v>260</c:v>
                </c:pt>
                <c:pt idx="88">
                  <c:v>180</c:v>
                </c:pt>
                <c:pt idx="89">
                  <c:v>200.1</c:v>
                </c:pt>
                <c:pt idx="90">
                  <c:v>200.1</c:v>
                </c:pt>
                <c:pt idx="91">
                  <c:v>140.19999999999999</c:v>
                </c:pt>
                <c:pt idx="92">
                  <c:v>140.1</c:v>
                </c:pt>
                <c:pt idx="93">
                  <c:v>120</c:v>
                </c:pt>
                <c:pt idx="94">
                  <c:v>120</c:v>
                </c:pt>
                <c:pt idx="95">
                  <c:v>120</c:v>
                </c:pt>
                <c:pt idx="96">
                  <c:v>180</c:v>
                </c:pt>
                <c:pt idx="97">
                  <c:v>220</c:v>
                </c:pt>
                <c:pt idx="98">
                  <c:v>92.5</c:v>
                </c:pt>
                <c:pt idx="99">
                  <c:v>97</c:v>
                </c:pt>
                <c:pt idx="100">
                  <c:v>300</c:v>
                </c:pt>
                <c:pt idx="101">
                  <c:v>338</c:v>
                </c:pt>
                <c:pt idx="102">
                  <c:v>270</c:v>
                </c:pt>
                <c:pt idx="103">
                  <c:v>298</c:v>
                </c:pt>
                <c:pt idx="104">
                  <c:v>187</c:v>
                </c:pt>
                <c:pt idx="105">
                  <c:v>195.5</c:v>
                </c:pt>
                <c:pt idx="106">
                  <c:v>140</c:v>
                </c:pt>
                <c:pt idx="107">
                  <c:v>140</c:v>
                </c:pt>
                <c:pt idx="108">
                  <c:v>140</c:v>
                </c:pt>
                <c:pt idx="109">
                  <c:v>140</c:v>
                </c:pt>
                <c:pt idx="110">
                  <c:v>140</c:v>
                </c:pt>
                <c:pt idx="111">
                  <c:v>143</c:v>
                </c:pt>
                <c:pt idx="112">
                  <c:v>77</c:v>
                </c:pt>
                <c:pt idx="113">
                  <c:v>77.400000000000006</c:v>
                </c:pt>
                <c:pt idx="114">
                  <c:v>200</c:v>
                </c:pt>
                <c:pt idx="115">
                  <c:v>178</c:v>
                </c:pt>
                <c:pt idx="116">
                  <c:v>180</c:v>
                </c:pt>
                <c:pt idx="117">
                  <c:v>210</c:v>
                </c:pt>
                <c:pt idx="118">
                  <c:v>210</c:v>
                </c:pt>
                <c:pt idx="119">
                  <c:v>250</c:v>
                </c:pt>
                <c:pt idx="120">
                  <c:v>297.5</c:v>
                </c:pt>
                <c:pt idx="121">
                  <c:v>290</c:v>
                </c:pt>
                <c:pt idx="122">
                  <c:v>220</c:v>
                </c:pt>
                <c:pt idx="123">
                  <c:v>200</c:v>
                </c:pt>
                <c:pt idx="124">
                  <c:v>200</c:v>
                </c:pt>
                <c:pt idx="125">
                  <c:v>200</c:v>
                </c:pt>
                <c:pt idx="126">
                  <c:v>200</c:v>
                </c:pt>
                <c:pt idx="127">
                  <c:v>260</c:v>
                </c:pt>
                <c:pt idx="128">
                  <c:v>226</c:v>
                </c:pt>
                <c:pt idx="130">
                  <c:v>220</c:v>
                </c:pt>
                <c:pt idx="131">
                  <c:v>320</c:v>
                </c:pt>
                <c:pt idx="132">
                  <c:v>245</c:v>
                </c:pt>
                <c:pt idx="133">
                  <c:v>240</c:v>
                </c:pt>
                <c:pt idx="134">
                  <c:v>240</c:v>
                </c:pt>
                <c:pt idx="135">
                  <c:v>230</c:v>
                </c:pt>
                <c:pt idx="136">
                  <c:v>240</c:v>
                </c:pt>
                <c:pt idx="137">
                  <c:v>260</c:v>
                </c:pt>
                <c:pt idx="138">
                  <c:v>283</c:v>
                </c:pt>
                <c:pt idx="139">
                  <c:v>240</c:v>
                </c:pt>
                <c:pt idx="140">
                  <c:v>294</c:v>
                </c:pt>
                <c:pt idx="141">
                  <c:v>300</c:v>
                </c:pt>
                <c:pt idx="142">
                  <c:v>256</c:v>
                </c:pt>
              </c:numCache>
            </c:numRef>
          </c:xVal>
          <c:yVal>
            <c:numRef>
              <c:f>Heterodyne!$AB$2:$AB$148</c:f>
              <c:numCache>
                <c:formatCode>General</c:formatCode>
                <c:ptCount val="1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14</c:v>
                </c:pt>
                <c:pt idx="45">
                  <c:v>#N/A</c:v>
                </c:pt>
                <c:pt idx="46">
                  <c:v>#N/A</c:v>
                </c:pt>
                <c:pt idx="47">
                  <c:v>26.5</c:v>
                </c:pt>
                <c:pt idx="48">
                  <c:v>26.5</c:v>
                </c:pt>
                <c:pt idx="49">
                  <c:v>16</c:v>
                </c:pt>
                <c:pt idx="50">
                  <c:v>36</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18</c:v>
                </c:pt>
                <c:pt idx="131">
                  <c:v>36</c:v>
                </c:pt>
                <c:pt idx="132">
                  <c:v>21</c:v>
                </c:pt>
                <c:pt idx="133">
                  <c:v>15</c:v>
                </c:pt>
                <c:pt idx="134">
                  <c:v>18</c:v>
                </c:pt>
                <c:pt idx="135">
                  <c:v>14</c:v>
                </c:pt>
                <c:pt idx="136">
                  <c:v>13.4</c:v>
                </c:pt>
                <c:pt idx="137">
                  <c:v>#N/A</c:v>
                </c:pt>
                <c:pt idx="138">
                  <c:v>#N/A</c:v>
                </c:pt>
                <c:pt idx="139">
                  <c:v>#N/A</c:v>
                </c:pt>
                <c:pt idx="140">
                  <c:v>#N/A</c:v>
                </c:pt>
                <c:pt idx="141">
                  <c:v>#N/A</c:v>
                </c:pt>
                <c:pt idx="142">
                  <c:v>#N/A</c:v>
                </c:pt>
                <c:pt idx="143">
                  <c:v>#N/A</c:v>
                </c:pt>
                <c:pt idx="144">
                  <c:v>#N/A</c:v>
                </c:pt>
                <c:pt idx="145">
                  <c:v>#N/A</c:v>
                </c:pt>
                <c:pt idx="146">
                  <c:v>#N/A</c:v>
                </c:pt>
              </c:numCache>
            </c:numRef>
          </c:yVal>
          <c:smooth val="0"/>
          <c:extLst>
            <c:ext xmlns:c16="http://schemas.microsoft.com/office/drawing/2014/chart" uri="{C3380CC4-5D6E-409C-BE32-E72D297353CC}">
              <c16:uniqueId val="{00000002-A53E-4337-993A-E5BCF0BECEED}"/>
            </c:ext>
          </c:extLst>
        </c:ser>
        <c:ser>
          <c:idx val="3"/>
          <c:order val="3"/>
          <c:tx>
            <c:strRef>
              <c:f>Heterodyne!$AC$1</c:f>
              <c:strCache>
                <c:ptCount val="1"/>
                <c:pt idx="0">
                  <c:v>NF CMOS</c:v>
                </c:pt>
              </c:strCache>
            </c:strRef>
          </c:tx>
          <c:spPr>
            <a:ln w="19050" cap="rnd">
              <a:noFill/>
              <a:round/>
            </a:ln>
            <a:effectLst/>
          </c:spPr>
          <c:marker>
            <c:symbol val="circle"/>
            <c:size val="5"/>
            <c:spPr>
              <a:solidFill>
                <a:schemeClr val="accent4"/>
              </a:solidFill>
              <a:ln w="9525">
                <a:solidFill>
                  <a:schemeClr val="accent4"/>
                </a:solidFill>
              </a:ln>
              <a:effectLst/>
            </c:spPr>
          </c:marker>
          <c:xVal>
            <c:numRef>
              <c:f>Heterodyne!$C$2:$C$148</c:f>
              <c:numCache>
                <c:formatCode>General</c:formatCode>
                <c:ptCount val="147"/>
                <c:pt idx="0">
                  <c:v>304</c:v>
                </c:pt>
                <c:pt idx="1">
                  <c:v>304</c:v>
                </c:pt>
                <c:pt idx="3">
                  <c:v>62.5</c:v>
                </c:pt>
                <c:pt idx="4">
                  <c:v>75</c:v>
                </c:pt>
                <c:pt idx="5">
                  <c:v>92.5</c:v>
                </c:pt>
                <c:pt idx="6">
                  <c:v>115</c:v>
                </c:pt>
                <c:pt idx="7">
                  <c:v>140</c:v>
                </c:pt>
                <c:pt idx="8">
                  <c:v>180</c:v>
                </c:pt>
                <c:pt idx="9">
                  <c:v>215</c:v>
                </c:pt>
                <c:pt idx="10">
                  <c:v>275</c:v>
                </c:pt>
                <c:pt idx="11">
                  <c:v>330</c:v>
                </c:pt>
                <c:pt idx="12">
                  <c:v>415</c:v>
                </c:pt>
                <c:pt idx="13">
                  <c:v>500</c:v>
                </c:pt>
                <c:pt idx="14">
                  <c:v>625</c:v>
                </c:pt>
                <c:pt idx="15">
                  <c:v>750</c:v>
                </c:pt>
                <c:pt idx="16">
                  <c:v>925</c:v>
                </c:pt>
                <c:pt idx="17">
                  <c:v>1150</c:v>
                </c:pt>
                <c:pt idx="18">
                  <c:v>1400</c:v>
                </c:pt>
                <c:pt idx="19">
                  <c:v>2750</c:v>
                </c:pt>
                <c:pt idx="21">
                  <c:v>62.5</c:v>
                </c:pt>
                <c:pt idx="22">
                  <c:v>75</c:v>
                </c:pt>
                <c:pt idx="23">
                  <c:v>92.5</c:v>
                </c:pt>
                <c:pt idx="24">
                  <c:v>115</c:v>
                </c:pt>
                <c:pt idx="25">
                  <c:v>140</c:v>
                </c:pt>
                <c:pt idx="26">
                  <c:v>180</c:v>
                </c:pt>
                <c:pt idx="27">
                  <c:v>215</c:v>
                </c:pt>
                <c:pt idx="28">
                  <c:v>275</c:v>
                </c:pt>
                <c:pt idx="29">
                  <c:v>330</c:v>
                </c:pt>
                <c:pt idx="30">
                  <c:v>415</c:v>
                </c:pt>
                <c:pt idx="31">
                  <c:v>500</c:v>
                </c:pt>
                <c:pt idx="32">
                  <c:v>625</c:v>
                </c:pt>
                <c:pt idx="33">
                  <c:v>750</c:v>
                </c:pt>
                <c:pt idx="34">
                  <c:v>925</c:v>
                </c:pt>
                <c:pt idx="35">
                  <c:v>1150</c:v>
                </c:pt>
                <c:pt idx="37">
                  <c:v>308</c:v>
                </c:pt>
                <c:pt idx="38">
                  <c:v>275</c:v>
                </c:pt>
                <c:pt idx="39">
                  <c:v>330</c:v>
                </c:pt>
                <c:pt idx="40">
                  <c:v>415</c:v>
                </c:pt>
                <c:pt idx="41">
                  <c:v>240</c:v>
                </c:pt>
                <c:pt idx="42">
                  <c:v>290</c:v>
                </c:pt>
                <c:pt idx="43">
                  <c:v>400</c:v>
                </c:pt>
                <c:pt idx="44">
                  <c:v>230</c:v>
                </c:pt>
                <c:pt idx="45">
                  <c:v>290</c:v>
                </c:pt>
                <c:pt idx="46">
                  <c:v>266</c:v>
                </c:pt>
                <c:pt idx="47">
                  <c:v>240</c:v>
                </c:pt>
                <c:pt idx="48">
                  <c:v>240</c:v>
                </c:pt>
                <c:pt idx="49">
                  <c:v>240</c:v>
                </c:pt>
                <c:pt idx="50">
                  <c:v>320</c:v>
                </c:pt>
                <c:pt idx="51">
                  <c:v>200</c:v>
                </c:pt>
                <c:pt idx="52">
                  <c:v>240</c:v>
                </c:pt>
                <c:pt idx="54">
                  <c:v>670</c:v>
                </c:pt>
                <c:pt idx="55">
                  <c:v>670</c:v>
                </c:pt>
                <c:pt idx="56">
                  <c:v>670</c:v>
                </c:pt>
                <c:pt idx="57">
                  <c:v>670</c:v>
                </c:pt>
                <c:pt idx="58">
                  <c:v>670</c:v>
                </c:pt>
                <c:pt idx="59">
                  <c:v>670</c:v>
                </c:pt>
                <c:pt idx="60">
                  <c:v>291</c:v>
                </c:pt>
                <c:pt idx="61">
                  <c:v>291</c:v>
                </c:pt>
                <c:pt idx="62">
                  <c:v>291</c:v>
                </c:pt>
                <c:pt idx="63">
                  <c:v>204</c:v>
                </c:pt>
                <c:pt idx="64">
                  <c:v>202</c:v>
                </c:pt>
                <c:pt idx="65">
                  <c:v>195</c:v>
                </c:pt>
                <c:pt idx="66">
                  <c:v>118.5</c:v>
                </c:pt>
                <c:pt idx="67">
                  <c:v>117.5</c:v>
                </c:pt>
                <c:pt idx="68">
                  <c:v>116</c:v>
                </c:pt>
                <c:pt idx="69">
                  <c:v>115</c:v>
                </c:pt>
                <c:pt idx="70">
                  <c:v>125</c:v>
                </c:pt>
                <c:pt idx="71">
                  <c:v>125</c:v>
                </c:pt>
                <c:pt idx="72">
                  <c:v>125</c:v>
                </c:pt>
                <c:pt idx="73">
                  <c:v>400.005</c:v>
                </c:pt>
                <c:pt idx="74">
                  <c:v>370.005</c:v>
                </c:pt>
                <c:pt idx="75">
                  <c:v>300.10000000000002</c:v>
                </c:pt>
                <c:pt idx="76">
                  <c:v>301</c:v>
                </c:pt>
                <c:pt idx="77">
                  <c:v>301</c:v>
                </c:pt>
                <c:pt idx="78">
                  <c:v>241</c:v>
                </c:pt>
                <c:pt idx="79">
                  <c:v>300.05</c:v>
                </c:pt>
                <c:pt idx="80">
                  <c:v>300.05</c:v>
                </c:pt>
                <c:pt idx="81">
                  <c:v>300.05</c:v>
                </c:pt>
                <c:pt idx="82">
                  <c:v>300.10000000000002</c:v>
                </c:pt>
                <c:pt idx="83">
                  <c:v>300.10000000000002</c:v>
                </c:pt>
                <c:pt idx="84">
                  <c:v>600.1</c:v>
                </c:pt>
                <c:pt idx="85">
                  <c:v>600.1</c:v>
                </c:pt>
                <c:pt idx="86">
                  <c:v>235</c:v>
                </c:pt>
                <c:pt idx="87">
                  <c:v>260</c:v>
                </c:pt>
                <c:pt idx="88">
                  <c:v>180</c:v>
                </c:pt>
                <c:pt idx="89">
                  <c:v>200.1</c:v>
                </c:pt>
                <c:pt idx="90">
                  <c:v>200.1</c:v>
                </c:pt>
                <c:pt idx="91">
                  <c:v>140.19999999999999</c:v>
                </c:pt>
                <c:pt idx="92">
                  <c:v>140.1</c:v>
                </c:pt>
                <c:pt idx="93">
                  <c:v>120</c:v>
                </c:pt>
                <c:pt idx="94">
                  <c:v>120</c:v>
                </c:pt>
                <c:pt idx="95">
                  <c:v>120</c:v>
                </c:pt>
                <c:pt idx="96">
                  <c:v>180</c:v>
                </c:pt>
                <c:pt idx="97">
                  <c:v>220</c:v>
                </c:pt>
                <c:pt idx="98">
                  <c:v>92.5</c:v>
                </c:pt>
                <c:pt idx="99">
                  <c:v>97</c:v>
                </c:pt>
                <c:pt idx="100">
                  <c:v>300</c:v>
                </c:pt>
                <c:pt idx="101">
                  <c:v>338</c:v>
                </c:pt>
                <c:pt idx="102">
                  <c:v>270</c:v>
                </c:pt>
                <c:pt idx="103">
                  <c:v>298</c:v>
                </c:pt>
                <c:pt idx="104">
                  <c:v>187</c:v>
                </c:pt>
                <c:pt idx="105">
                  <c:v>195.5</c:v>
                </c:pt>
                <c:pt idx="106">
                  <c:v>140</c:v>
                </c:pt>
                <c:pt idx="107">
                  <c:v>140</c:v>
                </c:pt>
                <c:pt idx="108">
                  <c:v>140</c:v>
                </c:pt>
                <c:pt idx="109">
                  <c:v>140</c:v>
                </c:pt>
                <c:pt idx="110">
                  <c:v>140</c:v>
                </c:pt>
                <c:pt idx="111">
                  <c:v>143</c:v>
                </c:pt>
                <c:pt idx="112">
                  <c:v>77</c:v>
                </c:pt>
                <c:pt idx="113">
                  <c:v>77.400000000000006</c:v>
                </c:pt>
                <c:pt idx="114">
                  <c:v>200</c:v>
                </c:pt>
                <c:pt idx="115">
                  <c:v>178</c:v>
                </c:pt>
                <c:pt idx="116">
                  <c:v>180</c:v>
                </c:pt>
                <c:pt idx="117">
                  <c:v>210</c:v>
                </c:pt>
                <c:pt idx="118">
                  <c:v>210</c:v>
                </c:pt>
                <c:pt idx="119">
                  <c:v>250</c:v>
                </c:pt>
                <c:pt idx="120">
                  <c:v>297.5</c:v>
                </c:pt>
                <c:pt idx="121">
                  <c:v>290</c:v>
                </c:pt>
                <c:pt idx="122">
                  <c:v>220</c:v>
                </c:pt>
                <c:pt idx="123">
                  <c:v>200</c:v>
                </c:pt>
                <c:pt idx="124">
                  <c:v>200</c:v>
                </c:pt>
                <c:pt idx="125">
                  <c:v>200</c:v>
                </c:pt>
                <c:pt idx="126">
                  <c:v>200</c:v>
                </c:pt>
                <c:pt idx="127">
                  <c:v>260</c:v>
                </c:pt>
                <c:pt idx="128">
                  <c:v>226</c:v>
                </c:pt>
                <c:pt idx="130">
                  <c:v>220</c:v>
                </c:pt>
                <c:pt idx="131">
                  <c:v>320</c:v>
                </c:pt>
                <c:pt idx="132">
                  <c:v>245</c:v>
                </c:pt>
                <c:pt idx="133">
                  <c:v>240</c:v>
                </c:pt>
                <c:pt idx="134">
                  <c:v>240</c:v>
                </c:pt>
                <c:pt idx="135">
                  <c:v>230</c:v>
                </c:pt>
                <c:pt idx="136">
                  <c:v>240</c:v>
                </c:pt>
                <c:pt idx="137">
                  <c:v>260</c:v>
                </c:pt>
                <c:pt idx="138">
                  <c:v>283</c:v>
                </c:pt>
                <c:pt idx="139">
                  <c:v>240</c:v>
                </c:pt>
                <c:pt idx="140">
                  <c:v>294</c:v>
                </c:pt>
                <c:pt idx="141">
                  <c:v>300</c:v>
                </c:pt>
                <c:pt idx="142">
                  <c:v>256</c:v>
                </c:pt>
              </c:numCache>
            </c:numRef>
          </c:xVal>
          <c:yVal>
            <c:numRef>
              <c:f>Heterodyne!$AC$2:$AC$148</c:f>
              <c:numCache>
                <c:formatCode>General</c:formatCode>
                <c:ptCount val="1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27</c:v>
                </c:pt>
                <c:pt idx="46">
                  <c:v>22.9</c:v>
                </c:pt>
                <c:pt idx="47">
                  <c:v>#N/A</c:v>
                </c:pt>
                <c:pt idx="48">
                  <c:v>#N/A</c:v>
                </c:pt>
                <c:pt idx="49">
                  <c:v>#N/A</c:v>
                </c:pt>
                <c:pt idx="50">
                  <c:v>#N/A</c:v>
                </c:pt>
                <c:pt idx="51">
                  <c:v>29.9</c:v>
                </c:pt>
                <c:pt idx="52">
                  <c:v>15</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19</c:v>
                </c:pt>
                <c:pt idx="138">
                  <c:v>38</c:v>
                </c:pt>
                <c:pt idx="139">
                  <c:v>15</c:v>
                </c:pt>
                <c:pt idx="140">
                  <c:v>27</c:v>
                </c:pt>
                <c:pt idx="141">
                  <c:v>20</c:v>
                </c:pt>
                <c:pt idx="142">
                  <c:v>#N/A</c:v>
                </c:pt>
                <c:pt idx="143">
                  <c:v>#N/A</c:v>
                </c:pt>
                <c:pt idx="144">
                  <c:v>#N/A</c:v>
                </c:pt>
                <c:pt idx="145">
                  <c:v>#N/A</c:v>
                </c:pt>
                <c:pt idx="146">
                  <c:v>#N/A</c:v>
                </c:pt>
              </c:numCache>
            </c:numRef>
          </c:yVal>
          <c:smooth val="0"/>
          <c:extLst>
            <c:ext xmlns:c16="http://schemas.microsoft.com/office/drawing/2014/chart" uri="{C3380CC4-5D6E-409C-BE32-E72D297353CC}">
              <c16:uniqueId val="{00000003-A53E-4337-993A-E5BCF0BECEED}"/>
            </c:ext>
          </c:extLst>
        </c:ser>
        <c:ser>
          <c:idx val="4"/>
          <c:order val="4"/>
          <c:tx>
            <c:strRef>
              <c:f>Heterodyne!$AD$1</c:f>
              <c:strCache>
                <c:ptCount val="1"/>
                <c:pt idx="0">
                  <c:v>NF InP HEMT</c:v>
                </c:pt>
              </c:strCache>
            </c:strRef>
          </c:tx>
          <c:spPr>
            <a:ln w="19050" cap="rnd">
              <a:noFill/>
              <a:round/>
            </a:ln>
            <a:effectLst/>
          </c:spPr>
          <c:marker>
            <c:symbol val="circle"/>
            <c:size val="5"/>
            <c:spPr>
              <a:solidFill>
                <a:schemeClr val="accent5"/>
              </a:solidFill>
              <a:ln w="9525">
                <a:solidFill>
                  <a:schemeClr val="accent5"/>
                </a:solidFill>
              </a:ln>
              <a:effectLst/>
            </c:spPr>
          </c:marker>
          <c:xVal>
            <c:numRef>
              <c:f>Heterodyne!$C$2:$C$148</c:f>
              <c:numCache>
                <c:formatCode>General</c:formatCode>
                <c:ptCount val="147"/>
                <c:pt idx="0">
                  <c:v>304</c:v>
                </c:pt>
                <c:pt idx="1">
                  <c:v>304</c:v>
                </c:pt>
                <c:pt idx="3">
                  <c:v>62.5</c:v>
                </c:pt>
                <c:pt idx="4">
                  <c:v>75</c:v>
                </c:pt>
                <c:pt idx="5">
                  <c:v>92.5</c:v>
                </c:pt>
                <c:pt idx="6">
                  <c:v>115</c:v>
                </c:pt>
                <c:pt idx="7">
                  <c:v>140</c:v>
                </c:pt>
                <c:pt idx="8">
                  <c:v>180</c:v>
                </c:pt>
                <c:pt idx="9">
                  <c:v>215</c:v>
                </c:pt>
                <c:pt idx="10">
                  <c:v>275</c:v>
                </c:pt>
                <c:pt idx="11">
                  <c:v>330</c:v>
                </c:pt>
                <c:pt idx="12">
                  <c:v>415</c:v>
                </c:pt>
                <c:pt idx="13">
                  <c:v>500</c:v>
                </c:pt>
                <c:pt idx="14">
                  <c:v>625</c:v>
                </c:pt>
                <c:pt idx="15">
                  <c:v>750</c:v>
                </c:pt>
                <c:pt idx="16">
                  <c:v>925</c:v>
                </c:pt>
                <c:pt idx="17">
                  <c:v>1150</c:v>
                </c:pt>
                <c:pt idx="18">
                  <c:v>1400</c:v>
                </c:pt>
                <c:pt idx="19">
                  <c:v>2750</c:v>
                </c:pt>
                <c:pt idx="21">
                  <c:v>62.5</c:v>
                </c:pt>
                <c:pt idx="22">
                  <c:v>75</c:v>
                </c:pt>
                <c:pt idx="23">
                  <c:v>92.5</c:v>
                </c:pt>
                <c:pt idx="24">
                  <c:v>115</c:v>
                </c:pt>
                <c:pt idx="25">
                  <c:v>140</c:v>
                </c:pt>
                <c:pt idx="26">
                  <c:v>180</c:v>
                </c:pt>
                <c:pt idx="27">
                  <c:v>215</c:v>
                </c:pt>
                <c:pt idx="28">
                  <c:v>275</c:v>
                </c:pt>
                <c:pt idx="29">
                  <c:v>330</c:v>
                </c:pt>
                <c:pt idx="30">
                  <c:v>415</c:v>
                </c:pt>
                <c:pt idx="31">
                  <c:v>500</c:v>
                </c:pt>
                <c:pt idx="32">
                  <c:v>625</c:v>
                </c:pt>
                <c:pt idx="33">
                  <c:v>750</c:v>
                </c:pt>
                <c:pt idx="34">
                  <c:v>925</c:v>
                </c:pt>
                <c:pt idx="35">
                  <c:v>1150</c:v>
                </c:pt>
                <c:pt idx="37">
                  <c:v>308</c:v>
                </c:pt>
                <c:pt idx="38">
                  <c:v>275</c:v>
                </c:pt>
                <c:pt idx="39">
                  <c:v>330</c:v>
                </c:pt>
                <c:pt idx="40">
                  <c:v>415</c:v>
                </c:pt>
                <c:pt idx="41">
                  <c:v>240</c:v>
                </c:pt>
                <c:pt idx="42">
                  <c:v>290</c:v>
                </c:pt>
                <c:pt idx="43">
                  <c:v>400</c:v>
                </c:pt>
                <c:pt idx="44">
                  <c:v>230</c:v>
                </c:pt>
                <c:pt idx="45">
                  <c:v>290</c:v>
                </c:pt>
                <c:pt idx="46">
                  <c:v>266</c:v>
                </c:pt>
                <c:pt idx="47">
                  <c:v>240</c:v>
                </c:pt>
                <c:pt idx="48">
                  <c:v>240</c:v>
                </c:pt>
                <c:pt idx="49">
                  <c:v>240</c:v>
                </c:pt>
                <c:pt idx="50">
                  <c:v>320</c:v>
                </c:pt>
                <c:pt idx="51">
                  <c:v>200</c:v>
                </c:pt>
                <c:pt idx="52">
                  <c:v>240</c:v>
                </c:pt>
                <c:pt idx="54">
                  <c:v>670</c:v>
                </c:pt>
                <c:pt idx="55">
                  <c:v>670</c:v>
                </c:pt>
                <c:pt idx="56">
                  <c:v>670</c:v>
                </c:pt>
                <c:pt idx="57">
                  <c:v>670</c:v>
                </c:pt>
                <c:pt idx="58">
                  <c:v>670</c:v>
                </c:pt>
                <c:pt idx="59">
                  <c:v>670</c:v>
                </c:pt>
                <c:pt idx="60">
                  <c:v>291</c:v>
                </c:pt>
                <c:pt idx="61">
                  <c:v>291</c:v>
                </c:pt>
                <c:pt idx="62">
                  <c:v>291</c:v>
                </c:pt>
                <c:pt idx="63">
                  <c:v>204</c:v>
                </c:pt>
                <c:pt idx="64">
                  <c:v>202</c:v>
                </c:pt>
                <c:pt idx="65">
                  <c:v>195</c:v>
                </c:pt>
                <c:pt idx="66">
                  <c:v>118.5</c:v>
                </c:pt>
                <c:pt idx="67">
                  <c:v>117.5</c:v>
                </c:pt>
                <c:pt idx="68">
                  <c:v>116</c:v>
                </c:pt>
                <c:pt idx="69">
                  <c:v>115</c:v>
                </c:pt>
                <c:pt idx="70">
                  <c:v>125</c:v>
                </c:pt>
                <c:pt idx="71">
                  <c:v>125</c:v>
                </c:pt>
                <c:pt idx="72">
                  <c:v>125</c:v>
                </c:pt>
                <c:pt idx="73">
                  <c:v>400.005</c:v>
                </c:pt>
                <c:pt idx="74">
                  <c:v>370.005</c:v>
                </c:pt>
                <c:pt idx="75">
                  <c:v>300.10000000000002</c:v>
                </c:pt>
                <c:pt idx="76">
                  <c:v>301</c:v>
                </c:pt>
                <c:pt idx="77">
                  <c:v>301</c:v>
                </c:pt>
                <c:pt idx="78">
                  <c:v>241</c:v>
                </c:pt>
                <c:pt idx="79">
                  <c:v>300.05</c:v>
                </c:pt>
                <c:pt idx="80">
                  <c:v>300.05</c:v>
                </c:pt>
                <c:pt idx="81">
                  <c:v>300.05</c:v>
                </c:pt>
                <c:pt idx="82">
                  <c:v>300.10000000000002</c:v>
                </c:pt>
                <c:pt idx="83">
                  <c:v>300.10000000000002</c:v>
                </c:pt>
                <c:pt idx="84">
                  <c:v>600.1</c:v>
                </c:pt>
                <c:pt idx="85">
                  <c:v>600.1</c:v>
                </c:pt>
                <c:pt idx="86">
                  <c:v>235</c:v>
                </c:pt>
                <c:pt idx="87">
                  <c:v>260</c:v>
                </c:pt>
                <c:pt idx="88">
                  <c:v>180</c:v>
                </c:pt>
                <c:pt idx="89">
                  <c:v>200.1</c:v>
                </c:pt>
                <c:pt idx="90">
                  <c:v>200.1</c:v>
                </c:pt>
                <c:pt idx="91">
                  <c:v>140.19999999999999</c:v>
                </c:pt>
                <c:pt idx="92">
                  <c:v>140.1</c:v>
                </c:pt>
                <c:pt idx="93">
                  <c:v>120</c:v>
                </c:pt>
                <c:pt idx="94">
                  <c:v>120</c:v>
                </c:pt>
                <c:pt idx="95">
                  <c:v>120</c:v>
                </c:pt>
                <c:pt idx="96">
                  <c:v>180</c:v>
                </c:pt>
                <c:pt idx="97">
                  <c:v>220</c:v>
                </c:pt>
                <c:pt idx="98">
                  <c:v>92.5</c:v>
                </c:pt>
                <c:pt idx="99">
                  <c:v>97</c:v>
                </c:pt>
                <c:pt idx="100">
                  <c:v>300</c:v>
                </c:pt>
                <c:pt idx="101">
                  <c:v>338</c:v>
                </c:pt>
                <c:pt idx="102">
                  <c:v>270</c:v>
                </c:pt>
                <c:pt idx="103">
                  <c:v>298</c:v>
                </c:pt>
                <c:pt idx="104">
                  <c:v>187</c:v>
                </c:pt>
                <c:pt idx="105">
                  <c:v>195.5</c:v>
                </c:pt>
                <c:pt idx="106">
                  <c:v>140</c:v>
                </c:pt>
                <c:pt idx="107">
                  <c:v>140</c:v>
                </c:pt>
                <c:pt idx="108">
                  <c:v>140</c:v>
                </c:pt>
                <c:pt idx="109">
                  <c:v>140</c:v>
                </c:pt>
                <c:pt idx="110">
                  <c:v>140</c:v>
                </c:pt>
                <c:pt idx="111">
                  <c:v>143</c:v>
                </c:pt>
                <c:pt idx="112">
                  <c:v>77</c:v>
                </c:pt>
                <c:pt idx="113">
                  <c:v>77.400000000000006</c:v>
                </c:pt>
                <c:pt idx="114">
                  <c:v>200</c:v>
                </c:pt>
                <c:pt idx="115">
                  <c:v>178</c:v>
                </c:pt>
                <c:pt idx="116">
                  <c:v>180</c:v>
                </c:pt>
                <c:pt idx="117">
                  <c:v>210</c:v>
                </c:pt>
                <c:pt idx="118">
                  <c:v>210</c:v>
                </c:pt>
                <c:pt idx="119">
                  <c:v>250</c:v>
                </c:pt>
                <c:pt idx="120">
                  <c:v>297.5</c:v>
                </c:pt>
                <c:pt idx="121">
                  <c:v>290</c:v>
                </c:pt>
                <c:pt idx="122">
                  <c:v>220</c:v>
                </c:pt>
                <c:pt idx="123">
                  <c:v>200</c:v>
                </c:pt>
                <c:pt idx="124">
                  <c:v>200</c:v>
                </c:pt>
                <c:pt idx="125">
                  <c:v>200</c:v>
                </c:pt>
                <c:pt idx="126">
                  <c:v>200</c:v>
                </c:pt>
                <c:pt idx="127">
                  <c:v>260</c:v>
                </c:pt>
                <c:pt idx="128">
                  <c:v>226</c:v>
                </c:pt>
                <c:pt idx="130">
                  <c:v>220</c:v>
                </c:pt>
                <c:pt idx="131">
                  <c:v>320</c:v>
                </c:pt>
                <c:pt idx="132">
                  <c:v>245</c:v>
                </c:pt>
                <c:pt idx="133">
                  <c:v>240</c:v>
                </c:pt>
                <c:pt idx="134">
                  <c:v>240</c:v>
                </c:pt>
                <c:pt idx="135">
                  <c:v>230</c:v>
                </c:pt>
                <c:pt idx="136">
                  <c:v>240</c:v>
                </c:pt>
                <c:pt idx="137">
                  <c:v>260</c:v>
                </c:pt>
                <c:pt idx="138">
                  <c:v>283</c:v>
                </c:pt>
                <c:pt idx="139">
                  <c:v>240</c:v>
                </c:pt>
                <c:pt idx="140">
                  <c:v>294</c:v>
                </c:pt>
                <c:pt idx="141">
                  <c:v>300</c:v>
                </c:pt>
                <c:pt idx="142">
                  <c:v>256</c:v>
                </c:pt>
              </c:numCache>
            </c:numRef>
          </c:xVal>
          <c:yVal>
            <c:numRef>
              <c:f>Heterodyne!$AD$2:$AD$148</c:f>
              <c:numCache>
                <c:formatCode>General</c:formatCode>
                <c:ptCount val="1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9.6</c:v>
                </c:pt>
                <c:pt idx="57">
                  <c:v>16</c:v>
                </c:pt>
                <c:pt idx="58">
                  <c:v>#N/A</c:v>
                </c:pt>
                <c:pt idx="59">
                  <c:v>15</c:v>
                </c:pt>
                <c:pt idx="60">
                  <c:v>#N/A</c:v>
                </c:pt>
                <c:pt idx="61">
                  <c:v>15.04</c:v>
                </c:pt>
                <c:pt idx="62">
                  <c:v>#N/A</c:v>
                </c:pt>
                <c:pt idx="63">
                  <c:v>#N/A</c:v>
                </c:pt>
                <c:pt idx="64">
                  <c:v>17</c:v>
                </c:pt>
                <c:pt idx="65">
                  <c:v>6</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numCache>
            </c:numRef>
          </c:yVal>
          <c:smooth val="0"/>
          <c:extLst>
            <c:ext xmlns:c16="http://schemas.microsoft.com/office/drawing/2014/chart" uri="{C3380CC4-5D6E-409C-BE32-E72D297353CC}">
              <c16:uniqueId val="{00000004-A53E-4337-993A-E5BCF0BECEED}"/>
            </c:ext>
          </c:extLst>
        </c:ser>
        <c:ser>
          <c:idx val="5"/>
          <c:order val="5"/>
          <c:tx>
            <c:strRef>
              <c:f>Heterodyne!$AE$1</c:f>
              <c:strCache>
                <c:ptCount val="1"/>
                <c:pt idx="0">
                  <c:v>NF mHEMT</c:v>
                </c:pt>
              </c:strCache>
            </c:strRef>
          </c:tx>
          <c:spPr>
            <a:ln w="19050" cap="rnd">
              <a:noFill/>
              <a:round/>
            </a:ln>
            <a:effectLst/>
          </c:spPr>
          <c:marker>
            <c:symbol val="circle"/>
            <c:size val="5"/>
            <c:spPr>
              <a:solidFill>
                <a:schemeClr val="accent6"/>
              </a:solidFill>
              <a:ln w="9525">
                <a:solidFill>
                  <a:schemeClr val="accent6"/>
                </a:solidFill>
              </a:ln>
              <a:effectLst/>
            </c:spPr>
          </c:marker>
          <c:xVal>
            <c:numRef>
              <c:f>Heterodyne!$C$2:$C$148</c:f>
              <c:numCache>
                <c:formatCode>General</c:formatCode>
                <c:ptCount val="147"/>
                <c:pt idx="0">
                  <c:v>304</c:v>
                </c:pt>
                <c:pt idx="1">
                  <c:v>304</c:v>
                </c:pt>
                <c:pt idx="3">
                  <c:v>62.5</c:v>
                </c:pt>
                <c:pt idx="4">
                  <c:v>75</c:v>
                </c:pt>
                <c:pt idx="5">
                  <c:v>92.5</c:v>
                </c:pt>
                <c:pt idx="6">
                  <c:v>115</c:v>
                </c:pt>
                <c:pt idx="7">
                  <c:v>140</c:v>
                </c:pt>
                <c:pt idx="8">
                  <c:v>180</c:v>
                </c:pt>
                <c:pt idx="9">
                  <c:v>215</c:v>
                </c:pt>
                <c:pt idx="10">
                  <c:v>275</c:v>
                </c:pt>
                <c:pt idx="11">
                  <c:v>330</c:v>
                </c:pt>
                <c:pt idx="12">
                  <c:v>415</c:v>
                </c:pt>
                <c:pt idx="13">
                  <c:v>500</c:v>
                </c:pt>
                <c:pt idx="14">
                  <c:v>625</c:v>
                </c:pt>
                <c:pt idx="15">
                  <c:v>750</c:v>
                </c:pt>
                <c:pt idx="16">
                  <c:v>925</c:v>
                </c:pt>
                <c:pt idx="17">
                  <c:v>1150</c:v>
                </c:pt>
                <c:pt idx="18">
                  <c:v>1400</c:v>
                </c:pt>
                <c:pt idx="19">
                  <c:v>2750</c:v>
                </c:pt>
                <c:pt idx="21">
                  <c:v>62.5</c:v>
                </c:pt>
                <c:pt idx="22">
                  <c:v>75</c:v>
                </c:pt>
                <c:pt idx="23">
                  <c:v>92.5</c:v>
                </c:pt>
                <c:pt idx="24">
                  <c:v>115</c:v>
                </c:pt>
                <c:pt idx="25">
                  <c:v>140</c:v>
                </c:pt>
                <c:pt idx="26">
                  <c:v>180</c:v>
                </c:pt>
                <c:pt idx="27">
                  <c:v>215</c:v>
                </c:pt>
                <c:pt idx="28">
                  <c:v>275</c:v>
                </c:pt>
                <c:pt idx="29">
                  <c:v>330</c:v>
                </c:pt>
                <c:pt idx="30">
                  <c:v>415</c:v>
                </c:pt>
                <c:pt idx="31">
                  <c:v>500</c:v>
                </c:pt>
                <c:pt idx="32">
                  <c:v>625</c:v>
                </c:pt>
                <c:pt idx="33">
                  <c:v>750</c:v>
                </c:pt>
                <c:pt idx="34">
                  <c:v>925</c:v>
                </c:pt>
                <c:pt idx="35">
                  <c:v>1150</c:v>
                </c:pt>
                <c:pt idx="37">
                  <c:v>308</c:v>
                </c:pt>
                <c:pt idx="38">
                  <c:v>275</c:v>
                </c:pt>
                <c:pt idx="39">
                  <c:v>330</c:v>
                </c:pt>
                <c:pt idx="40">
                  <c:v>415</c:v>
                </c:pt>
                <c:pt idx="41">
                  <c:v>240</c:v>
                </c:pt>
                <c:pt idx="42">
                  <c:v>290</c:v>
                </c:pt>
                <c:pt idx="43">
                  <c:v>400</c:v>
                </c:pt>
                <c:pt idx="44">
                  <c:v>230</c:v>
                </c:pt>
                <c:pt idx="45">
                  <c:v>290</c:v>
                </c:pt>
                <c:pt idx="46">
                  <c:v>266</c:v>
                </c:pt>
                <c:pt idx="47">
                  <c:v>240</c:v>
                </c:pt>
                <c:pt idx="48">
                  <c:v>240</c:v>
                </c:pt>
                <c:pt idx="49">
                  <c:v>240</c:v>
                </c:pt>
                <c:pt idx="50">
                  <c:v>320</c:v>
                </c:pt>
                <c:pt idx="51">
                  <c:v>200</c:v>
                </c:pt>
                <c:pt idx="52">
                  <c:v>240</c:v>
                </c:pt>
                <c:pt idx="54">
                  <c:v>670</c:v>
                </c:pt>
                <c:pt idx="55">
                  <c:v>670</c:v>
                </c:pt>
                <c:pt idx="56">
                  <c:v>670</c:v>
                </c:pt>
                <c:pt idx="57">
                  <c:v>670</c:v>
                </c:pt>
                <c:pt idx="58">
                  <c:v>670</c:v>
                </c:pt>
                <c:pt idx="59">
                  <c:v>670</c:v>
                </c:pt>
                <c:pt idx="60">
                  <c:v>291</c:v>
                </c:pt>
                <c:pt idx="61">
                  <c:v>291</c:v>
                </c:pt>
                <c:pt idx="62">
                  <c:v>291</c:v>
                </c:pt>
                <c:pt idx="63">
                  <c:v>204</c:v>
                </c:pt>
                <c:pt idx="64">
                  <c:v>202</c:v>
                </c:pt>
                <c:pt idx="65">
                  <c:v>195</c:v>
                </c:pt>
                <c:pt idx="66">
                  <c:v>118.5</c:v>
                </c:pt>
                <c:pt idx="67">
                  <c:v>117.5</c:v>
                </c:pt>
                <c:pt idx="68">
                  <c:v>116</c:v>
                </c:pt>
                <c:pt idx="69">
                  <c:v>115</c:v>
                </c:pt>
                <c:pt idx="70">
                  <c:v>125</c:v>
                </c:pt>
                <c:pt idx="71">
                  <c:v>125</c:v>
                </c:pt>
                <c:pt idx="72">
                  <c:v>125</c:v>
                </c:pt>
                <c:pt idx="73">
                  <c:v>400.005</c:v>
                </c:pt>
                <c:pt idx="74">
                  <c:v>370.005</c:v>
                </c:pt>
                <c:pt idx="75">
                  <c:v>300.10000000000002</c:v>
                </c:pt>
                <c:pt idx="76">
                  <c:v>301</c:v>
                </c:pt>
                <c:pt idx="77">
                  <c:v>301</c:v>
                </c:pt>
                <c:pt idx="78">
                  <c:v>241</c:v>
                </c:pt>
                <c:pt idx="79">
                  <c:v>300.05</c:v>
                </c:pt>
                <c:pt idx="80">
                  <c:v>300.05</c:v>
                </c:pt>
                <c:pt idx="81">
                  <c:v>300.05</c:v>
                </c:pt>
                <c:pt idx="82">
                  <c:v>300.10000000000002</c:v>
                </c:pt>
                <c:pt idx="83">
                  <c:v>300.10000000000002</c:v>
                </c:pt>
                <c:pt idx="84">
                  <c:v>600.1</c:v>
                </c:pt>
                <c:pt idx="85">
                  <c:v>600.1</c:v>
                </c:pt>
                <c:pt idx="86">
                  <c:v>235</c:v>
                </c:pt>
                <c:pt idx="87">
                  <c:v>260</c:v>
                </c:pt>
                <c:pt idx="88">
                  <c:v>180</c:v>
                </c:pt>
                <c:pt idx="89">
                  <c:v>200.1</c:v>
                </c:pt>
                <c:pt idx="90">
                  <c:v>200.1</c:v>
                </c:pt>
                <c:pt idx="91">
                  <c:v>140.19999999999999</c:v>
                </c:pt>
                <c:pt idx="92">
                  <c:v>140.1</c:v>
                </c:pt>
                <c:pt idx="93">
                  <c:v>120</c:v>
                </c:pt>
                <c:pt idx="94">
                  <c:v>120</c:v>
                </c:pt>
                <c:pt idx="95">
                  <c:v>120</c:v>
                </c:pt>
                <c:pt idx="96">
                  <c:v>180</c:v>
                </c:pt>
                <c:pt idx="97">
                  <c:v>220</c:v>
                </c:pt>
                <c:pt idx="98">
                  <c:v>92.5</c:v>
                </c:pt>
                <c:pt idx="99">
                  <c:v>97</c:v>
                </c:pt>
                <c:pt idx="100">
                  <c:v>300</c:v>
                </c:pt>
                <c:pt idx="101">
                  <c:v>338</c:v>
                </c:pt>
                <c:pt idx="102">
                  <c:v>270</c:v>
                </c:pt>
                <c:pt idx="103">
                  <c:v>298</c:v>
                </c:pt>
                <c:pt idx="104">
                  <c:v>187</c:v>
                </c:pt>
                <c:pt idx="105">
                  <c:v>195.5</c:v>
                </c:pt>
                <c:pt idx="106">
                  <c:v>140</c:v>
                </c:pt>
                <c:pt idx="107">
                  <c:v>140</c:v>
                </c:pt>
                <c:pt idx="108">
                  <c:v>140</c:v>
                </c:pt>
                <c:pt idx="109">
                  <c:v>140</c:v>
                </c:pt>
                <c:pt idx="110">
                  <c:v>140</c:v>
                </c:pt>
                <c:pt idx="111">
                  <c:v>143</c:v>
                </c:pt>
                <c:pt idx="112">
                  <c:v>77</c:v>
                </c:pt>
                <c:pt idx="113">
                  <c:v>77.400000000000006</c:v>
                </c:pt>
                <c:pt idx="114">
                  <c:v>200</c:v>
                </c:pt>
                <c:pt idx="115">
                  <c:v>178</c:v>
                </c:pt>
                <c:pt idx="116">
                  <c:v>180</c:v>
                </c:pt>
                <c:pt idx="117">
                  <c:v>210</c:v>
                </c:pt>
                <c:pt idx="118">
                  <c:v>210</c:v>
                </c:pt>
                <c:pt idx="119">
                  <c:v>250</c:v>
                </c:pt>
                <c:pt idx="120">
                  <c:v>297.5</c:v>
                </c:pt>
                <c:pt idx="121">
                  <c:v>290</c:v>
                </c:pt>
                <c:pt idx="122">
                  <c:v>220</c:v>
                </c:pt>
                <c:pt idx="123">
                  <c:v>200</c:v>
                </c:pt>
                <c:pt idx="124">
                  <c:v>200</c:v>
                </c:pt>
                <c:pt idx="125">
                  <c:v>200</c:v>
                </c:pt>
                <c:pt idx="126">
                  <c:v>200</c:v>
                </c:pt>
                <c:pt idx="127">
                  <c:v>260</c:v>
                </c:pt>
                <c:pt idx="128">
                  <c:v>226</c:v>
                </c:pt>
                <c:pt idx="130">
                  <c:v>220</c:v>
                </c:pt>
                <c:pt idx="131">
                  <c:v>320</c:v>
                </c:pt>
                <c:pt idx="132">
                  <c:v>245</c:v>
                </c:pt>
                <c:pt idx="133">
                  <c:v>240</c:v>
                </c:pt>
                <c:pt idx="134">
                  <c:v>240</c:v>
                </c:pt>
                <c:pt idx="135">
                  <c:v>230</c:v>
                </c:pt>
                <c:pt idx="136">
                  <c:v>240</c:v>
                </c:pt>
                <c:pt idx="137">
                  <c:v>260</c:v>
                </c:pt>
                <c:pt idx="138">
                  <c:v>283</c:v>
                </c:pt>
                <c:pt idx="139">
                  <c:v>240</c:v>
                </c:pt>
                <c:pt idx="140">
                  <c:v>294</c:v>
                </c:pt>
                <c:pt idx="141">
                  <c:v>300</c:v>
                </c:pt>
                <c:pt idx="142">
                  <c:v>256</c:v>
                </c:pt>
              </c:numCache>
            </c:numRef>
          </c:xVal>
          <c:yVal>
            <c:numRef>
              <c:f>Heterodyne!$AE$2:$AE$148</c:f>
              <c:numCache>
                <c:formatCode>General</c:formatCode>
                <c:ptCount val="1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8.5</c:v>
                </c:pt>
                <c:pt idx="74">
                  <c:v>8.5</c:v>
                </c:pt>
                <c:pt idx="75">
                  <c:v>7</c:v>
                </c:pt>
                <c:pt idx="76">
                  <c:v>#N/A</c:v>
                </c:pt>
                <c:pt idx="77">
                  <c:v>7.5</c:v>
                </c:pt>
                <c:pt idx="78">
                  <c:v>#N/A</c:v>
                </c:pt>
                <c:pt idx="79">
                  <c:v>20</c:v>
                </c:pt>
                <c:pt idx="80">
                  <c:v>12</c:v>
                </c:pt>
                <c:pt idx="81">
                  <c:v>7.6</c:v>
                </c:pt>
                <c:pt idx="82">
                  <c:v>#N/A</c:v>
                </c:pt>
                <c:pt idx="83">
                  <c:v>#N/A</c:v>
                </c:pt>
                <c:pt idx="84">
                  <c:v>#N/A</c:v>
                </c:pt>
                <c:pt idx="85">
                  <c:v>#N/A</c:v>
                </c:pt>
                <c:pt idx="86">
                  <c:v>#N/A</c:v>
                </c:pt>
                <c:pt idx="87">
                  <c:v>#N/A</c:v>
                </c:pt>
                <c:pt idx="88">
                  <c:v>6.5</c:v>
                </c:pt>
                <c:pt idx="89">
                  <c:v>#N/A</c:v>
                </c:pt>
                <c:pt idx="90">
                  <c:v>#N/A</c:v>
                </c:pt>
                <c:pt idx="91">
                  <c:v>#N/A</c:v>
                </c:pt>
                <c:pt idx="92">
                  <c:v>5.5</c:v>
                </c:pt>
                <c:pt idx="93">
                  <c:v>3</c:v>
                </c:pt>
                <c:pt idx="94">
                  <c:v>4</c:v>
                </c:pt>
                <c:pt idx="95">
                  <c:v>3.4</c:v>
                </c:pt>
                <c:pt idx="96">
                  <c:v>6.5</c:v>
                </c:pt>
                <c:pt idx="97">
                  <c:v>#N/A</c:v>
                </c:pt>
                <c:pt idx="98">
                  <c:v>14.75</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c:v>
                </c:pt>
                <c:pt idx="121">
                  <c:v>#N/A</c:v>
                </c:pt>
                <c:pt idx="122">
                  <c:v>8.4</c:v>
                </c:pt>
                <c:pt idx="123">
                  <c:v>#N/A</c:v>
                </c:pt>
                <c:pt idx="124">
                  <c:v>9</c:v>
                </c:pt>
                <c:pt idx="125">
                  <c:v>#N/A</c:v>
                </c:pt>
                <c:pt idx="126">
                  <c:v>14</c:v>
                </c:pt>
                <c:pt idx="127">
                  <c:v>#N/A</c:v>
                </c:pt>
                <c:pt idx="128">
                  <c:v>7</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numCache>
            </c:numRef>
          </c:yVal>
          <c:smooth val="0"/>
          <c:extLst>
            <c:ext xmlns:c16="http://schemas.microsoft.com/office/drawing/2014/chart" uri="{C3380CC4-5D6E-409C-BE32-E72D297353CC}">
              <c16:uniqueId val="{00000005-A53E-4337-993A-E5BCF0BECEED}"/>
            </c:ext>
          </c:extLst>
        </c:ser>
        <c:ser>
          <c:idx val="6"/>
          <c:order val="6"/>
          <c:tx>
            <c:strRef>
              <c:f>Heterodyne!$AF$1</c:f>
              <c:strCache>
                <c:ptCount val="1"/>
                <c:pt idx="0">
                  <c:v>NF InP HBT</c:v>
                </c:pt>
              </c:strCache>
            </c:strRef>
          </c:tx>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Heterodyne!$C$2:$C$148</c:f>
              <c:numCache>
                <c:formatCode>General</c:formatCode>
                <c:ptCount val="147"/>
                <c:pt idx="0">
                  <c:v>304</c:v>
                </c:pt>
                <c:pt idx="1">
                  <c:v>304</c:v>
                </c:pt>
                <c:pt idx="3">
                  <c:v>62.5</c:v>
                </c:pt>
                <c:pt idx="4">
                  <c:v>75</c:v>
                </c:pt>
                <c:pt idx="5">
                  <c:v>92.5</c:v>
                </c:pt>
                <c:pt idx="6">
                  <c:v>115</c:v>
                </c:pt>
                <c:pt idx="7">
                  <c:v>140</c:v>
                </c:pt>
                <c:pt idx="8">
                  <c:v>180</c:v>
                </c:pt>
                <c:pt idx="9">
                  <c:v>215</c:v>
                </c:pt>
                <c:pt idx="10">
                  <c:v>275</c:v>
                </c:pt>
                <c:pt idx="11">
                  <c:v>330</c:v>
                </c:pt>
                <c:pt idx="12">
                  <c:v>415</c:v>
                </c:pt>
                <c:pt idx="13">
                  <c:v>500</c:v>
                </c:pt>
                <c:pt idx="14">
                  <c:v>625</c:v>
                </c:pt>
                <c:pt idx="15">
                  <c:v>750</c:v>
                </c:pt>
                <c:pt idx="16">
                  <c:v>925</c:v>
                </c:pt>
                <c:pt idx="17">
                  <c:v>1150</c:v>
                </c:pt>
                <c:pt idx="18">
                  <c:v>1400</c:v>
                </c:pt>
                <c:pt idx="19">
                  <c:v>2750</c:v>
                </c:pt>
                <c:pt idx="21">
                  <c:v>62.5</c:v>
                </c:pt>
                <c:pt idx="22">
                  <c:v>75</c:v>
                </c:pt>
                <c:pt idx="23">
                  <c:v>92.5</c:v>
                </c:pt>
                <c:pt idx="24">
                  <c:v>115</c:v>
                </c:pt>
                <c:pt idx="25">
                  <c:v>140</c:v>
                </c:pt>
                <c:pt idx="26">
                  <c:v>180</c:v>
                </c:pt>
                <c:pt idx="27">
                  <c:v>215</c:v>
                </c:pt>
                <c:pt idx="28">
                  <c:v>275</c:v>
                </c:pt>
                <c:pt idx="29">
                  <c:v>330</c:v>
                </c:pt>
                <c:pt idx="30">
                  <c:v>415</c:v>
                </c:pt>
                <c:pt idx="31">
                  <c:v>500</c:v>
                </c:pt>
                <c:pt idx="32">
                  <c:v>625</c:v>
                </c:pt>
                <c:pt idx="33">
                  <c:v>750</c:v>
                </c:pt>
                <c:pt idx="34">
                  <c:v>925</c:v>
                </c:pt>
                <c:pt idx="35">
                  <c:v>1150</c:v>
                </c:pt>
                <c:pt idx="37">
                  <c:v>308</c:v>
                </c:pt>
                <c:pt idx="38">
                  <c:v>275</c:v>
                </c:pt>
                <c:pt idx="39">
                  <c:v>330</c:v>
                </c:pt>
                <c:pt idx="40">
                  <c:v>415</c:v>
                </c:pt>
                <c:pt idx="41">
                  <c:v>240</c:v>
                </c:pt>
                <c:pt idx="42">
                  <c:v>290</c:v>
                </c:pt>
                <c:pt idx="43">
                  <c:v>400</c:v>
                </c:pt>
                <c:pt idx="44">
                  <c:v>230</c:v>
                </c:pt>
                <c:pt idx="45">
                  <c:v>290</c:v>
                </c:pt>
                <c:pt idx="46">
                  <c:v>266</c:v>
                </c:pt>
                <c:pt idx="47">
                  <c:v>240</c:v>
                </c:pt>
                <c:pt idx="48">
                  <c:v>240</c:v>
                </c:pt>
                <c:pt idx="49">
                  <c:v>240</c:v>
                </c:pt>
                <c:pt idx="50">
                  <c:v>320</c:v>
                </c:pt>
                <c:pt idx="51">
                  <c:v>200</c:v>
                </c:pt>
                <c:pt idx="52">
                  <c:v>240</c:v>
                </c:pt>
                <c:pt idx="54">
                  <c:v>670</c:v>
                </c:pt>
                <c:pt idx="55">
                  <c:v>670</c:v>
                </c:pt>
                <c:pt idx="56">
                  <c:v>670</c:v>
                </c:pt>
                <c:pt idx="57">
                  <c:v>670</c:v>
                </c:pt>
                <c:pt idx="58">
                  <c:v>670</c:v>
                </c:pt>
                <c:pt idx="59">
                  <c:v>670</c:v>
                </c:pt>
                <c:pt idx="60">
                  <c:v>291</c:v>
                </c:pt>
                <c:pt idx="61">
                  <c:v>291</c:v>
                </c:pt>
                <c:pt idx="62">
                  <c:v>291</c:v>
                </c:pt>
                <c:pt idx="63">
                  <c:v>204</c:v>
                </c:pt>
                <c:pt idx="64">
                  <c:v>202</c:v>
                </c:pt>
                <c:pt idx="65">
                  <c:v>195</c:v>
                </c:pt>
                <c:pt idx="66">
                  <c:v>118.5</c:v>
                </c:pt>
                <c:pt idx="67">
                  <c:v>117.5</c:v>
                </c:pt>
                <c:pt idx="68">
                  <c:v>116</c:v>
                </c:pt>
                <c:pt idx="69">
                  <c:v>115</c:v>
                </c:pt>
                <c:pt idx="70">
                  <c:v>125</c:v>
                </c:pt>
                <c:pt idx="71">
                  <c:v>125</c:v>
                </c:pt>
                <c:pt idx="72">
                  <c:v>125</c:v>
                </c:pt>
                <c:pt idx="73">
                  <c:v>400.005</c:v>
                </c:pt>
                <c:pt idx="74">
                  <c:v>370.005</c:v>
                </c:pt>
                <c:pt idx="75">
                  <c:v>300.10000000000002</c:v>
                </c:pt>
                <c:pt idx="76">
                  <c:v>301</c:v>
                </c:pt>
                <c:pt idx="77">
                  <c:v>301</c:v>
                </c:pt>
                <c:pt idx="78">
                  <c:v>241</c:v>
                </c:pt>
                <c:pt idx="79">
                  <c:v>300.05</c:v>
                </c:pt>
                <c:pt idx="80">
                  <c:v>300.05</c:v>
                </c:pt>
                <c:pt idx="81">
                  <c:v>300.05</c:v>
                </c:pt>
                <c:pt idx="82">
                  <c:v>300.10000000000002</c:v>
                </c:pt>
                <c:pt idx="83">
                  <c:v>300.10000000000002</c:v>
                </c:pt>
                <c:pt idx="84">
                  <c:v>600.1</c:v>
                </c:pt>
                <c:pt idx="85">
                  <c:v>600.1</c:v>
                </c:pt>
                <c:pt idx="86">
                  <c:v>235</c:v>
                </c:pt>
                <c:pt idx="87">
                  <c:v>260</c:v>
                </c:pt>
                <c:pt idx="88">
                  <c:v>180</c:v>
                </c:pt>
                <c:pt idx="89">
                  <c:v>200.1</c:v>
                </c:pt>
                <c:pt idx="90">
                  <c:v>200.1</c:v>
                </c:pt>
                <c:pt idx="91">
                  <c:v>140.19999999999999</c:v>
                </c:pt>
                <c:pt idx="92">
                  <c:v>140.1</c:v>
                </c:pt>
                <c:pt idx="93">
                  <c:v>120</c:v>
                </c:pt>
                <c:pt idx="94">
                  <c:v>120</c:v>
                </c:pt>
                <c:pt idx="95">
                  <c:v>120</c:v>
                </c:pt>
                <c:pt idx="96">
                  <c:v>180</c:v>
                </c:pt>
                <c:pt idx="97">
                  <c:v>220</c:v>
                </c:pt>
                <c:pt idx="98">
                  <c:v>92.5</c:v>
                </c:pt>
                <c:pt idx="99">
                  <c:v>97</c:v>
                </c:pt>
                <c:pt idx="100">
                  <c:v>300</c:v>
                </c:pt>
                <c:pt idx="101">
                  <c:v>338</c:v>
                </c:pt>
                <c:pt idx="102">
                  <c:v>270</c:v>
                </c:pt>
                <c:pt idx="103">
                  <c:v>298</c:v>
                </c:pt>
                <c:pt idx="104">
                  <c:v>187</c:v>
                </c:pt>
                <c:pt idx="105">
                  <c:v>195.5</c:v>
                </c:pt>
                <c:pt idx="106">
                  <c:v>140</c:v>
                </c:pt>
                <c:pt idx="107">
                  <c:v>140</c:v>
                </c:pt>
                <c:pt idx="108">
                  <c:v>140</c:v>
                </c:pt>
                <c:pt idx="109">
                  <c:v>140</c:v>
                </c:pt>
                <c:pt idx="110">
                  <c:v>140</c:v>
                </c:pt>
                <c:pt idx="111">
                  <c:v>143</c:v>
                </c:pt>
                <c:pt idx="112">
                  <c:v>77</c:v>
                </c:pt>
                <c:pt idx="113">
                  <c:v>77.400000000000006</c:v>
                </c:pt>
                <c:pt idx="114">
                  <c:v>200</c:v>
                </c:pt>
                <c:pt idx="115">
                  <c:v>178</c:v>
                </c:pt>
                <c:pt idx="116">
                  <c:v>180</c:v>
                </c:pt>
                <c:pt idx="117">
                  <c:v>210</c:v>
                </c:pt>
                <c:pt idx="118">
                  <c:v>210</c:v>
                </c:pt>
                <c:pt idx="119">
                  <c:v>250</c:v>
                </c:pt>
                <c:pt idx="120">
                  <c:v>297.5</c:v>
                </c:pt>
                <c:pt idx="121">
                  <c:v>290</c:v>
                </c:pt>
                <c:pt idx="122">
                  <c:v>220</c:v>
                </c:pt>
                <c:pt idx="123">
                  <c:v>200</c:v>
                </c:pt>
                <c:pt idx="124">
                  <c:v>200</c:v>
                </c:pt>
                <c:pt idx="125">
                  <c:v>200</c:v>
                </c:pt>
                <c:pt idx="126">
                  <c:v>200</c:v>
                </c:pt>
                <c:pt idx="127">
                  <c:v>260</c:v>
                </c:pt>
                <c:pt idx="128">
                  <c:v>226</c:v>
                </c:pt>
                <c:pt idx="130">
                  <c:v>220</c:v>
                </c:pt>
                <c:pt idx="131">
                  <c:v>320</c:v>
                </c:pt>
                <c:pt idx="132">
                  <c:v>245</c:v>
                </c:pt>
                <c:pt idx="133">
                  <c:v>240</c:v>
                </c:pt>
                <c:pt idx="134">
                  <c:v>240</c:v>
                </c:pt>
                <c:pt idx="135">
                  <c:v>230</c:v>
                </c:pt>
                <c:pt idx="136">
                  <c:v>240</c:v>
                </c:pt>
                <c:pt idx="137">
                  <c:v>260</c:v>
                </c:pt>
                <c:pt idx="138">
                  <c:v>283</c:v>
                </c:pt>
                <c:pt idx="139">
                  <c:v>240</c:v>
                </c:pt>
                <c:pt idx="140">
                  <c:v>294</c:v>
                </c:pt>
                <c:pt idx="141">
                  <c:v>300</c:v>
                </c:pt>
                <c:pt idx="142">
                  <c:v>256</c:v>
                </c:pt>
              </c:numCache>
            </c:numRef>
          </c:xVal>
          <c:yVal>
            <c:numRef>
              <c:f>Heterodyne!$AF$2:$AF$148</c:f>
              <c:numCache>
                <c:formatCode>General</c:formatCode>
                <c:ptCount val="1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14.15</c:v>
                </c:pt>
                <c:pt idx="101">
                  <c:v>17</c:v>
                </c:pt>
                <c:pt idx="102">
                  <c:v>#N/A</c:v>
                </c:pt>
                <c:pt idx="103">
                  <c:v>#N/A</c:v>
                </c:pt>
                <c:pt idx="104">
                  <c:v>#N/A</c:v>
                </c:pt>
                <c:pt idx="105">
                  <c:v>#N/A</c:v>
                </c:pt>
                <c:pt idx="106">
                  <c:v>12</c:v>
                </c:pt>
                <c:pt idx="107">
                  <c:v>13.5</c:v>
                </c:pt>
                <c:pt idx="108">
                  <c:v>18.5</c:v>
                </c:pt>
                <c:pt idx="109">
                  <c:v>19</c:v>
                </c:pt>
                <c:pt idx="110">
                  <c:v>12.75</c:v>
                </c:pt>
                <c:pt idx="111">
                  <c:v>13</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numCache>
            </c:numRef>
          </c:yVal>
          <c:smooth val="0"/>
          <c:extLst>
            <c:ext xmlns:c16="http://schemas.microsoft.com/office/drawing/2014/chart" uri="{C3380CC4-5D6E-409C-BE32-E72D297353CC}">
              <c16:uniqueId val="{00000006-A53E-4337-993A-E5BCF0BECEED}"/>
            </c:ext>
          </c:extLst>
        </c:ser>
        <c:dLbls>
          <c:showLegendKey val="0"/>
          <c:showVal val="0"/>
          <c:showCatName val="0"/>
          <c:showSerName val="0"/>
          <c:showPercent val="0"/>
          <c:showBubbleSize val="0"/>
        </c:dLbls>
        <c:axId val="760278271"/>
        <c:axId val="757937551"/>
        <c:extLst>
          <c:ext xmlns:c15="http://schemas.microsoft.com/office/drawing/2012/chart" uri="{02D57815-91ED-43cb-92C2-25804820EDAC}">
            <c15:filteredScatterSeries>
              <c15:ser>
                <c:idx val="1"/>
                <c:order val="1"/>
                <c:tx>
                  <c:strRef>
                    <c:extLst>
                      <c:ext uri="{02D57815-91ED-43cb-92C2-25804820EDAC}">
                        <c15:formulaRef>
                          <c15:sqref>Heterodyne!$AA$1</c15:sqref>
                        </c15:formulaRef>
                      </c:ext>
                    </c:extLst>
                    <c:strCache>
                      <c:ptCount val="1"/>
                      <c:pt idx="0">
                        <c:v>NF FMBD</c:v>
                      </c:pt>
                    </c:strCache>
                  </c:strRef>
                </c:tx>
                <c:spPr>
                  <a:ln w="1905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Heterodyne!$C$2:$C$148</c15:sqref>
                        </c15:formulaRef>
                      </c:ext>
                    </c:extLst>
                    <c:numCache>
                      <c:formatCode>General</c:formatCode>
                      <c:ptCount val="147"/>
                      <c:pt idx="0">
                        <c:v>304</c:v>
                      </c:pt>
                      <c:pt idx="1">
                        <c:v>304</c:v>
                      </c:pt>
                      <c:pt idx="3">
                        <c:v>62.5</c:v>
                      </c:pt>
                      <c:pt idx="4">
                        <c:v>75</c:v>
                      </c:pt>
                      <c:pt idx="5">
                        <c:v>92.5</c:v>
                      </c:pt>
                      <c:pt idx="6">
                        <c:v>115</c:v>
                      </c:pt>
                      <c:pt idx="7">
                        <c:v>140</c:v>
                      </c:pt>
                      <c:pt idx="8">
                        <c:v>180</c:v>
                      </c:pt>
                      <c:pt idx="9">
                        <c:v>215</c:v>
                      </c:pt>
                      <c:pt idx="10">
                        <c:v>275</c:v>
                      </c:pt>
                      <c:pt idx="11">
                        <c:v>330</c:v>
                      </c:pt>
                      <c:pt idx="12">
                        <c:v>415</c:v>
                      </c:pt>
                      <c:pt idx="13">
                        <c:v>500</c:v>
                      </c:pt>
                      <c:pt idx="14">
                        <c:v>625</c:v>
                      </c:pt>
                      <c:pt idx="15">
                        <c:v>750</c:v>
                      </c:pt>
                      <c:pt idx="16">
                        <c:v>925</c:v>
                      </c:pt>
                      <c:pt idx="17">
                        <c:v>1150</c:v>
                      </c:pt>
                      <c:pt idx="18">
                        <c:v>1400</c:v>
                      </c:pt>
                      <c:pt idx="19">
                        <c:v>2750</c:v>
                      </c:pt>
                      <c:pt idx="21">
                        <c:v>62.5</c:v>
                      </c:pt>
                      <c:pt idx="22">
                        <c:v>75</c:v>
                      </c:pt>
                      <c:pt idx="23">
                        <c:v>92.5</c:v>
                      </c:pt>
                      <c:pt idx="24">
                        <c:v>115</c:v>
                      </c:pt>
                      <c:pt idx="25">
                        <c:v>140</c:v>
                      </c:pt>
                      <c:pt idx="26">
                        <c:v>180</c:v>
                      </c:pt>
                      <c:pt idx="27">
                        <c:v>215</c:v>
                      </c:pt>
                      <c:pt idx="28">
                        <c:v>275</c:v>
                      </c:pt>
                      <c:pt idx="29">
                        <c:v>330</c:v>
                      </c:pt>
                      <c:pt idx="30">
                        <c:v>415</c:v>
                      </c:pt>
                      <c:pt idx="31">
                        <c:v>500</c:v>
                      </c:pt>
                      <c:pt idx="32">
                        <c:v>625</c:v>
                      </c:pt>
                      <c:pt idx="33">
                        <c:v>750</c:v>
                      </c:pt>
                      <c:pt idx="34">
                        <c:v>925</c:v>
                      </c:pt>
                      <c:pt idx="35">
                        <c:v>1150</c:v>
                      </c:pt>
                      <c:pt idx="37">
                        <c:v>308</c:v>
                      </c:pt>
                      <c:pt idx="38">
                        <c:v>275</c:v>
                      </c:pt>
                      <c:pt idx="39">
                        <c:v>330</c:v>
                      </c:pt>
                      <c:pt idx="40">
                        <c:v>415</c:v>
                      </c:pt>
                      <c:pt idx="41">
                        <c:v>240</c:v>
                      </c:pt>
                      <c:pt idx="42">
                        <c:v>290</c:v>
                      </c:pt>
                      <c:pt idx="43">
                        <c:v>400</c:v>
                      </c:pt>
                      <c:pt idx="44">
                        <c:v>230</c:v>
                      </c:pt>
                      <c:pt idx="45">
                        <c:v>290</c:v>
                      </c:pt>
                      <c:pt idx="46">
                        <c:v>266</c:v>
                      </c:pt>
                      <c:pt idx="47">
                        <c:v>240</c:v>
                      </c:pt>
                      <c:pt idx="48">
                        <c:v>240</c:v>
                      </c:pt>
                      <c:pt idx="49">
                        <c:v>240</c:v>
                      </c:pt>
                      <c:pt idx="50">
                        <c:v>320</c:v>
                      </c:pt>
                      <c:pt idx="51">
                        <c:v>200</c:v>
                      </c:pt>
                      <c:pt idx="52">
                        <c:v>240</c:v>
                      </c:pt>
                      <c:pt idx="54">
                        <c:v>670</c:v>
                      </c:pt>
                      <c:pt idx="55">
                        <c:v>670</c:v>
                      </c:pt>
                      <c:pt idx="56">
                        <c:v>670</c:v>
                      </c:pt>
                      <c:pt idx="57">
                        <c:v>670</c:v>
                      </c:pt>
                      <c:pt idx="58">
                        <c:v>670</c:v>
                      </c:pt>
                      <c:pt idx="59">
                        <c:v>670</c:v>
                      </c:pt>
                      <c:pt idx="60">
                        <c:v>291</c:v>
                      </c:pt>
                      <c:pt idx="61">
                        <c:v>291</c:v>
                      </c:pt>
                      <c:pt idx="62">
                        <c:v>291</c:v>
                      </c:pt>
                      <c:pt idx="63">
                        <c:v>204</c:v>
                      </c:pt>
                      <c:pt idx="64">
                        <c:v>202</c:v>
                      </c:pt>
                      <c:pt idx="65">
                        <c:v>195</c:v>
                      </c:pt>
                      <c:pt idx="66">
                        <c:v>118.5</c:v>
                      </c:pt>
                      <c:pt idx="67">
                        <c:v>117.5</c:v>
                      </c:pt>
                      <c:pt idx="68">
                        <c:v>116</c:v>
                      </c:pt>
                      <c:pt idx="69">
                        <c:v>115</c:v>
                      </c:pt>
                      <c:pt idx="70">
                        <c:v>125</c:v>
                      </c:pt>
                      <c:pt idx="71">
                        <c:v>125</c:v>
                      </c:pt>
                      <c:pt idx="72">
                        <c:v>125</c:v>
                      </c:pt>
                      <c:pt idx="73">
                        <c:v>400.005</c:v>
                      </c:pt>
                      <c:pt idx="74">
                        <c:v>370.005</c:v>
                      </c:pt>
                      <c:pt idx="75">
                        <c:v>300.10000000000002</c:v>
                      </c:pt>
                      <c:pt idx="76">
                        <c:v>301</c:v>
                      </c:pt>
                      <c:pt idx="77">
                        <c:v>301</c:v>
                      </c:pt>
                      <c:pt idx="78">
                        <c:v>241</c:v>
                      </c:pt>
                      <c:pt idx="79">
                        <c:v>300.05</c:v>
                      </c:pt>
                      <c:pt idx="80">
                        <c:v>300.05</c:v>
                      </c:pt>
                      <c:pt idx="81">
                        <c:v>300.05</c:v>
                      </c:pt>
                      <c:pt idx="82">
                        <c:v>300.10000000000002</c:v>
                      </c:pt>
                      <c:pt idx="83">
                        <c:v>300.10000000000002</c:v>
                      </c:pt>
                      <c:pt idx="84">
                        <c:v>600.1</c:v>
                      </c:pt>
                      <c:pt idx="85">
                        <c:v>600.1</c:v>
                      </c:pt>
                      <c:pt idx="86">
                        <c:v>235</c:v>
                      </c:pt>
                      <c:pt idx="87">
                        <c:v>260</c:v>
                      </c:pt>
                      <c:pt idx="88">
                        <c:v>180</c:v>
                      </c:pt>
                      <c:pt idx="89">
                        <c:v>200.1</c:v>
                      </c:pt>
                      <c:pt idx="90">
                        <c:v>200.1</c:v>
                      </c:pt>
                      <c:pt idx="91">
                        <c:v>140.19999999999999</c:v>
                      </c:pt>
                      <c:pt idx="92">
                        <c:v>140.1</c:v>
                      </c:pt>
                      <c:pt idx="93">
                        <c:v>120</c:v>
                      </c:pt>
                      <c:pt idx="94">
                        <c:v>120</c:v>
                      </c:pt>
                      <c:pt idx="95">
                        <c:v>120</c:v>
                      </c:pt>
                      <c:pt idx="96">
                        <c:v>180</c:v>
                      </c:pt>
                      <c:pt idx="97">
                        <c:v>220</c:v>
                      </c:pt>
                      <c:pt idx="98">
                        <c:v>92.5</c:v>
                      </c:pt>
                      <c:pt idx="99">
                        <c:v>97</c:v>
                      </c:pt>
                      <c:pt idx="100">
                        <c:v>300</c:v>
                      </c:pt>
                      <c:pt idx="101">
                        <c:v>338</c:v>
                      </c:pt>
                      <c:pt idx="102">
                        <c:v>270</c:v>
                      </c:pt>
                      <c:pt idx="103">
                        <c:v>298</c:v>
                      </c:pt>
                      <c:pt idx="104">
                        <c:v>187</c:v>
                      </c:pt>
                      <c:pt idx="105">
                        <c:v>195.5</c:v>
                      </c:pt>
                      <c:pt idx="106">
                        <c:v>140</c:v>
                      </c:pt>
                      <c:pt idx="107">
                        <c:v>140</c:v>
                      </c:pt>
                      <c:pt idx="108">
                        <c:v>140</c:v>
                      </c:pt>
                      <c:pt idx="109">
                        <c:v>140</c:v>
                      </c:pt>
                      <c:pt idx="110">
                        <c:v>140</c:v>
                      </c:pt>
                      <c:pt idx="111">
                        <c:v>143</c:v>
                      </c:pt>
                      <c:pt idx="112">
                        <c:v>77</c:v>
                      </c:pt>
                      <c:pt idx="113">
                        <c:v>77.400000000000006</c:v>
                      </c:pt>
                      <c:pt idx="114">
                        <c:v>200</c:v>
                      </c:pt>
                      <c:pt idx="115">
                        <c:v>178</c:v>
                      </c:pt>
                      <c:pt idx="116">
                        <c:v>180</c:v>
                      </c:pt>
                      <c:pt idx="117">
                        <c:v>210</c:v>
                      </c:pt>
                      <c:pt idx="118">
                        <c:v>210</c:v>
                      </c:pt>
                      <c:pt idx="119">
                        <c:v>250</c:v>
                      </c:pt>
                      <c:pt idx="120">
                        <c:v>297.5</c:v>
                      </c:pt>
                      <c:pt idx="121">
                        <c:v>290</c:v>
                      </c:pt>
                      <c:pt idx="122">
                        <c:v>220</c:v>
                      </c:pt>
                      <c:pt idx="123">
                        <c:v>200</c:v>
                      </c:pt>
                      <c:pt idx="124">
                        <c:v>200</c:v>
                      </c:pt>
                      <c:pt idx="125">
                        <c:v>200</c:v>
                      </c:pt>
                      <c:pt idx="126">
                        <c:v>200</c:v>
                      </c:pt>
                      <c:pt idx="127">
                        <c:v>260</c:v>
                      </c:pt>
                      <c:pt idx="128">
                        <c:v>226</c:v>
                      </c:pt>
                      <c:pt idx="130">
                        <c:v>220</c:v>
                      </c:pt>
                      <c:pt idx="131">
                        <c:v>320</c:v>
                      </c:pt>
                      <c:pt idx="132">
                        <c:v>245</c:v>
                      </c:pt>
                      <c:pt idx="133">
                        <c:v>240</c:v>
                      </c:pt>
                      <c:pt idx="134">
                        <c:v>240</c:v>
                      </c:pt>
                      <c:pt idx="135">
                        <c:v>230</c:v>
                      </c:pt>
                      <c:pt idx="136">
                        <c:v>240</c:v>
                      </c:pt>
                      <c:pt idx="137">
                        <c:v>260</c:v>
                      </c:pt>
                      <c:pt idx="138">
                        <c:v>283</c:v>
                      </c:pt>
                      <c:pt idx="139">
                        <c:v>240</c:v>
                      </c:pt>
                      <c:pt idx="140">
                        <c:v>294</c:v>
                      </c:pt>
                      <c:pt idx="141">
                        <c:v>300</c:v>
                      </c:pt>
                      <c:pt idx="142">
                        <c:v>256</c:v>
                      </c:pt>
                    </c:numCache>
                  </c:numRef>
                </c:xVal>
                <c:yVal>
                  <c:numRef>
                    <c:extLst>
                      <c:ext uri="{02D57815-91ED-43cb-92C2-25804820EDAC}">
                        <c15:formulaRef>
                          <c15:sqref>Heterodyne!$AA$2:$AA$148</c15:sqref>
                        </c15:formulaRef>
                      </c:ext>
                    </c:extLst>
                    <c:numCache>
                      <c:formatCode>General</c:formatCode>
                      <c:ptCount val="1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numCache>
                  </c:numRef>
                </c:yVal>
                <c:smooth val="0"/>
                <c:extLst>
                  <c:ext xmlns:c16="http://schemas.microsoft.com/office/drawing/2014/chart" uri="{C3380CC4-5D6E-409C-BE32-E72D297353CC}">
                    <c16:uniqueId val="{00000001-A53E-4337-993A-E5BCF0BECEED}"/>
                  </c:ext>
                </c:extLst>
              </c15:ser>
            </c15:filteredScatterSeries>
          </c:ext>
        </c:extLst>
      </c:scatterChart>
      <c:valAx>
        <c:axId val="760278271"/>
        <c:scaling>
          <c:logBase val="10"/>
          <c:orientation val="minMax"/>
          <c:max val="1000"/>
          <c:min val="10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Frequency (GHz)</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title>
        <c:numFmt formatCode="General" sourceLinked="1"/>
        <c:majorTickMark val="out"/>
        <c:minorTickMark val="out"/>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crossAx val="757937551"/>
        <c:crosses val="autoZero"/>
        <c:crossBetween val="midCat"/>
      </c:valAx>
      <c:valAx>
        <c:axId val="757937551"/>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Noise figure (dB)</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crossAx val="760278271"/>
        <c:crosses val="autoZero"/>
        <c:crossBetween val="midCat"/>
      </c:valAx>
      <c:spPr>
        <a:noFill/>
        <a:ln>
          <a:solidFill>
            <a:schemeClr val="tx1"/>
          </a:solidFill>
        </a:ln>
        <a:effectLst/>
      </c:spPr>
    </c:plotArea>
    <c:legend>
      <c:legendPos val="b"/>
      <c:layout>
        <c:manualLayout>
          <c:xMode val="edge"/>
          <c:yMode val="edge"/>
          <c:x val="0.71649453358141346"/>
          <c:y val="0.10797761454833718"/>
          <c:w val="0.22934439743190685"/>
          <c:h val="0.3691117123939161"/>
        </c:manualLayout>
      </c:layout>
      <c:overlay val="0"/>
      <c:spPr>
        <a:noFill/>
        <a:ln>
          <a:solidFill>
            <a:schemeClr val="tx1"/>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17D3F-4700-4701-8AF4-A7F9B95499E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DD12CA-FEEE-4615-8BD9-65E22DF81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984A90-E960-4AFD-BF3E-77336CA42766}"/>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5" name="フッター プレースホルダー 4">
            <a:extLst>
              <a:ext uri="{FF2B5EF4-FFF2-40B4-BE49-F238E27FC236}">
                <a16:creationId xmlns:a16="http://schemas.microsoft.com/office/drawing/2014/main" id="{5699D3E9-9B78-451C-8FB6-3966EC59E2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14C7FD-5771-43E8-9828-A257902A407E}"/>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69977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9E8F93-8897-41E2-81BC-8B21BC50A5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AF08DC9-5F9D-4081-8609-AA5F87C032D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DA22AE-4CC1-4091-85A6-4CB12520BB67}"/>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5" name="フッター プレースホルダー 4">
            <a:extLst>
              <a:ext uri="{FF2B5EF4-FFF2-40B4-BE49-F238E27FC236}">
                <a16:creationId xmlns:a16="http://schemas.microsoft.com/office/drawing/2014/main" id="{0867250C-3C30-4B08-88B1-B0716AF066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7E69D9-D6A4-491B-8890-C54DB040973A}"/>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28952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7EC3456-FB6A-480E-B604-EE799CB5401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CF8BD1-FBE5-430C-B27D-742CA9EA06D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121C84-97B6-41A2-9DD0-B1130BF9FDC5}"/>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5" name="フッター プレースホルダー 4">
            <a:extLst>
              <a:ext uri="{FF2B5EF4-FFF2-40B4-BE49-F238E27FC236}">
                <a16:creationId xmlns:a16="http://schemas.microsoft.com/office/drawing/2014/main" id="{D29C3396-5BB6-4310-89D2-C4B37DE302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9A1FDB-E7F2-4054-B664-54F9E1C504A2}"/>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395356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7" name="スライド番号プレースホルダー 5"/>
          <p:cNvSpPr txBox="1">
            <a:spLocks/>
          </p:cNvSpPr>
          <p:nvPr userDrawn="1"/>
        </p:nvSpPr>
        <p:spPr>
          <a:xfrm>
            <a:off x="9448800"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b="1"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B5689D9-5E57-452A-AD51-E6CBDD551D73}" type="slidenum">
              <a:rPr lang="ja-JP" altLang="en-US" sz="1800" smtClean="0">
                <a:solidFill>
                  <a:prstClr val="black">
                    <a:tint val="75000"/>
                  </a:prstClr>
                </a:solidFill>
                <a:latin typeface="+mn-lt"/>
              </a:rPr>
              <a:pPr/>
              <a:t>‹#›</a:t>
            </a:fld>
            <a:endParaRPr lang="ja-JP" altLang="en-US" sz="1800">
              <a:solidFill>
                <a:prstClr val="black">
                  <a:tint val="75000"/>
                </a:prstClr>
              </a:solidFill>
              <a:latin typeface="+mn-lt"/>
            </a:endParaRPr>
          </a:p>
        </p:txBody>
      </p:sp>
      <p:sp>
        <p:nvSpPr>
          <p:cNvPr id="2" name="タイトル 1">
            <a:extLst>
              <a:ext uri="{FF2B5EF4-FFF2-40B4-BE49-F238E27FC236}">
                <a16:creationId xmlns:a16="http://schemas.microsoft.com/office/drawing/2014/main" id="{1D1606AC-308F-F04E-B70A-34D63CFDFDF5}"/>
              </a:ext>
            </a:extLst>
          </p:cNvPr>
          <p:cNvSpPr>
            <a:spLocks noGrp="1"/>
          </p:cNvSpPr>
          <p:nvPr>
            <p:ph type="title"/>
          </p:nvPr>
        </p:nvSpPr>
        <p:spPr>
          <a:xfrm>
            <a:off x="0" y="171393"/>
            <a:ext cx="12192000" cy="864000"/>
          </a:xfrm>
          <a:prstGeom prst="rect">
            <a:avLst/>
          </a:prstGeom>
        </p:spPr>
        <p:txBody>
          <a:bodyPr spcFirstLastPara="1" wrap="square" lIns="68575" tIns="0" rIns="68575" bIns="0" anchor="ctr" anchorCtr="0">
            <a:noAutofit/>
          </a:bodyPr>
          <a:lstStyle>
            <a:lvl1pPr>
              <a:defRPr lang="ja-JP" altLang="en-US" sz="4800">
                <a:ln>
                  <a:solidFill>
                    <a:schemeClr val="tx1">
                      <a:lumMod val="75000"/>
                      <a:lumOff val="25000"/>
                    </a:schemeClr>
                  </a:solidFill>
                </a:ln>
                <a:solidFill>
                  <a:schemeClr val="tx1">
                    <a:lumMod val="75000"/>
                    <a:lumOff val="25000"/>
                  </a:schemeClr>
                </a:solidFill>
              </a:defRPr>
            </a:lvl1pPr>
          </a:lstStyle>
          <a:p>
            <a:pPr marL="0" lvl="0" algn="ctr" defTabSz="1219170"/>
            <a:r>
              <a:rPr kumimoji="1" lang="ja-JP" altLang="en-US"/>
              <a:t>マスター タイトルの書式設定</a:t>
            </a:r>
          </a:p>
        </p:txBody>
      </p:sp>
    </p:spTree>
    <p:extLst>
      <p:ext uri="{BB962C8B-B14F-4D97-AF65-F5344CB8AC3E}">
        <p14:creationId xmlns:p14="http://schemas.microsoft.com/office/powerpoint/2010/main" val="194758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C5918-1CAA-4CB5-9530-8C8005071A7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FBE850-F2E9-4BFB-A964-B308C9F2AB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1ECD80-7B5F-4FF5-9812-6695B8A23478}"/>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5" name="フッター プレースホルダー 4">
            <a:extLst>
              <a:ext uri="{FF2B5EF4-FFF2-40B4-BE49-F238E27FC236}">
                <a16:creationId xmlns:a16="http://schemas.microsoft.com/office/drawing/2014/main" id="{D7C13B25-0087-4846-AFDF-D58B96647F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A4C764-D330-4DDE-8D15-8BA63003F741}"/>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181720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DA783-AAEE-478F-A7DD-F99C0BF8BDA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73A5ED-FE6A-4F6C-9DCC-05326FB9C5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53AE63B-624D-4685-AA1E-2604A2E882EF}"/>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5" name="フッター プレースホルダー 4">
            <a:extLst>
              <a:ext uri="{FF2B5EF4-FFF2-40B4-BE49-F238E27FC236}">
                <a16:creationId xmlns:a16="http://schemas.microsoft.com/office/drawing/2014/main" id="{986FFBFB-8D9A-428E-AC90-3F8B1D2DD7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8CBF3B-6CE4-473A-B118-6541DD58DD43}"/>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39522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6DDE4-1D2F-400A-AB4A-7F7F41833D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C2FFB5E-B9A4-45F8-A561-7B8CD9498CB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4FFD195-ADB3-4161-80C7-1928ED8F1CB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334EC48-A714-40F1-B3E9-9536A5FE4701}"/>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6" name="フッター プレースホルダー 5">
            <a:extLst>
              <a:ext uri="{FF2B5EF4-FFF2-40B4-BE49-F238E27FC236}">
                <a16:creationId xmlns:a16="http://schemas.microsoft.com/office/drawing/2014/main" id="{AB41C76D-D70A-4A04-B05E-6E04CD17CC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4A9F42-9395-44F2-8DD2-6FF15E160BD9}"/>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186192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3C4950-D5B0-4CC4-84C3-6575E9AC286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287EAB-47B2-4910-B660-30609C3BE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C4477A-8BE8-40E9-AD5A-9087D19A27C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DA67365-5C2C-416A-AFCA-5D028B13F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5F0180F-637F-4FC0-A7C8-8EC6379E231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C0185F8-D460-4719-87B4-BB4AA8347ABF}"/>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8" name="フッター プレースホルダー 7">
            <a:extLst>
              <a:ext uri="{FF2B5EF4-FFF2-40B4-BE49-F238E27FC236}">
                <a16:creationId xmlns:a16="http://schemas.microsoft.com/office/drawing/2014/main" id="{399663E8-3816-4E93-A8A4-ACE005BA180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1B61E50-528A-4959-A5A0-97F1551078D0}"/>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137104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3BCEF1-C9D6-4035-82D6-7AE3C703ED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EA77696-ED13-493B-B56B-9B6D00DD4701}"/>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4" name="フッター プレースホルダー 3">
            <a:extLst>
              <a:ext uri="{FF2B5EF4-FFF2-40B4-BE49-F238E27FC236}">
                <a16:creationId xmlns:a16="http://schemas.microsoft.com/office/drawing/2014/main" id="{AB7731CF-1894-47B0-A8A4-7058138E39E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F6DC6B1-6E73-4340-ABD0-750408CB50F9}"/>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199520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1EF0BE-375A-45CC-A472-E3DFE3829C96}"/>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3" name="フッター プレースホルダー 2">
            <a:extLst>
              <a:ext uri="{FF2B5EF4-FFF2-40B4-BE49-F238E27FC236}">
                <a16:creationId xmlns:a16="http://schemas.microsoft.com/office/drawing/2014/main" id="{C8AAAC55-30F2-4616-8E91-069BE8C41CD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E6CE2D-9EFD-404C-9F92-9193A8AE8349}"/>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10302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3F0CD-F99F-4530-A277-06CC413E46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FDBF9E-6C8E-4DEC-96C8-B0D3DDD2A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F10B918-6D10-4722-8385-D534E42ED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27E936A-C535-4F90-8FA4-CEE1B5D15F3A}"/>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6" name="フッター プレースホルダー 5">
            <a:extLst>
              <a:ext uri="{FF2B5EF4-FFF2-40B4-BE49-F238E27FC236}">
                <a16:creationId xmlns:a16="http://schemas.microsoft.com/office/drawing/2014/main" id="{A24F4DA9-97EF-4C4B-B476-BD1C054C23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1A0AE6-E7DB-41AE-ACE9-0C0660927FC9}"/>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141347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CFC1F-161E-4F0A-AF93-AE8FF2E86FA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D0659B9-B928-4E46-B014-1AA5800417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7D2824C-C458-4DA9-A45E-4CF009675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A18A489-C88D-4197-B3D0-305F9E12FFEA}"/>
              </a:ext>
            </a:extLst>
          </p:cNvPr>
          <p:cNvSpPr>
            <a:spLocks noGrp="1"/>
          </p:cNvSpPr>
          <p:nvPr>
            <p:ph type="dt" sz="half" idx="10"/>
          </p:nvPr>
        </p:nvSpPr>
        <p:spPr/>
        <p:txBody>
          <a:bodyPr/>
          <a:lstStyle/>
          <a:p>
            <a:fld id="{2C7FFC00-EDE1-4BC2-8971-1103FE75A193}" type="datetimeFigureOut">
              <a:rPr kumimoji="1" lang="ja-JP" altLang="en-US" smtClean="0"/>
              <a:t>2023/2/24</a:t>
            </a:fld>
            <a:endParaRPr kumimoji="1" lang="ja-JP" altLang="en-US"/>
          </a:p>
        </p:txBody>
      </p:sp>
      <p:sp>
        <p:nvSpPr>
          <p:cNvPr id="6" name="フッター プレースホルダー 5">
            <a:extLst>
              <a:ext uri="{FF2B5EF4-FFF2-40B4-BE49-F238E27FC236}">
                <a16:creationId xmlns:a16="http://schemas.microsoft.com/office/drawing/2014/main" id="{0DBFF323-4F40-4498-88E8-065715CDAB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16F87E-C9D6-4ADF-80EE-9EDEA5BE14FE}"/>
              </a:ext>
            </a:extLst>
          </p:cNvPr>
          <p:cNvSpPr>
            <a:spLocks noGrp="1"/>
          </p:cNvSpPr>
          <p:nvPr>
            <p:ph type="sldNum" sz="quarter" idx="12"/>
          </p:nvPr>
        </p:nvSpPr>
        <p:spPr/>
        <p:txBody>
          <a:body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86396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C3DD067-112C-4EAE-B173-A2A2D0A71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3B3E8C-5992-443F-8788-A332A3B63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BF6DBC-63FB-4F9D-BDDC-74D403769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FFC00-EDE1-4BC2-8971-1103FE75A193}" type="datetimeFigureOut">
              <a:rPr kumimoji="1" lang="ja-JP" altLang="en-US" smtClean="0"/>
              <a:t>2023/2/24</a:t>
            </a:fld>
            <a:endParaRPr kumimoji="1" lang="ja-JP" altLang="en-US"/>
          </a:p>
        </p:txBody>
      </p:sp>
      <p:sp>
        <p:nvSpPr>
          <p:cNvPr id="5" name="フッター プレースホルダー 4">
            <a:extLst>
              <a:ext uri="{FF2B5EF4-FFF2-40B4-BE49-F238E27FC236}">
                <a16:creationId xmlns:a16="http://schemas.microsoft.com/office/drawing/2014/main" id="{F62BFAE1-05DE-4C36-9821-0E95C45B3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101E7B-0AA3-489A-A6CC-1EB6C95A7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FDD6D-56A4-48B3-BB57-B9CB91C4F811}" type="slidenum">
              <a:rPr kumimoji="1" lang="ja-JP" altLang="en-US" smtClean="0"/>
              <a:t>‹#›</a:t>
            </a:fld>
            <a:endParaRPr kumimoji="1" lang="ja-JP" altLang="en-US"/>
          </a:p>
        </p:txBody>
      </p:sp>
    </p:spTree>
    <p:extLst>
      <p:ext uri="{BB962C8B-B14F-4D97-AF65-F5344CB8AC3E}">
        <p14:creationId xmlns:p14="http://schemas.microsoft.com/office/powerpoint/2010/main" val="339664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51ACD6-3A86-417E-8F14-54492F14BBAD}"/>
              </a:ext>
            </a:extLst>
          </p:cNvPr>
          <p:cNvSpPr>
            <a:spLocks noGrp="1"/>
          </p:cNvSpPr>
          <p:nvPr>
            <p:ph type="ctrTitle"/>
          </p:nvPr>
        </p:nvSpPr>
        <p:spPr/>
        <p:txBody>
          <a:bodyPr/>
          <a:lstStyle/>
          <a:p>
            <a:r>
              <a:rPr kumimoji="1" lang="ja-JP" altLang="en-US" dirty="0"/>
              <a:t>テラヘルツシステム</a:t>
            </a:r>
            <a:br>
              <a:rPr kumimoji="1" lang="en-US" altLang="ja-JP" dirty="0"/>
            </a:br>
            <a:r>
              <a:rPr kumimoji="1" lang="ja-JP" altLang="en-US" dirty="0"/>
              <a:t>応用推進協議会</a:t>
            </a:r>
          </a:p>
        </p:txBody>
      </p:sp>
      <p:sp>
        <p:nvSpPr>
          <p:cNvPr id="3" name="字幕 2">
            <a:extLst>
              <a:ext uri="{FF2B5EF4-FFF2-40B4-BE49-F238E27FC236}">
                <a16:creationId xmlns:a16="http://schemas.microsoft.com/office/drawing/2014/main" id="{C583B544-00A4-4011-AC10-CAFFFEBFC6F4}"/>
              </a:ext>
            </a:extLst>
          </p:cNvPr>
          <p:cNvSpPr>
            <a:spLocks noGrp="1"/>
          </p:cNvSpPr>
          <p:nvPr>
            <p:ph type="subTitle" idx="1"/>
          </p:nvPr>
        </p:nvSpPr>
        <p:spPr>
          <a:xfrm>
            <a:off x="1524000" y="3602038"/>
            <a:ext cx="9144000" cy="2056890"/>
          </a:xfrm>
        </p:spPr>
        <p:txBody>
          <a:bodyPr>
            <a:normAutofit/>
          </a:bodyPr>
          <a:lstStyle/>
          <a:p>
            <a:r>
              <a:rPr kumimoji="1" lang="en-US" altLang="ja-JP" dirty="0"/>
              <a:t>2023</a:t>
            </a:r>
            <a:r>
              <a:rPr kumimoji="1" lang="ja-JP" altLang="en-US" dirty="0"/>
              <a:t>年度</a:t>
            </a:r>
            <a:r>
              <a:rPr kumimoji="1" lang="en-US" altLang="ja-JP" dirty="0"/>
              <a:t>6G</a:t>
            </a:r>
            <a:r>
              <a:rPr kumimoji="1" lang="ja-JP" altLang="en-US" dirty="0"/>
              <a:t>ワーキンググループ</a:t>
            </a:r>
            <a:endParaRPr kumimoji="1" lang="en-US" altLang="ja-JP" dirty="0"/>
          </a:p>
          <a:p>
            <a:r>
              <a:rPr lang="ja-JP" altLang="en-US" dirty="0"/>
              <a:t>集積回路・デバイスグループ調査内容まとめ</a:t>
            </a:r>
            <a:endParaRPr lang="en-US" altLang="ja-JP" dirty="0"/>
          </a:p>
          <a:p>
            <a:endParaRPr kumimoji="1" lang="en-US" altLang="ja-JP" dirty="0"/>
          </a:p>
          <a:p>
            <a:r>
              <a:rPr kumimoji="1" lang="ja-JP" altLang="en-US" dirty="0"/>
              <a:t>鈴木左文</a:t>
            </a:r>
          </a:p>
        </p:txBody>
      </p:sp>
    </p:spTree>
    <p:extLst>
      <p:ext uri="{BB962C8B-B14F-4D97-AF65-F5344CB8AC3E}">
        <p14:creationId xmlns:p14="http://schemas.microsoft.com/office/powerpoint/2010/main" val="310314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7256A0-382F-423E-A08B-FEB872587231}"/>
              </a:ext>
            </a:extLst>
          </p:cNvPr>
          <p:cNvSpPr>
            <a:spLocks noGrp="1"/>
          </p:cNvSpPr>
          <p:nvPr>
            <p:ph type="title"/>
          </p:nvPr>
        </p:nvSpPr>
        <p:spPr>
          <a:xfrm>
            <a:off x="372765" y="365125"/>
            <a:ext cx="11446470" cy="1325563"/>
          </a:xfrm>
        </p:spPr>
        <p:txBody>
          <a:bodyPr/>
          <a:lstStyle/>
          <a:p>
            <a:r>
              <a:rPr kumimoji="1" lang="en-US" altLang="ja-JP" dirty="0"/>
              <a:t>TWTA, UTC-PD,</a:t>
            </a:r>
            <a:r>
              <a:rPr kumimoji="1" lang="ja-JP" altLang="en-US" dirty="0"/>
              <a:t> </a:t>
            </a:r>
            <a:r>
              <a:rPr kumimoji="1" lang="en-US" altLang="ja-JP" dirty="0"/>
              <a:t>Micro-Comb,</a:t>
            </a:r>
            <a:r>
              <a:rPr lang="ja-JP" altLang="en-US" dirty="0"/>
              <a:t> </a:t>
            </a:r>
            <a:r>
              <a:rPr lang="en-US" altLang="ja-JP" dirty="0"/>
              <a:t>QCL,</a:t>
            </a:r>
            <a:r>
              <a:rPr lang="ja-JP" altLang="en-US" dirty="0"/>
              <a:t> </a:t>
            </a:r>
            <a:r>
              <a:rPr lang="en-US" altLang="ja-JP" dirty="0"/>
              <a:t>DFG-QCL</a:t>
            </a:r>
            <a:endParaRPr kumimoji="1" lang="ja-JP" altLang="en-US" dirty="0"/>
          </a:p>
        </p:txBody>
      </p:sp>
      <p:graphicFrame>
        <p:nvGraphicFramePr>
          <p:cNvPr id="3" name="グラフ 2">
            <a:extLst>
              <a:ext uri="{FF2B5EF4-FFF2-40B4-BE49-F238E27FC236}">
                <a16:creationId xmlns:a16="http://schemas.microsoft.com/office/drawing/2014/main" id="{B1DF393C-0382-4085-8BFB-B9F099AF7630}"/>
              </a:ext>
            </a:extLst>
          </p:cNvPr>
          <p:cNvGraphicFramePr>
            <a:graphicFrameLocks/>
          </p:cNvGraphicFramePr>
          <p:nvPr>
            <p:extLst>
              <p:ext uri="{D42A27DB-BD31-4B8C-83A1-F6EECF244321}">
                <p14:modId xmlns:p14="http://schemas.microsoft.com/office/powerpoint/2010/main" val="4115225845"/>
              </p:ext>
            </p:extLst>
          </p:nvPr>
        </p:nvGraphicFramePr>
        <p:xfrm>
          <a:off x="4043202" y="2126257"/>
          <a:ext cx="4005171" cy="372830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a:extLst>
              <a:ext uri="{FF2B5EF4-FFF2-40B4-BE49-F238E27FC236}">
                <a16:creationId xmlns:a16="http://schemas.microsoft.com/office/drawing/2014/main" id="{FD7D65E1-8FA9-4855-AF28-52AFE32044EB}"/>
              </a:ext>
            </a:extLst>
          </p:cNvPr>
          <p:cNvCxnSpPr>
            <a:cxnSpLocks/>
          </p:cNvCxnSpPr>
          <p:nvPr/>
        </p:nvCxnSpPr>
        <p:spPr>
          <a:xfrm>
            <a:off x="4972050" y="2486025"/>
            <a:ext cx="1704975" cy="1409700"/>
          </a:xfrm>
          <a:prstGeom prst="line">
            <a:avLst/>
          </a:prstGeom>
          <a:ln w="63500">
            <a:solidFill>
              <a:srgbClr val="FF0000">
                <a:alpha val="3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グラフ 6">
            <a:extLst>
              <a:ext uri="{FF2B5EF4-FFF2-40B4-BE49-F238E27FC236}">
                <a16:creationId xmlns:a16="http://schemas.microsoft.com/office/drawing/2014/main" id="{F840A5E5-BE60-4983-B869-E497235B8E8C}"/>
              </a:ext>
            </a:extLst>
          </p:cNvPr>
          <p:cNvGraphicFramePr>
            <a:graphicFrameLocks/>
          </p:cNvGraphicFramePr>
          <p:nvPr>
            <p:extLst>
              <p:ext uri="{D42A27DB-BD31-4B8C-83A1-F6EECF244321}">
                <p14:modId xmlns:p14="http://schemas.microsoft.com/office/powerpoint/2010/main" val="2752565324"/>
              </p:ext>
            </p:extLst>
          </p:nvPr>
        </p:nvGraphicFramePr>
        <p:xfrm>
          <a:off x="8290021" y="2115321"/>
          <a:ext cx="3871338" cy="3739242"/>
        </p:xfrm>
        <a:graphic>
          <a:graphicData uri="http://schemas.openxmlformats.org/drawingml/2006/chart">
            <c:chart xmlns:c="http://schemas.openxmlformats.org/drawingml/2006/chart" xmlns:r="http://schemas.openxmlformats.org/officeDocument/2006/relationships" r:id="rId3"/>
          </a:graphicData>
        </a:graphic>
      </p:graphicFrame>
      <p:sp>
        <p:nvSpPr>
          <p:cNvPr id="9" name="フリーフォーム: 図形 8">
            <a:extLst>
              <a:ext uri="{FF2B5EF4-FFF2-40B4-BE49-F238E27FC236}">
                <a16:creationId xmlns:a16="http://schemas.microsoft.com/office/drawing/2014/main" id="{710FCF18-4067-4D64-8C97-ADF44100A842}"/>
              </a:ext>
            </a:extLst>
          </p:cNvPr>
          <p:cNvSpPr/>
          <p:nvPr/>
        </p:nvSpPr>
        <p:spPr>
          <a:xfrm>
            <a:off x="9875394" y="3018625"/>
            <a:ext cx="1373632" cy="1039796"/>
          </a:xfrm>
          <a:custGeom>
            <a:avLst/>
            <a:gdLst>
              <a:gd name="connsiteX0" fmla="*/ 0 w 1971675"/>
              <a:gd name="connsiteY0" fmla="*/ 1123950 h 1123950"/>
              <a:gd name="connsiteX1" fmla="*/ 781050 w 1971675"/>
              <a:gd name="connsiteY1" fmla="*/ 1076325 h 1123950"/>
              <a:gd name="connsiteX2" fmla="*/ 1352550 w 1971675"/>
              <a:gd name="connsiteY2" fmla="*/ 923925 h 1123950"/>
              <a:gd name="connsiteX3" fmla="*/ 1790700 w 1971675"/>
              <a:gd name="connsiteY3" fmla="*/ 381000 h 1123950"/>
              <a:gd name="connsiteX4" fmla="*/ 1971675 w 1971675"/>
              <a:gd name="connsiteY4" fmla="*/ 0 h 1123950"/>
              <a:gd name="connsiteX0" fmla="*/ 0 w 1971675"/>
              <a:gd name="connsiteY0" fmla="*/ 1123950 h 1123950"/>
              <a:gd name="connsiteX1" fmla="*/ 1352550 w 1971675"/>
              <a:gd name="connsiteY1" fmla="*/ 923925 h 1123950"/>
              <a:gd name="connsiteX2" fmla="*/ 1790700 w 1971675"/>
              <a:gd name="connsiteY2" fmla="*/ 381000 h 1123950"/>
              <a:gd name="connsiteX3" fmla="*/ 1971675 w 1971675"/>
              <a:gd name="connsiteY3" fmla="*/ 0 h 1123950"/>
              <a:gd name="connsiteX0" fmla="*/ 0 w 1971675"/>
              <a:gd name="connsiteY0" fmla="*/ 1123950 h 1123950"/>
              <a:gd name="connsiteX1" fmla="*/ 1352550 w 1971675"/>
              <a:gd name="connsiteY1" fmla="*/ 923925 h 1123950"/>
              <a:gd name="connsiteX2" fmla="*/ 1790700 w 1971675"/>
              <a:gd name="connsiteY2" fmla="*/ 381000 h 1123950"/>
              <a:gd name="connsiteX3" fmla="*/ 1971675 w 1971675"/>
              <a:gd name="connsiteY3" fmla="*/ 0 h 1123950"/>
              <a:gd name="connsiteX0" fmla="*/ 0 w 1971675"/>
              <a:gd name="connsiteY0" fmla="*/ 1123950 h 1123950"/>
              <a:gd name="connsiteX1" fmla="*/ 1352550 w 1971675"/>
              <a:gd name="connsiteY1" fmla="*/ 923925 h 1123950"/>
              <a:gd name="connsiteX2" fmla="*/ 1790700 w 1971675"/>
              <a:gd name="connsiteY2" fmla="*/ 381000 h 1123950"/>
              <a:gd name="connsiteX3" fmla="*/ 1971675 w 1971675"/>
              <a:gd name="connsiteY3" fmla="*/ 0 h 1123950"/>
              <a:gd name="connsiteX0" fmla="*/ 0 w 1971675"/>
              <a:gd name="connsiteY0" fmla="*/ 1123950 h 1123950"/>
              <a:gd name="connsiteX1" fmla="*/ 1352550 w 1971675"/>
              <a:gd name="connsiteY1" fmla="*/ 923925 h 1123950"/>
              <a:gd name="connsiteX2" fmla="*/ 1790700 w 1971675"/>
              <a:gd name="connsiteY2" fmla="*/ 381000 h 1123950"/>
              <a:gd name="connsiteX3" fmla="*/ 1971675 w 1971675"/>
              <a:gd name="connsiteY3" fmla="*/ 0 h 1123950"/>
              <a:gd name="connsiteX0" fmla="*/ 0 w 1971675"/>
              <a:gd name="connsiteY0" fmla="*/ 1123950 h 1123950"/>
              <a:gd name="connsiteX1" fmla="*/ 1352550 w 1971675"/>
              <a:gd name="connsiteY1" fmla="*/ 923925 h 1123950"/>
              <a:gd name="connsiteX2" fmla="*/ 1971675 w 1971675"/>
              <a:gd name="connsiteY2" fmla="*/ 0 h 1123950"/>
              <a:gd name="connsiteX0" fmla="*/ 0 w 1971675"/>
              <a:gd name="connsiteY0" fmla="*/ 1123950 h 1123950"/>
              <a:gd name="connsiteX1" fmla="*/ 1352550 w 1971675"/>
              <a:gd name="connsiteY1" fmla="*/ 923925 h 1123950"/>
              <a:gd name="connsiteX2" fmla="*/ 1971675 w 1971675"/>
              <a:gd name="connsiteY2" fmla="*/ 0 h 1123950"/>
              <a:gd name="connsiteX0" fmla="*/ 0 w 1971675"/>
              <a:gd name="connsiteY0" fmla="*/ 1123950 h 1123950"/>
              <a:gd name="connsiteX1" fmla="*/ 1366838 w 1971675"/>
              <a:gd name="connsiteY1" fmla="*/ 954813 h 1123950"/>
              <a:gd name="connsiteX2" fmla="*/ 1971675 w 1971675"/>
              <a:gd name="connsiteY2" fmla="*/ 0 h 1123950"/>
            </a:gdLst>
            <a:ahLst/>
            <a:cxnLst>
              <a:cxn ang="0">
                <a:pos x="connsiteX0" y="connsiteY0"/>
              </a:cxn>
              <a:cxn ang="0">
                <a:pos x="connsiteX1" y="connsiteY1"/>
              </a:cxn>
              <a:cxn ang="0">
                <a:pos x="connsiteX2" y="connsiteY2"/>
              </a:cxn>
            </a:cxnLst>
            <a:rect l="l" t="t" r="r" b="b"/>
            <a:pathLst>
              <a:path w="1971675" h="1123950">
                <a:moveTo>
                  <a:pt x="0" y="1123950"/>
                </a:moveTo>
                <a:cubicBezTo>
                  <a:pt x="672305" y="1101328"/>
                  <a:pt x="1038226" y="1142138"/>
                  <a:pt x="1366838" y="954813"/>
                </a:cubicBezTo>
                <a:cubicBezTo>
                  <a:pt x="1695451" y="767488"/>
                  <a:pt x="1871266" y="263921"/>
                  <a:pt x="1971675" y="0"/>
                </a:cubicBezTo>
              </a:path>
            </a:pathLst>
          </a:custGeom>
          <a:noFill/>
          <a:ln w="82550">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4B277CD-52F4-4E13-A7D2-6DA46662C044}"/>
              </a:ext>
            </a:extLst>
          </p:cNvPr>
          <p:cNvSpPr txBox="1"/>
          <p:nvPr/>
        </p:nvSpPr>
        <p:spPr>
          <a:xfrm>
            <a:off x="9366345" y="4703501"/>
            <a:ext cx="1031051" cy="276999"/>
          </a:xfrm>
          <a:prstGeom prst="rect">
            <a:avLst/>
          </a:prstGeom>
          <a:noFill/>
          <a:ln>
            <a:solidFill>
              <a:schemeClr val="tx1"/>
            </a:solidFill>
          </a:ln>
        </p:spPr>
        <p:txBody>
          <a:bodyPr wrap="none" rtlCol="0">
            <a:spAutoFit/>
          </a:bodyPr>
          <a:lstStyle/>
          <a:p>
            <a:r>
              <a:rPr lang="ja-JP" altLang="en-US" sz="1200" dirty="0">
                <a:solidFill>
                  <a:srgbClr val="0070C0"/>
                </a:solidFill>
                <a:latin typeface="Arial" panose="020B0604020202020204" pitchFamily="34" charset="0"/>
                <a:cs typeface="Arial" panose="020B0604020202020204" pitchFamily="34" charset="0"/>
              </a:rPr>
              <a:t>●</a:t>
            </a:r>
            <a:r>
              <a:rPr kumimoji="1" lang="en-US" altLang="ja-JP" sz="1200" dirty="0">
                <a:latin typeface="Arial" panose="020B0604020202020204" pitchFamily="34" charset="0"/>
                <a:cs typeface="Arial" panose="020B0604020202020204" pitchFamily="34" charset="0"/>
              </a:rPr>
              <a:t>DFG-QCL</a:t>
            </a:r>
            <a:endParaRPr kumimoji="1" lang="ja-JP" altLang="en-US" sz="1200" dirty="0">
              <a:latin typeface="Arial" panose="020B0604020202020204" pitchFamily="34" charset="0"/>
              <a:cs typeface="Arial" panose="020B0604020202020204" pitchFamily="34" charset="0"/>
            </a:endParaRPr>
          </a:p>
        </p:txBody>
      </p:sp>
      <p:cxnSp>
        <p:nvCxnSpPr>
          <p:cNvPr id="11" name="直線矢印コネクタ 10">
            <a:extLst>
              <a:ext uri="{FF2B5EF4-FFF2-40B4-BE49-F238E27FC236}">
                <a16:creationId xmlns:a16="http://schemas.microsoft.com/office/drawing/2014/main" id="{C59525C5-0460-4718-9578-18DC1E314644}"/>
              </a:ext>
            </a:extLst>
          </p:cNvPr>
          <p:cNvCxnSpPr>
            <a:cxnSpLocks/>
          </p:cNvCxnSpPr>
          <p:nvPr/>
        </p:nvCxnSpPr>
        <p:spPr>
          <a:xfrm flipV="1">
            <a:off x="10658171" y="2747190"/>
            <a:ext cx="511483" cy="418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F5C6D653-C134-4B5A-A09B-5BC98CBB9BF8}"/>
              </a:ext>
            </a:extLst>
          </p:cNvPr>
          <p:cNvCxnSpPr>
            <a:cxnSpLocks/>
          </p:cNvCxnSpPr>
          <p:nvPr/>
        </p:nvCxnSpPr>
        <p:spPr>
          <a:xfrm flipV="1">
            <a:off x="10780719" y="3372786"/>
            <a:ext cx="388935" cy="36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EE5A7881-53CB-4C3D-AAC0-0FC2C4FCE6B2}"/>
              </a:ext>
            </a:extLst>
          </p:cNvPr>
          <p:cNvSpPr txBox="1"/>
          <p:nvPr/>
        </p:nvSpPr>
        <p:spPr>
          <a:xfrm>
            <a:off x="9988327" y="2930661"/>
            <a:ext cx="893193" cy="646331"/>
          </a:xfrm>
          <a:prstGeom prst="rect">
            <a:avLst/>
          </a:prstGeom>
          <a:noFill/>
        </p:spPr>
        <p:txBody>
          <a:bodyPr wrap="none" rtlCol="0">
            <a:spAutoFit/>
          </a:bodyPr>
          <a:lstStyle/>
          <a:p>
            <a:r>
              <a:rPr kumimoji="1" lang="en-US" altLang="ja-JP" sz="1200" dirty="0">
                <a:latin typeface="Arial" panose="020B0604020202020204" pitchFamily="34" charset="0"/>
                <a:cs typeface="Arial" panose="020B0604020202020204" pitchFamily="34" charset="0"/>
              </a:rPr>
              <a:t>QCL</a:t>
            </a:r>
          </a:p>
          <a:p>
            <a:r>
              <a:rPr kumimoji="1" lang="en-US" altLang="ja-JP" sz="1200" dirty="0">
                <a:latin typeface="Arial" panose="020B0604020202020204" pitchFamily="34" charset="0"/>
                <a:cs typeface="Arial" panose="020B0604020202020204" pitchFamily="34" charset="0"/>
              </a:rPr>
              <a:t>Pulse &amp;</a:t>
            </a:r>
          </a:p>
          <a:p>
            <a:r>
              <a:rPr lang="en-US" altLang="ja-JP" sz="1200" dirty="0">
                <a:latin typeface="Arial" panose="020B0604020202020204" pitchFamily="34" charset="0"/>
                <a:cs typeface="Arial" panose="020B0604020202020204" pitchFamily="34" charset="0"/>
              </a:rPr>
              <a:t>Low temp.</a:t>
            </a:r>
            <a:endParaRPr kumimoji="1" lang="ja-JP" altLang="en-US" sz="12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7F390517-00B6-462C-9209-9EDB7757CF77}"/>
              </a:ext>
            </a:extLst>
          </p:cNvPr>
          <p:cNvSpPr/>
          <p:nvPr/>
        </p:nvSpPr>
        <p:spPr>
          <a:xfrm>
            <a:off x="8632144" y="5761446"/>
            <a:ext cx="3376732" cy="646331"/>
          </a:xfrm>
          <a:prstGeom prst="rect">
            <a:avLst/>
          </a:prstGeom>
        </p:spPr>
        <p:txBody>
          <a:bodyPr wrap="square">
            <a:spAutoFit/>
          </a:bodyPr>
          <a:lstStyle/>
          <a:p>
            <a:pPr marL="285750" indent="-285750">
              <a:buFont typeface="Arial" panose="020B0604020202020204" pitchFamily="34" charset="0"/>
              <a:buChar char="•"/>
            </a:pPr>
            <a:r>
              <a:rPr lang="ja-JP" altLang="en-US" dirty="0"/>
              <a:t>高周波において高出力</a:t>
            </a:r>
            <a:endParaRPr lang="en-US" altLang="ja-JP" dirty="0"/>
          </a:p>
          <a:p>
            <a:pPr marL="285750" indent="-285750">
              <a:buFont typeface="Arial" panose="020B0604020202020204" pitchFamily="34" charset="0"/>
              <a:buChar char="•"/>
            </a:pPr>
            <a:r>
              <a:rPr lang="ja-JP" altLang="en-US" dirty="0"/>
              <a:t>広帯域の信号発生が可能</a:t>
            </a:r>
          </a:p>
        </p:txBody>
      </p:sp>
      <p:pic>
        <p:nvPicPr>
          <p:cNvPr id="15" name="図 14">
            <a:extLst>
              <a:ext uri="{FF2B5EF4-FFF2-40B4-BE49-F238E27FC236}">
                <a16:creationId xmlns:a16="http://schemas.microsoft.com/office/drawing/2014/main" id="{B315C372-30D4-46AB-83DF-8D93BD00C64E}"/>
              </a:ext>
            </a:extLst>
          </p:cNvPr>
          <p:cNvPicPr>
            <a:picLocks noChangeAspect="1"/>
          </p:cNvPicPr>
          <p:nvPr/>
        </p:nvPicPr>
        <p:blipFill>
          <a:blip r:embed="rId4"/>
          <a:stretch>
            <a:fillRect/>
          </a:stretch>
        </p:blipFill>
        <p:spPr>
          <a:xfrm>
            <a:off x="30641" y="2132137"/>
            <a:ext cx="3780762" cy="3456420"/>
          </a:xfrm>
          <a:prstGeom prst="rect">
            <a:avLst/>
          </a:prstGeom>
        </p:spPr>
      </p:pic>
      <p:sp>
        <p:nvSpPr>
          <p:cNvPr id="18" name="テキスト ボックス 17">
            <a:extLst>
              <a:ext uri="{FF2B5EF4-FFF2-40B4-BE49-F238E27FC236}">
                <a16:creationId xmlns:a16="http://schemas.microsoft.com/office/drawing/2014/main" id="{99C1D60A-8C53-4D43-9068-3BD0497A816E}"/>
              </a:ext>
            </a:extLst>
          </p:cNvPr>
          <p:cNvSpPr txBox="1"/>
          <p:nvPr/>
        </p:nvSpPr>
        <p:spPr>
          <a:xfrm>
            <a:off x="577545" y="1756925"/>
            <a:ext cx="2456122" cy="369332"/>
          </a:xfrm>
          <a:prstGeom prst="rect">
            <a:avLst/>
          </a:prstGeom>
          <a:noFill/>
        </p:spPr>
        <p:txBody>
          <a:bodyPr wrap="none" rtlCol="0">
            <a:spAutoFit/>
          </a:bodyPr>
          <a:lstStyle/>
          <a:p>
            <a:r>
              <a:rPr kumimoji="1" lang="ja-JP" altLang="en-US" dirty="0"/>
              <a:t>進行波管増幅器</a:t>
            </a:r>
            <a:r>
              <a:rPr kumimoji="1" lang="en-US" altLang="ja-JP" dirty="0"/>
              <a:t>TWTA</a:t>
            </a:r>
            <a:endParaRPr kumimoji="1" lang="ja-JP" altLang="en-US" dirty="0"/>
          </a:p>
        </p:txBody>
      </p:sp>
      <p:sp>
        <p:nvSpPr>
          <p:cNvPr id="19" name="テキスト ボックス 18">
            <a:extLst>
              <a:ext uri="{FF2B5EF4-FFF2-40B4-BE49-F238E27FC236}">
                <a16:creationId xmlns:a16="http://schemas.microsoft.com/office/drawing/2014/main" id="{A638D03D-78D3-40F3-A13A-C6BF5B8DB050}"/>
              </a:ext>
            </a:extLst>
          </p:cNvPr>
          <p:cNvSpPr txBox="1"/>
          <p:nvPr/>
        </p:nvSpPr>
        <p:spPr>
          <a:xfrm>
            <a:off x="4157007" y="1583047"/>
            <a:ext cx="3877985" cy="646331"/>
          </a:xfrm>
          <a:prstGeom prst="rect">
            <a:avLst/>
          </a:prstGeom>
          <a:noFill/>
        </p:spPr>
        <p:txBody>
          <a:bodyPr wrap="none" rtlCol="0">
            <a:spAutoFit/>
          </a:bodyPr>
          <a:lstStyle/>
          <a:p>
            <a:r>
              <a:rPr kumimoji="1" lang="ja-JP" altLang="en-US" dirty="0"/>
              <a:t>単一走行キャリアフォトダイオード</a:t>
            </a:r>
            <a:endParaRPr kumimoji="1" lang="en-US" altLang="ja-JP" dirty="0"/>
          </a:p>
          <a:p>
            <a:r>
              <a:rPr lang="en-US" altLang="ja-JP" dirty="0"/>
              <a:t>UTC-PD</a:t>
            </a:r>
            <a:r>
              <a:rPr lang="ja-JP" altLang="en-US" dirty="0" err="1"/>
              <a:t>、</a:t>
            </a:r>
            <a:r>
              <a:rPr lang="ja-JP" altLang="en-US" dirty="0"/>
              <a:t>マイクロ光</a:t>
            </a:r>
            <a:r>
              <a:rPr lang="en-US" altLang="ja-JP" dirty="0"/>
              <a:t>Comb</a:t>
            </a:r>
            <a:endParaRPr kumimoji="1" lang="ja-JP" altLang="en-US" dirty="0"/>
          </a:p>
        </p:txBody>
      </p:sp>
      <p:sp>
        <p:nvSpPr>
          <p:cNvPr id="20" name="テキスト ボックス 19">
            <a:extLst>
              <a:ext uri="{FF2B5EF4-FFF2-40B4-BE49-F238E27FC236}">
                <a16:creationId xmlns:a16="http://schemas.microsoft.com/office/drawing/2014/main" id="{04248253-E6BE-4A79-8509-BA9D65C35876}"/>
              </a:ext>
            </a:extLst>
          </p:cNvPr>
          <p:cNvSpPr txBox="1"/>
          <p:nvPr/>
        </p:nvSpPr>
        <p:spPr>
          <a:xfrm>
            <a:off x="8632144" y="1565377"/>
            <a:ext cx="3187091" cy="646331"/>
          </a:xfrm>
          <a:prstGeom prst="rect">
            <a:avLst/>
          </a:prstGeom>
          <a:noFill/>
        </p:spPr>
        <p:txBody>
          <a:bodyPr wrap="none" rtlCol="0">
            <a:spAutoFit/>
          </a:bodyPr>
          <a:lstStyle/>
          <a:p>
            <a:r>
              <a:rPr kumimoji="1" lang="ja-JP" altLang="en-US" dirty="0"/>
              <a:t>量子カスケードレーザー</a:t>
            </a:r>
            <a:r>
              <a:rPr kumimoji="1" lang="en-US" altLang="ja-JP" dirty="0"/>
              <a:t>QCL</a:t>
            </a:r>
          </a:p>
          <a:p>
            <a:r>
              <a:rPr lang="ja-JP" altLang="en-US" dirty="0"/>
              <a:t>差周波</a:t>
            </a:r>
            <a:r>
              <a:rPr lang="en-US" altLang="ja-JP" dirty="0"/>
              <a:t>QCL</a:t>
            </a:r>
            <a:endParaRPr kumimoji="1" lang="ja-JP" altLang="en-US" dirty="0"/>
          </a:p>
        </p:txBody>
      </p:sp>
      <p:cxnSp>
        <p:nvCxnSpPr>
          <p:cNvPr id="22" name="直線コネクタ 21">
            <a:extLst>
              <a:ext uri="{FF2B5EF4-FFF2-40B4-BE49-F238E27FC236}">
                <a16:creationId xmlns:a16="http://schemas.microsoft.com/office/drawing/2014/main" id="{D7E07A2B-9D01-4F0B-99FC-57F21F30BCAC}"/>
              </a:ext>
            </a:extLst>
          </p:cNvPr>
          <p:cNvCxnSpPr/>
          <p:nvPr/>
        </p:nvCxnSpPr>
        <p:spPr>
          <a:xfrm>
            <a:off x="3914775" y="1618529"/>
            <a:ext cx="0" cy="50939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8F2273D-4A97-4439-8650-A671FF3D318B}"/>
              </a:ext>
            </a:extLst>
          </p:cNvPr>
          <p:cNvCxnSpPr/>
          <p:nvPr/>
        </p:nvCxnSpPr>
        <p:spPr>
          <a:xfrm>
            <a:off x="8210550" y="1618529"/>
            <a:ext cx="0" cy="50939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9B0EF269-BDED-4E37-A956-19958C1B4BF4}"/>
              </a:ext>
            </a:extLst>
          </p:cNvPr>
          <p:cNvSpPr/>
          <p:nvPr/>
        </p:nvSpPr>
        <p:spPr>
          <a:xfrm>
            <a:off x="404610" y="5761035"/>
            <a:ext cx="3376732" cy="923330"/>
          </a:xfrm>
          <a:prstGeom prst="rect">
            <a:avLst/>
          </a:prstGeom>
        </p:spPr>
        <p:txBody>
          <a:bodyPr wrap="square">
            <a:spAutoFit/>
          </a:bodyPr>
          <a:lstStyle/>
          <a:p>
            <a:pPr marL="285750" indent="-285750">
              <a:buFont typeface="Arial" panose="020B0604020202020204" pitchFamily="34" charset="0"/>
              <a:buChar char="•"/>
            </a:pPr>
            <a:r>
              <a:rPr lang="en-US" altLang="ja-JP" dirty="0"/>
              <a:t>200GHz</a:t>
            </a:r>
            <a:r>
              <a:rPr lang="ja-JP" altLang="en-US" dirty="0" err="1"/>
              <a:t>、</a:t>
            </a:r>
            <a:r>
              <a:rPr lang="en-US" altLang="ja-JP" dirty="0"/>
              <a:t>CW</a:t>
            </a:r>
            <a:r>
              <a:rPr lang="ja-JP" altLang="en-US" dirty="0"/>
              <a:t> </a:t>
            </a:r>
            <a:r>
              <a:rPr lang="en-US" altLang="ja-JP" dirty="0"/>
              <a:t>50dBm</a:t>
            </a:r>
          </a:p>
          <a:p>
            <a:pPr marL="285750" indent="-285750">
              <a:buFont typeface="Arial" panose="020B0604020202020204" pitchFamily="34" charset="0"/>
              <a:buChar char="•"/>
            </a:pPr>
            <a:r>
              <a:rPr lang="en-US" altLang="ja-JP" dirty="0"/>
              <a:t>300GHz</a:t>
            </a:r>
            <a:r>
              <a:rPr lang="ja-JP" altLang="en-US" dirty="0" err="1"/>
              <a:t>、</a:t>
            </a:r>
            <a:r>
              <a:rPr lang="en-US" altLang="ja-JP" dirty="0"/>
              <a:t>CW</a:t>
            </a:r>
            <a:r>
              <a:rPr lang="ja-JP" altLang="en-US" dirty="0"/>
              <a:t> </a:t>
            </a:r>
            <a:r>
              <a:rPr lang="en-US" altLang="ja-JP" dirty="0"/>
              <a:t>30dBm</a:t>
            </a:r>
          </a:p>
          <a:p>
            <a:pPr marL="285750" indent="-285750">
              <a:buFont typeface="Arial" panose="020B0604020202020204" pitchFamily="34" charset="0"/>
              <a:buChar char="•"/>
            </a:pPr>
            <a:r>
              <a:rPr lang="ja-JP" altLang="en-US" dirty="0"/>
              <a:t>長距離伝送に利用可能</a:t>
            </a:r>
          </a:p>
        </p:txBody>
      </p:sp>
      <p:sp>
        <p:nvSpPr>
          <p:cNvPr id="25" name="正方形/長方形 24">
            <a:extLst>
              <a:ext uri="{FF2B5EF4-FFF2-40B4-BE49-F238E27FC236}">
                <a16:creationId xmlns:a16="http://schemas.microsoft.com/office/drawing/2014/main" id="{AEB7FEDE-244A-4E5E-9E28-A40BBB32D014}"/>
              </a:ext>
            </a:extLst>
          </p:cNvPr>
          <p:cNvSpPr/>
          <p:nvPr/>
        </p:nvSpPr>
        <p:spPr>
          <a:xfrm>
            <a:off x="3972703" y="5761035"/>
            <a:ext cx="4233279" cy="923330"/>
          </a:xfrm>
          <a:prstGeom prst="rect">
            <a:avLst/>
          </a:prstGeom>
        </p:spPr>
        <p:txBody>
          <a:bodyPr wrap="square">
            <a:spAutoFit/>
          </a:bodyPr>
          <a:lstStyle/>
          <a:p>
            <a:pPr marL="285750" indent="-285750">
              <a:buFont typeface="Arial" panose="020B0604020202020204" pitchFamily="34" charset="0"/>
              <a:buChar char="•"/>
            </a:pPr>
            <a:r>
              <a:rPr lang="ja-JP" altLang="en-US" dirty="0"/>
              <a:t>広帯域、</a:t>
            </a:r>
            <a:r>
              <a:rPr lang="en-US" altLang="ja-JP" dirty="0"/>
              <a:t>300GHz</a:t>
            </a:r>
            <a:r>
              <a:rPr lang="ja-JP" altLang="en-US" dirty="0"/>
              <a:t>では</a:t>
            </a:r>
            <a:r>
              <a:rPr lang="en-US" altLang="ja-JP" dirty="0"/>
              <a:t>&gt;0dBm</a:t>
            </a:r>
            <a:r>
              <a:rPr lang="ja-JP" altLang="en-US" dirty="0"/>
              <a:t>達成</a:t>
            </a:r>
            <a:endParaRPr lang="en-US" altLang="ja-JP" dirty="0"/>
          </a:p>
          <a:p>
            <a:pPr marL="285750" indent="-285750">
              <a:buFont typeface="Arial" panose="020B0604020202020204" pitchFamily="34" charset="0"/>
              <a:buChar char="•"/>
            </a:pPr>
            <a:r>
              <a:rPr lang="ja-JP" altLang="en-US" dirty="0"/>
              <a:t>マイクロ光コム技術で低位相雑音</a:t>
            </a:r>
            <a:br>
              <a:rPr lang="en-US" altLang="ja-JP" dirty="0"/>
            </a:br>
            <a:r>
              <a:rPr lang="da-DK" altLang="ja-JP" dirty="0"/>
              <a:t>-100dBc/Hz</a:t>
            </a:r>
            <a:r>
              <a:rPr lang="ja-JP" altLang="en-US" dirty="0"/>
              <a:t> </a:t>
            </a:r>
            <a:r>
              <a:rPr lang="da-DK" altLang="ja-JP" dirty="0"/>
              <a:t>10kHz</a:t>
            </a:r>
            <a:r>
              <a:rPr lang="ja-JP" altLang="en-US" dirty="0"/>
              <a:t> </a:t>
            </a:r>
            <a:r>
              <a:rPr lang="da-DK" altLang="ja-JP" dirty="0"/>
              <a:t>offset</a:t>
            </a:r>
            <a:r>
              <a:rPr lang="en-US" altLang="ja-JP" dirty="0"/>
              <a:t>@300GHz</a:t>
            </a:r>
            <a:endParaRPr lang="ja-JP" altLang="en-US" dirty="0"/>
          </a:p>
        </p:txBody>
      </p:sp>
    </p:spTree>
    <p:extLst>
      <p:ext uri="{BB962C8B-B14F-4D97-AF65-F5344CB8AC3E}">
        <p14:creationId xmlns:p14="http://schemas.microsoft.com/office/powerpoint/2010/main" val="169725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4DC48-C545-4B1C-B623-22EF61543224}"/>
              </a:ext>
            </a:extLst>
          </p:cNvPr>
          <p:cNvSpPr>
            <a:spLocks noGrp="1"/>
          </p:cNvSpPr>
          <p:nvPr>
            <p:ph type="title"/>
          </p:nvPr>
        </p:nvSpPr>
        <p:spPr/>
        <p:txBody>
          <a:bodyPr/>
          <a:lstStyle/>
          <a:p>
            <a:r>
              <a:rPr kumimoji="1" lang="ja-JP" altLang="en-US" dirty="0"/>
              <a:t>信号源、</a:t>
            </a:r>
            <a:r>
              <a:rPr kumimoji="1" lang="en-US" altLang="ja-JP" dirty="0"/>
              <a:t>PA</a:t>
            </a:r>
            <a:r>
              <a:rPr kumimoji="1" lang="ja-JP" altLang="en-US" dirty="0"/>
              <a:t>まとめ</a:t>
            </a:r>
          </a:p>
        </p:txBody>
      </p:sp>
      <p:sp>
        <p:nvSpPr>
          <p:cNvPr id="3" name="コンテンツ プレースホルダー 2">
            <a:extLst>
              <a:ext uri="{FF2B5EF4-FFF2-40B4-BE49-F238E27FC236}">
                <a16:creationId xmlns:a16="http://schemas.microsoft.com/office/drawing/2014/main" id="{E1D2B3A4-643D-4C6A-9A4F-B45AD5746118}"/>
              </a:ext>
            </a:extLst>
          </p:cNvPr>
          <p:cNvSpPr>
            <a:spLocks noGrp="1"/>
          </p:cNvSpPr>
          <p:nvPr>
            <p:ph idx="1"/>
          </p:nvPr>
        </p:nvSpPr>
        <p:spPr>
          <a:xfrm>
            <a:off x="838200" y="1825624"/>
            <a:ext cx="10515600" cy="4833359"/>
          </a:xfrm>
        </p:spPr>
        <p:txBody>
          <a:bodyPr>
            <a:normAutofit fontScale="92500"/>
          </a:bodyPr>
          <a:lstStyle/>
          <a:p>
            <a:r>
              <a:rPr kumimoji="1" lang="ja-JP" altLang="en-US" dirty="0"/>
              <a:t>信号源において、</a:t>
            </a:r>
            <a:r>
              <a:rPr kumimoji="1" lang="en-US" altLang="ja-JP" dirty="0"/>
              <a:t>UTC-PD, RTD, </a:t>
            </a:r>
            <a:r>
              <a:rPr kumimoji="1" lang="ja-JP" altLang="en-US" dirty="0"/>
              <a:t>トランジスタとも</a:t>
            </a:r>
            <a:r>
              <a:rPr kumimoji="1" lang="en-US" altLang="ja-JP" dirty="0"/>
              <a:t>300GHz</a:t>
            </a:r>
            <a:r>
              <a:rPr kumimoji="1" lang="ja-JP" altLang="en-US" dirty="0"/>
              <a:t>帯では</a:t>
            </a:r>
            <a:r>
              <a:rPr kumimoji="1" lang="en-US" altLang="ja-JP" dirty="0" err="1"/>
              <a:t>mW</a:t>
            </a:r>
            <a:r>
              <a:rPr kumimoji="1" lang="ja-JP" altLang="en-US" dirty="0"/>
              <a:t>を超える出力が可能</a:t>
            </a:r>
            <a:endParaRPr kumimoji="1" lang="en-US" altLang="ja-JP" dirty="0"/>
          </a:p>
          <a:p>
            <a:r>
              <a:rPr kumimoji="1" lang="en-US" altLang="ja-JP" dirty="0"/>
              <a:t>UTC-PD</a:t>
            </a:r>
            <a:r>
              <a:rPr kumimoji="1" lang="ja-JP" altLang="en-US" dirty="0"/>
              <a:t>は</a:t>
            </a:r>
            <a:r>
              <a:rPr lang="ja-JP" altLang="en-US" dirty="0"/>
              <a:t>マイクロ光</a:t>
            </a:r>
            <a:r>
              <a:rPr kumimoji="1" lang="ja-JP" altLang="en-US" dirty="0"/>
              <a:t>コム技術により超低位相雑音が可能</a:t>
            </a:r>
            <a:endParaRPr kumimoji="1" lang="en-US" altLang="ja-JP" dirty="0"/>
          </a:p>
          <a:p>
            <a:r>
              <a:rPr lang="ja-JP" altLang="en-US" dirty="0"/>
              <a:t>化合物</a:t>
            </a:r>
            <a:r>
              <a:rPr lang="en-US" altLang="ja-JP" dirty="0"/>
              <a:t>PA</a:t>
            </a:r>
            <a:r>
              <a:rPr lang="ja-JP" altLang="en-US" dirty="0"/>
              <a:t>を用いることで</a:t>
            </a:r>
            <a:r>
              <a:rPr lang="en-US" altLang="ja-JP" dirty="0"/>
              <a:t>300GHz</a:t>
            </a:r>
            <a:r>
              <a:rPr lang="ja-JP" altLang="en-US" dirty="0"/>
              <a:t>帯では</a:t>
            </a:r>
            <a:r>
              <a:rPr lang="en-US" altLang="ja-JP" dirty="0"/>
              <a:t>&gt;10dBm</a:t>
            </a:r>
            <a:r>
              <a:rPr lang="ja-JP" altLang="en-US" dirty="0"/>
              <a:t>の出力が得られる</a:t>
            </a:r>
            <a:endParaRPr lang="en-US" altLang="ja-JP" dirty="0"/>
          </a:p>
          <a:p>
            <a:r>
              <a:rPr lang="ja-JP" altLang="en-US" dirty="0"/>
              <a:t>シリコン系</a:t>
            </a:r>
            <a:r>
              <a:rPr lang="en-US" altLang="ja-JP" dirty="0"/>
              <a:t>MMIC</a:t>
            </a:r>
            <a:r>
              <a:rPr lang="ja-JP" altLang="en-US" dirty="0"/>
              <a:t>トランスミッターでは高度な回路技術により、各種変調、ビームフォーミングなどが可能であり、出力以外の面で大きなアドバンテージを持つ</a:t>
            </a:r>
            <a:endParaRPr lang="en-US" altLang="ja-JP" dirty="0"/>
          </a:p>
          <a:p>
            <a:r>
              <a:rPr lang="ja-JP" altLang="en-US" dirty="0"/>
              <a:t>シリコン系</a:t>
            </a:r>
            <a:r>
              <a:rPr lang="en-US" altLang="ja-JP" dirty="0"/>
              <a:t>MMIC</a:t>
            </a:r>
            <a:r>
              <a:rPr lang="ja-JP" altLang="en-US" dirty="0"/>
              <a:t>の</a:t>
            </a:r>
            <a:r>
              <a:rPr kumimoji="1" lang="ja-JP" altLang="en-US" dirty="0"/>
              <a:t>出力向上の方法として化合物</a:t>
            </a:r>
            <a:r>
              <a:rPr kumimoji="1" lang="en-US" altLang="ja-JP" dirty="0"/>
              <a:t>PA</a:t>
            </a:r>
            <a:r>
              <a:rPr kumimoji="1" lang="ja-JP" altLang="en-US" dirty="0"/>
              <a:t>とのハイブリッド集積が</a:t>
            </a:r>
            <a:r>
              <a:rPr kumimoji="1" lang="en-US" altLang="ja-JP" dirty="0"/>
              <a:t>300GHz</a:t>
            </a:r>
            <a:r>
              <a:rPr kumimoji="1" lang="ja-JP" altLang="en-US" dirty="0"/>
              <a:t>程度の周波数から広く検討が進んでいる</a:t>
            </a:r>
            <a:endParaRPr lang="en-US" altLang="ja-JP" dirty="0"/>
          </a:p>
          <a:p>
            <a:r>
              <a:rPr kumimoji="1" lang="ja-JP" altLang="en-US" dirty="0"/>
              <a:t>ハイブリッドにする場合、シリコンと化合物の価格差は大きいため、化合物の回路面積はシリコンに比べて小さくする必要がある</a:t>
            </a:r>
          </a:p>
        </p:txBody>
      </p:sp>
    </p:spTree>
    <p:extLst>
      <p:ext uri="{BB962C8B-B14F-4D97-AF65-F5344CB8AC3E}">
        <p14:creationId xmlns:p14="http://schemas.microsoft.com/office/powerpoint/2010/main" val="214875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4A3EB-079A-4547-A514-A7CBFB4886F8}"/>
              </a:ext>
            </a:extLst>
          </p:cNvPr>
          <p:cNvSpPr>
            <a:spLocks noGrp="1"/>
          </p:cNvSpPr>
          <p:nvPr>
            <p:ph type="ctrTitle"/>
          </p:nvPr>
        </p:nvSpPr>
        <p:spPr/>
        <p:txBody>
          <a:bodyPr/>
          <a:lstStyle/>
          <a:p>
            <a:r>
              <a:rPr lang="ja-JP" altLang="en-US" dirty="0"/>
              <a:t>受信器まとめ</a:t>
            </a:r>
            <a:endParaRPr kumimoji="1" lang="ja-JP" altLang="en-US" dirty="0"/>
          </a:p>
        </p:txBody>
      </p:sp>
    </p:spTree>
    <p:extLst>
      <p:ext uri="{BB962C8B-B14F-4D97-AF65-F5344CB8AC3E}">
        <p14:creationId xmlns:p14="http://schemas.microsoft.com/office/powerpoint/2010/main" val="308050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4DC48-C545-4B1C-B623-22EF61543224}"/>
              </a:ext>
            </a:extLst>
          </p:cNvPr>
          <p:cNvSpPr>
            <a:spLocks noGrp="1"/>
          </p:cNvSpPr>
          <p:nvPr>
            <p:ph type="title"/>
          </p:nvPr>
        </p:nvSpPr>
        <p:spPr/>
        <p:txBody>
          <a:bodyPr/>
          <a:lstStyle/>
          <a:p>
            <a:r>
              <a:rPr kumimoji="1" lang="ja-JP" altLang="en-US" dirty="0"/>
              <a:t>取りまとめの方針</a:t>
            </a:r>
          </a:p>
        </p:txBody>
      </p:sp>
      <p:sp>
        <p:nvSpPr>
          <p:cNvPr id="3" name="コンテンツ プレースホルダー 2">
            <a:extLst>
              <a:ext uri="{FF2B5EF4-FFF2-40B4-BE49-F238E27FC236}">
                <a16:creationId xmlns:a16="http://schemas.microsoft.com/office/drawing/2014/main" id="{E1D2B3A4-643D-4C6A-9A4F-B45AD5746118}"/>
              </a:ext>
            </a:extLst>
          </p:cNvPr>
          <p:cNvSpPr>
            <a:spLocks noGrp="1"/>
          </p:cNvSpPr>
          <p:nvPr>
            <p:ph idx="1"/>
          </p:nvPr>
        </p:nvSpPr>
        <p:spPr/>
        <p:txBody>
          <a:bodyPr>
            <a:normAutofit/>
          </a:bodyPr>
          <a:lstStyle/>
          <a:p>
            <a:r>
              <a:rPr lang="ja-JP" altLang="en-US" dirty="0"/>
              <a:t>受信器は直接検波とミキサ・</a:t>
            </a:r>
            <a:r>
              <a:rPr lang="en-US" altLang="ja-JP" dirty="0"/>
              <a:t>LNA</a:t>
            </a:r>
            <a:r>
              <a:rPr lang="ja-JP" altLang="en-US" dirty="0"/>
              <a:t>集積</a:t>
            </a:r>
            <a:r>
              <a:rPr lang="en-US" altLang="ja-JP" dirty="0"/>
              <a:t>MMIC</a:t>
            </a:r>
            <a:r>
              <a:rPr lang="ja-JP" altLang="en-US" dirty="0"/>
              <a:t>レシーバで分別した調べた</a:t>
            </a:r>
            <a:endParaRPr lang="en-US" altLang="ja-JP" dirty="0"/>
          </a:p>
          <a:p>
            <a:r>
              <a:rPr lang="ja-JP" altLang="en-US" dirty="0"/>
              <a:t>直接検波はショットキーバリアダイオード（</a:t>
            </a:r>
            <a:r>
              <a:rPr lang="en-US" altLang="ja-JP" dirty="0"/>
              <a:t>SBD</a:t>
            </a:r>
            <a:r>
              <a:rPr lang="ja-JP" altLang="en-US" dirty="0"/>
              <a:t>）</a:t>
            </a:r>
            <a:r>
              <a:rPr lang="en-US" altLang="ja-JP" dirty="0"/>
              <a:t>, </a:t>
            </a:r>
            <a:r>
              <a:rPr lang="ja-JP" altLang="en-US" dirty="0"/>
              <a:t>フェルミレベル制御バリアダイオード（</a:t>
            </a:r>
            <a:r>
              <a:rPr lang="en-US" altLang="ja-JP" dirty="0"/>
              <a:t>FMBD</a:t>
            </a:r>
            <a:r>
              <a:rPr lang="ja-JP" altLang="en-US" dirty="0"/>
              <a:t>）</a:t>
            </a:r>
            <a:r>
              <a:rPr lang="en-US" altLang="ja-JP" dirty="0"/>
              <a:t>, RTD, </a:t>
            </a:r>
            <a:r>
              <a:rPr lang="ja-JP" altLang="en-US" dirty="0"/>
              <a:t>バックワードダイオード（</a:t>
            </a:r>
            <a:r>
              <a:rPr lang="en-US" altLang="ja-JP" dirty="0"/>
              <a:t>BWD</a:t>
            </a:r>
            <a:r>
              <a:rPr lang="ja-JP" altLang="en-US" dirty="0"/>
              <a:t>）</a:t>
            </a:r>
            <a:r>
              <a:rPr lang="en-US" altLang="ja-JP" dirty="0"/>
              <a:t>, CMOS, </a:t>
            </a:r>
            <a:r>
              <a:rPr lang="en-US" altLang="ja-JP" dirty="0" err="1"/>
              <a:t>GaN</a:t>
            </a:r>
            <a:r>
              <a:rPr lang="ja-JP" altLang="en-US" dirty="0"/>
              <a:t> </a:t>
            </a:r>
            <a:r>
              <a:rPr lang="en-US" altLang="ja-JP" dirty="0"/>
              <a:t>HEMT, GaAs</a:t>
            </a:r>
            <a:r>
              <a:rPr lang="ja-JP" altLang="en-US" dirty="0"/>
              <a:t> </a:t>
            </a:r>
            <a:r>
              <a:rPr lang="en-US" altLang="ja-JP" dirty="0"/>
              <a:t>HEMT</a:t>
            </a:r>
            <a:r>
              <a:rPr lang="ja-JP" altLang="en-US" dirty="0"/>
              <a:t>を調査し</a:t>
            </a:r>
            <a:r>
              <a:rPr lang="en-US" altLang="ja-JP" dirty="0"/>
              <a:t>, </a:t>
            </a:r>
            <a:r>
              <a:rPr lang="ja-JP" altLang="en-US" dirty="0"/>
              <a:t>雑音等価電力（</a:t>
            </a:r>
            <a:r>
              <a:rPr lang="en-US" altLang="ja-JP" dirty="0"/>
              <a:t>NEP</a:t>
            </a:r>
            <a:r>
              <a:rPr lang="ja-JP" altLang="en-US" dirty="0"/>
              <a:t>）で評価した</a:t>
            </a:r>
            <a:endParaRPr lang="en-US" altLang="ja-JP" dirty="0"/>
          </a:p>
          <a:p>
            <a:r>
              <a:rPr lang="ja-JP" altLang="en-US" dirty="0"/>
              <a:t>ミキサ・レシーバは</a:t>
            </a:r>
            <a:r>
              <a:rPr lang="en-US" altLang="ja-JP" dirty="0"/>
              <a:t>SBD, FMBD, CMOS,</a:t>
            </a:r>
            <a:r>
              <a:rPr lang="ja-JP" altLang="en-US" dirty="0"/>
              <a:t> </a:t>
            </a:r>
            <a:r>
              <a:rPr lang="en-US" altLang="ja-JP" dirty="0" err="1"/>
              <a:t>SiGe</a:t>
            </a:r>
            <a:r>
              <a:rPr lang="en-US" altLang="ja-JP" dirty="0"/>
              <a:t>, </a:t>
            </a:r>
            <a:r>
              <a:rPr lang="en-US" altLang="ja-JP" dirty="0" err="1"/>
              <a:t>InP</a:t>
            </a:r>
            <a:r>
              <a:rPr lang="ja-JP" altLang="en-US" dirty="0"/>
              <a:t> </a:t>
            </a:r>
            <a:r>
              <a:rPr lang="en-US" altLang="ja-JP" dirty="0"/>
              <a:t>HEMT,</a:t>
            </a:r>
            <a:r>
              <a:rPr lang="ja-JP" altLang="en-US" dirty="0"/>
              <a:t> </a:t>
            </a:r>
            <a:r>
              <a:rPr lang="en-US" altLang="ja-JP" dirty="0" err="1"/>
              <a:t>InP</a:t>
            </a:r>
            <a:r>
              <a:rPr lang="en-US" altLang="ja-JP" dirty="0"/>
              <a:t> HBT, </a:t>
            </a:r>
            <a:r>
              <a:rPr lang="en-US" altLang="ja-JP" dirty="0" err="1"/>
              <a:t>mHEMT</a:t>
            </a:r>
            <a:r>
              <a:rPr lang="ja-JP" altLang="en-US" dirty="0"/>
              <a:t>を調査し、</a:t>
            </a:r>
            <a:r>
              <a:rPr lang="en-US" altLang="ja-JP" dirty="0"/>
              <a:t>Noise Figure</a:t>
            </a:r>
            <a:r>
              <a:rPr lang="ja-JP" altLang="en-US" dirty="0" err="1"/>
              <a:t>で評</a:t>
            </a:r>
            <a:r>
              <a:rPr lang="ja-JP" altLang="en-US" dirty="0"/>
              <a:t>価した</a:t>
            </a:r>
            <a:endParaRPr lang="en-US" altLang="ja-JP" dirty="0"/>
          </a:p>
          <a:p>
            <a:endParaRPr kumimoji="1" lang="ja-JP" altLang="en-US" dirty="0"/>
          </a:p>
        </p:txBody>
      </p:sp>
    </p:spTree>
    <p:extLst>
      <p:ext uri="{BB962C8B-B14F-4D97-AF65-F5344CB8AC3E}">
        <p14:creationId xmlns:p14="http://schemas.microsoft.com/office/powerpoint/2010/main" val="30190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689E35-A938-46F3-B7F2-0F25AA2B1066}"/>
              </a:ext>
            </a:extLst>
          </p:cNvPr>
          <p:cNvSpPr>
            <a:spLocks noGrp="1"/>
          </p:cNvSpPr>
          <p:nvPr>
            <p:ph type="title"/>
          </p:nvPr>
        </p:nvSpPr>
        <p:spPr/>
        <p:txBody>
          <a:bodyPr/>
          <a:lstStyle/>
          <a:p>
            <a:r>
              <a:rPr lang="ja-JP" altLang="en-US" dirty="0"/>
              <a:t>直接検波</a:t>
            </a:r>
            <a:endParaRPr kumimoji="1" lang="ja-JP" altLang="en-US" dirty="0"/>
          </a:p>
        </p:txBody>
      </p:sp>
      <p:graphicFrame>
        <p:nvGraphicFramePr>
          <p:cNvPr id="22" name="グラフ 21">
            <a:extLst>
              <a:ext uri="{FF2B5EF4-FFF2-40B4-BE49-F238E27FC236}">
                <a16:creationId xmlns:a16="http://schemas.microsoft.com/office/drawing/2014/main" id="{7919F997-CD64-4A74-9F9E-411B2157E82A}"/>
              </a:ext>
            </a:extLst>
          </p:cNvPr>
          <p:cNvGraphicFramePr>
            <a:graphicFrameLocks/>
          </p:cNvGraphicFramePr>
          <p:nvPr>
            <p:extLst/>
          </p:nvPr>
        </p:nvGraphicFramePr>
        <p:xfrm>
          <a:off x="2418744" y="1386263"/>
          <a:ext cx="7354512" cy="510661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a:extLst>
              <a:ext uri="{FF2B5EF4-FFF2-40B4-BE49-F238E27FC236}">
                <a16:creationId xmlns:a16="http://schemas.microsoft.com/office/drawing/2014/main" id="{9ECF9385-D4F4-4062-9408-1E6E299C0747}"/>
              </a:ext>
            </a:extLst>
          </p:cNvPr>
          <p:cNvCxnSpPr>
            <a:cxnSpLocks/>
          </p:cNvCxnSpPr>
          <p:nvPr/>
        </p:nvCxnSpPr>
        <p:spPr>
          <a:xfrm flipV="1">
            <a:off x="3568700" y="4312830"/>
            <a:ext cx="5841912" cy="1421220"/>
          </a:xfrm>
          <a:prstGeom prst="line">
            <a:avLst/>
          </a:prstGeom>
          <a:ln w="76200">
            <a:solidFill>
              <a:srgbClr val="002060">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5B967C3A-DBE4-41DA-BB67-06DA65363BAC}"/>
              </a:ext>
            </a:extLst>
          </p:cNvPr>
          <p:cNvCxnSpPr>
            <a:cxnSpLocks/>
          </p:cNvCxnSpPr>
          <p:nvPr/>
        </p:nvCxnSpPr>
        <p:spPr>
          <a:xfrm flipV="1">
            <a:off x="6070600" y="4445000"/>
            <a:ext cx="3479800" cy="882650"/>
          </a:xfrm>
          <a:prstGeom prst="line">
            <a:avLst/>
          </a:prstGeom>
          <a:ln w="76200">
            <a:solidFill>
              <a:schemeClr val="bg1">
                <a:lumMod val="65000"/>
                <a:alpha val="38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046399F-9DA3-449B-A7CC-539B7E4EC539}"/>
              </a:ext>
            </a:extLst>
          </p:cNvPr>
          <p:cNvSpPr txBox="1"/>
          <p:nvPr/>
        </p:nvSpPr>
        <p:spPr>
          <a:xfrm rot="20713145">
            <a:off x="5280058" y="5228796"/>
            <a:ext cx="657552" cy="369332"/>
          </a:xfrm>
          <a:prstGeom prst="rect">
            <a:avLst/>
          </a:prstGeom>
          <a:noFill/>
        </p:spPr>
        <p:txBody>
          <a:bodyPr wrap="none" rtlCol="0">
            <a:spAutoFit/>
          </a:bodyPr>
          <a:lstStyle/>
          <a:p>
            <a:r>
              <a:rPr kumimoji="1" lang="en-US" altLang="ja-JP" dirty="0"/>
              <a:t>SBD</a:t>
            </a:r>
            <a:endParaRPr kumimoji="1" lang="ja-JP" altLang="en-US" dirty="0"/>
          </a:p>
        </p:txBody>
      </p:sp>
      <p:sp>
        <p:nvSpPr>
          <p:cNvPr id="10" name="テキスト ボックス 9">
            <a:extLst>
              <a:ext uri="{FF2B5EF4-FFF2-40B4-BE49-F238E27FC236}">
                <a16:creationId xmlns:a16="http://schemas.microsoft.com/office/drawing/2014/main" id="{8BD7E4B5-4B0C-44DE-A8D5-8826A02E3AE7}"/>
              </a:ext>
            </a:extLst>
          </p:cNvPr>
          <p:cNvSpPr txBox="1"/>
          <p:nvPr/>
        </p:nvSpPr>
        <p:spPr>
          <a:xfrm rot="20713145">
            <a:off x="7938458" y="4742617"/>
            <a:ext cx="865943" cy="369332"/>
          </a:xfrm>
          <a:prstGeom prst="rect">
            <a:avLst/>
          </a:prstGeom>
          <a:noFill/>
        </p:spPr>
        <p:txBody>
          <a:bodyPr wrap="none" rtlCol="0">
            <a:spAutoFit/>
          </a:bodyPr>
          <a:lstStyle/>
          <a:p>
            <a:r>
              <a:rPr kumimoji="1" lang="en-US" altLang="ja-JP" dirty="0"/>
              <a:t>FMBD</a:t>
            </a:r>
            <a:endParaRPr kumimoji="1" lang="ja-JP" altLang="en-US" dirty="0"/>
          </a:p>
        </p:txBody>
      </p:sp>
      <p:cxnSp>
        <p:nvCxnSpPr>
          <p:cNvPr id="9" name="直線コネクタ 8">
            <a:extLst>
              <a:ext uri="{FF2B5EF4-FFF2-40B4-BE49-F238E27FC236}">
                <a16:creationId xmlns:a16="http://schemas.microsoft.com/office/drawing/2014/main" id="{4B5717DB-576A-4661-8FCC-8FE4916F7237}"/>
              </a:ext>
            </a:extLst>
          </p:cNvPr>
          <p:cNvCxnSpPr>
            <a:cxnSpLocks/>
          </p:cNvCxnSpPr>
          <p:nvPr/>
        </p:nvCxnSpPr>
        <p:spPr>
          <a:xfrm flipV="1">
            <a:off x="6096000" y="4197351"/>
            <a:ext cx="3060700" cy="749299"/>
          </a:xfrm>
          <a:prstGeom prst="line">
            <a:avLst/>
          </a:prstGeom>
          <a:ln w="76200">
            <a:solidFill>
              <a:srgbClr val="FFC000">
                <a:alpha val="30000"/>
              </a:srgb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A69E2EB-EA73-4A64-A3C0-ACA7F4469A94}"/>
              </a:ext>
            </a:extLst>
          </p:cNvPr>
          <p:cNvSpPr txBox="1"/>
          <p:nvPr/>
        </p:nvSpPr>
        <p:spPr>
          <a:xfrm rot="20749283">
            <a:off x="8142240" y="4006937"/>
            <a:ext cx="865943" cy="369332"/>
          </a:xfrm>
          <a:prstGeom prst="rect">
            <a:avLst/>
          </a:prstGeom>
          <a:noFill/>
        </p:spPr>
        <p:txBody>
          <a:bodyPr wrap="none" rtlCol="0">
            <a:spAutoFit/>
          </a:bodyPr>
          <a:lstStyle/>
          <a:p>
            <a:r>
              <a:rPr kumimoji="1" lang="en-US" altLang="ja-JP" dirty="0">
                <a:solidFill>
                  <a:schemeClr val="accent4"/>
                </a:solidFill>
              </a:rPr>
              <a:t>CMOS</a:t>
            </a:r>
            <a:endParaRPr kumimoji="1" lang="ja-JP" altLang="en-US" dirty="0">
              <a:solidFill>
                <a:schemeClr val="accent4"/>
              </a:solidFill>
            </a:endParaRPr>
          </a:p>
        </p:txBody>
      </p:sp>
      <p:cxnSp>
        <p:nvCxnSpPr>
          <p:cNvPr id="12" name="直線コネクタ 11">
            <a:extLst>
              <a:ext uri="{FF2B5EF4-FFF2-40B4-BE49-F238E27FC236}">
                <a16:creationId xmlns:a16="http://schemas.microsoft.com/office/drawing/2014/main" id="{08C6D3B1-EE0C-4CDB-9365-C1AB3FB4B0BA}"/>
              </a:ext>
            </a:extLst>
          </p:cNvPr>
          <p:cNvCxnSpPr>
            <a:cxnSpLocks/>
          </p:cNvCxnSpPr>
          <p:nvPr/>
        </p:nvCxnSpPr>
        <p:spPr>
          <a:xfrm flipV="1">
            <a:off x="6337300" y="3543300"/>
            <a:ext cx="1828800" cy="825501"/>
          </a:xfrm>
          <a:prstGeom prst="line">
            <a:avLst/>
          </a:prstGeom>
          <a:ln w="76200">
            <a:solidFill>
              <a:srgbClr val="92D050">
                <a:alpha val="30000"/>
              </a:srgb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FA4826F2-7A4A-4468-B51F-67D37D3CEADD}"/>
              </a:ext>
            </a:extLst>
          </p:cNvPr>
          <p:cNvSpPr txBox="1"/>
          <p:nvPr/>
        </p:nvSpPr>
        <p:spPr>
          <a:xfrm rot="20263922">
            <a:off x="7189196" y="3849778"/>
            <a:ext cx="654346" cy="369332"/>
          </a:xfrm>
          <a:prstGeom prst="rect">
            <a:avLst/>
          </a:prstGeom>
          <a:noFill/>
        </p:spPr>
        <p:txBody>
          <a:bodyPr wrap="none" rtlCol="0">
            <a:spAutoFit/>
          </a:bodyPr>
          <a:lstStyle/>
          <a:p>
            <a:r>
              <a:rPr kumimoji="1" lang="en-US" altLang="ja-JP" dirty="0" err="1">
                <a:solidFill>
                  <a:schemeClr val="accent6">
                    <a:lumMod val="75000"/>
                  </a:schemeClr>
                </a:solidFill>
              </a:rPr>
              <a:t>GaN</a:t>
            </a:r>
            <a:endParaRPr kumimoji="1" lang="ja-JP" altLang="en-US" dirty="0">
              <a:solidFill>
                <a:schemeClr val="accent6">
                  <a:lumMod val="75000"/>
                </a:schemeClr>
              </a:solidFill>
            </a:endParaRPr>
          </a:p>
        </p:txBody>
      </p:sp>
    </p:spTree>
    <p:extLst>
      <p:ext uri="{BB962C8B-B14F-4D97-AF65-F5344CB8AC3E}">
        <p14:creationId xmlns:p14="http://schemas.microsoft.com/office/powerpoint/2010/main" val="178897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689E35-A938-46F3-B7F2-0F25AA2B1066}"/>
              </a:ext>
            </a:extLst>
          </p:cNvPr>
          <p:cNvSpPr>
            <a:spLocks noGrp="1"/>
          </p:cNvSpPr>
          <p:nvPr>
            <p:ph type="title"/>
          </p:nvPr>
        </p:nvSpPr>
        <p:spPr/>
        <p:txBody>
          <a:bodyPr/>
          <a:lstStyle/>
          <a:p>
            <a:r>
              <a:rPr lang="ja-JP" altLang="en-US" dirty="0"/>
              <a:t>ミキサ・レシーバ（雑音指数）</a:t>
            </a:r>
            <a:endParaRPr kumimoji="1" lang="ja-JP" altLang="en-US" dirty="0"/>
          </a:p>
        </p:txBody>
      </p:sp>
      <p:graphicFrame>
        <p:nvGraphicFramePr>
          <p:cNvPr id="12" name="グラフ 11">
            <a:extLst>
              <a:ext uri="{FF2B5EF4-FFF2-40B4-BE49-F238E27FC236}">
                <a16:creationId xmlns:a16="http://schemas.microsoft.com/office/drawing/2014/main" id="{569DE181-F21E-4395-B87D-D7215C7E85E2}"/>
              </a:ext>
            </a:extLst>
          </p:cNvPr>
          <p:cNvGraphicFramePr>
            <a:graphicFrameLocks/>
          </p:cNvGraphicFramePr>
          <p:nvPr>
            <p:extLst/>
          </p:nvPr>
        </p:nvGraphicFramePr>
        <p:xfrm>
          <a:off x="2415203" y="1403386"/>
          <a:ext cx="7361593" cy="508948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a:extLst>
              <a:ext uri="{FF2B5EF4-FFF2-40B4-BE49-F238E27FC236}">
                <a16:creationId xmlns:a16="http://schemas.microsoft.com/office/drawing/2014/main" id="{2B55AE9F-C197-4343-AD04-52FE26CB2D17}"/>
              </a:ext>
            </a:extLst>
          </p:cNvPr>
          <p:cNvCxnSpPr>
            <a:cxnSpLocks/>
          </p:cNvCxnSpPr>
          <p:nvPr/>
        </p:nvCxnSpPr>
        <p:spPr>
          <a:xfrm flipV="1">
            <a:off x="3644900" y="5027263"/>
            <a:ext cx="4025900" cy="380116"/>
          </a:xfrm>
          <a:prstGeom prst="line">
            <a:avLst/>
          </a:prstGeom>
          <a:ln w="76200">
            <a:solidFill>
              <a:srgbClr val="002060">
                <a:alpha val="20000"/>
              </a:srgb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C9DB27E-BC0C-4B53-B3AE-572A22019E6B}"/>
              </a:ext>
            </a:extLst>
          </p:cNvPr>
          <p:cNvSpPr txBox="1"/>
          <p:nvPr/>
        </p:nvSpPr>
        <p:spPr>
          <a:xfrm rot="20370231">
            <a:off x="8610634" y="4531078"/>
            <a:ext cx="657552" cy="369332"/>
          </a:xfrm>
          <a:prstGeom prst="rect">
            <a:avLst/>
          </a:prstGeom>
          <a:noFill/>
        </p:spPr>
        <p:txBody>
          <a:bodyPr wrap="none" rtlCol="0">
            <a:spAutoFit/>
          </a:bodyPr>
          <a:lstStyle/>
          <a:p>
            <a:r>
              <a:rPr kumimoji="1" lang="en-US" altLang="ja-JP" dirty="0">
                <a:solidFill>
                  <a:schemeClr val="accent1">
                    <a:lumMod val="75000"/>
                  </a:schemeClr>
                </a:solidFill>
              </a:rPr>
              <a:t>SBD</a:t>
            </a:r>
            <a:endParaRPr kumimoji="1" lang="ja-JP" altLang="en-US" dirty="0">
              <a:solidFill>
                <a:schemeClr val="accent1">
                  <a:lumMod val="75000"/>
                </a:schemeClr>
              </a:solidFill>
            </a:endParaRPr>
          </a:p>
        </p:txBody>
      </p:sp>
      <p:cxnSp>
        <p:nvCxnSpPr>
          <p:cNvPr id="7" name="直線コネクタ 6">
            <a:extLst>
              <a:ext uri="{FF2B5EF4-FFF2-40B4-BE49-F238E27FC236}">
                <a16:creationId xmlns:a16="http://schemas.microsoft.com/office/drawing/2014/main" id="{11BA430E-5453-4825-97EA-72E6B4C6025B}"/>
              </a:ext>
            </a:extLst>
          </p:cNvPr>
          <p:cNvCxnSpPr>
            <a:cxnSpLocks/>
          </p:cNvCxnSpPr>
          <p:nvPr/>
        </p:nvCxnSpPr>
        <p:spPr>
          <a:xfrm flipV="1">
            <a:off x="4119317" y="4891088"/>
            <a:ext cx="2938708" cy="320660"/>
          </a:xfrm>
          <a:prstGeom prst="line">
            <a:avLst/>
          </a:prstGeom>
          <a:ln w="76200">
            <a:solidFill>
              <a:schemeClr val="accent6">
                <a:lumMod val="75000"/>
                <a:alpha val="2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A3A42ED0-27CD-444E-AE84-6BBB11B75D66}"/>
              </a:ext>
            </a:extLst>
          </p:cNvPr>
          <p:cNvSpPr txBox="1"/>
          <p:nvPr/>
        </p:nvSpPr>
        <p:spPr>
          <a:xfrm rot="21206347">
            <a:off x="6235080" y="4577923"/>
            <a:ext cx="1055097" cy="369332"/>
          </a:xfrm>
          <a:prstGeom prst="rect">
            <a:avLst/>
          </a:prstGeom>
          <a:noFill/>
        </p:spPr>
        <p:txBody>
          <a:bodyPr wrap="none" rtlCol="0">
            <a:spAutoFit/>
          </a:bodyPr>
          <a:lstStyle/>
          <a:p>
            <a:r>
              <a:rPr kumimoji="1" lang="en-US" altLang="ja-JP" dirty="0" err="1">
                <a:solidFill>
                  <a:schemeClr val="accent6">
                    <a:lumMod val="75000"/>
                  </a:schemeClr>
                </a:solidFill>
              </a:rPr>
              <a:t>mHEMT</a:t>
            </a:r>
            <a:endParaRPr kumimoji="1" lang="ja-JP" altLang="en-US" dirty="0">
              <a:solidFill>
                <a:schemeClr val="accent6">
                  <a:lumMod val="75000"/>
                </a:schemeClr>
              </a:solidFill>
            </a:endParaRPr>
          </a:p>
        </p:txBody>
      </p:sp>
      <p:cxnSp>
        <p:nvCxnSpPr>
          <p:cNvPr id="11" name="直線コネクタ 10">
            <a:extLst>
              <a:ext uri="{FF2B5EF4-FFF2-40B4-BE49-F238E27FC236}">
                <a16:creationId xmlns:a16="http://schemas.microsoft.com/office/drawing/2014/main" id="{EDCF4408-E4B3-42E3-84F4-B272A79E5B11}"/>
              </a:ext>
            </a:extLst>
          </p:cNvPr>
          <p:cNvCxnSpPr>
            <a:cxnSpLocks/>
          </p:cNvCxnSpPr>
          <p:nvPr/>
        </p:nvCxnSpPr>
        <p:spPr>
          <a:xfrm flipV="1">
            <a:off x="4972050" y="4786314"/>
            <a:ext cx="3552825" cy="376236"/>
          </a:xfrm>
          <a:prstGeom prst="line">
            <a:avLst/>
          </a:prstGeom>
          <a:ln w="76200">
            <a:solidFill>
              <a:srgbClr val="0070C0">
                <a:alpha val="51000"/>
              </a:srgb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8D27E24-6F2E-4703-8036-33338D6BF082}"/>
              </a:ext>
            </a:extLst>
          </p:cNvPr>
          <p:cNvSpPr txBox="1"/>
          <p:nvPr/>
        </p:nvSpPr>
        <p:spPr>
          <a:xfrm rot="21199855">
            <a:off x="7258447" y="4530208"/>
            <a:ext cx="1276311" cy="369332"/>
          </a:xfrm>
          <a:prstGeom prst="rect">
            <a:avLst/>
          </a:prstGeom>
          <a:noFill/>
        </p:spPr>
        <p:txBody>
          <a:bodyPr wrap="none" rtlCol="0">
            <a:spAutoFit/>
          </a:bodyPr>
          <a:lstStyle/>
          <a:p>
            <a:r>
              <a:rPr lang="en-US" altLang="ja-JP" dirty="0" err="1">
                <a:solidFill>
                  <a:srgbClr val="0070C0"/>
                </a:solidFill>
              </a:rPr>
              <a:t>InP</a:t>
            </a:r>
            <a:r>
              <a:rPr lang="ja-JP" altLang="en-US" dirty="0">
                <a:solidFill>
                  <a:srgbClr val="0070C0"/>
                </a:solidFill>
              </a:rPr>
              <a:t> </a:t>
            </a:r>
            <a:r>
              <a:rPr kumimoji="1" lang="en-US" altLang="ja-JP" dirty="0">
                <a:solidFill>
                  <a:srgbClr val="0070C0"/>
                </a:solidFill>
              </a:rPr>
              <a:t>HEMT</a:t>
            </a:r>
            <a:endParaRPr kumimoji="1" lang="ja-JP" altLang="en-US" dirty="0">
              <a:solidFill>
                <a:srgbClr val="0070C0"/>
              </a:solidFill>
            </a:endParaRPr>
          </a:p>
        </p:txBody>
      </p:sp>
      <p:cxnSp>
        <p:nvCxnSpPr>
          <p:cNvPr id="15" name="直線コネクタ 14">
            <a:extLst>
              <a:ext uri="{FF2B5EF4-FFF2-40B4-BE49-F238E27FC236}">
                <a16:creationId xmlns:a16="http://schemas.microsoft.com/office/drawing/2014/main" id="{60EFA9DD-F312-47FA-BD31-CCE36C35B2EC}"/>
              </a:ext>
            </a:extLst>
          </p:cNvPr>
          <p:cNvCxnSpPr>
            <a:cxnSpLocks/>
          </p:cNvCxnSpPr>
          <p:nvPr/>
        </p:nvCxnSpPr>
        <p:spPr>
          <a:xfrm flipV="1">
            <a:off x="4089400" y="4171950"/>
            <a:ext cx="2540000" cy="425450"/>
          </a:xfrm>
          <a:prstGeom prst="line">
            <a:avLst/>
          </a:prstGeom>
          <a:ln w="76200">
            <a:solidFill>
              <a:srgbClr val="002060">
                <a:alpha val="51000"/>
              </a:srgb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84557A1-FFE9-4E4A-B1CC-0CDC6F9BBE49}"/>
              </a:ext>
            </a:extLst>
          </p:cNvPr>
          <p:cNvSpPr txBox="1"/>
          <p:nvPr/>
        </p:nvSpPr>
        <p:spPr>
          <a:xfrm rot="20951486">
            <a:off x="6566080" y="3944340"/>
            <a:ext cx="1079142" cy="369332"/>
          </a:xfrm>
          <a:prstGeom prst="rect">
            <a:avLst/>
          </a:prstGeom>
          <a:noFill/>
        </p:spPr>
        <p:txBody>
          <a:bodyPr wrap="none" rtlCol="0">
            <a:spAutoFit/>
          </a:bodyPr>
          <a:lstStyle/>
          <a:p>
            <a:r>
              <a:rPr lang="en-US" altLang="ja-JP" dirty="0" err="1">
                <a:solidFill>
                  <a:srgbClr val="002060"/>
                </a:solidFill>
              </a:rPr>
              <a:t>InP</a:t>
            </a:r>
            <a:r>
              <a:rPr lang="ja-JP" altLang="en-US" dirty="0">
                <a:solidFill>
                  <a:srgbClr val="002060"/>
                </a:solidFill>
              </a:rPr>
              <a:t> </a:t>
            </a:r>
            <a:r>
              <a:rPr kumimoji="1" lang="en-US" altLang="ja-JP" dirty="0">
                <a:solidFill>
                  <a:srgbClr val="002060"/>
                </a:solidFill>
              </a:rPr>
              <a:t>HBT</a:t>
            </a:r>
            <a:endParaRPr kumimoji="1" lang="ja-JP" altLang="en-US" dirty="0">
              <a:solidFill>
                <a:srgbClr val="002060"/>
              </a:solidFill>
            </a:endParaRPr>
          </a:p>
        </p:txBody>
      </p:sp>
      <p:cxnSp>
        <p:nvCxnSpPr>
          <p:cNvPr id="18" name="直線コネクタ 17">
            <a:extLst>
              <a:ext uri="{FF2B5EF4-FFF2-40B4-BE49-F238E27FC236}">
                <a16:creationId xmlns:a16="http://schemas.microsoft.com/office/drawing/2014/main" id="{E469B929-CAEA-44BB-AA01-E6831E29D8E5}"/>
              </a:ext>
            </a:extLst>
          </p:cNvPr>
          <p:cNvCxnSpPr>
            <a:cxnSpLocks/>
          </p:cNvCxnSpPr>
          <p:nvPr/>
        </p:nvCxnSpPr>
        <p:spPr>
          <a:xfrm flipV="1">
            <a:off x="5765800" y="2032000"/>
            <a:ext cx="527050" cy="2311400"/>
          </a:xfrm>
          <a:prstGeom prst="line">
            <a:avLst/>
          </a:prstGeom>
          <a:ln w="76200">
            <a:solidFill>
              <a:srgbClr val="FFC000">
                <a:alpha val="30000"/>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1CCFB77-9D6E-4F71-B493-FD188514F8CB}"/>
              </a:ext>
            </a:extLst>
          </p:cNvPr>
          <p:cNvCxnSpPr>
            <a:cxnSpLocks/>
          </p:cNvCxnSpPr>
          <p:nvPr/>
        </p:nvCxnSpPr>
        <p:spPr>
          <a:xfrm flipV="1">
            <a:off x="5581650" y="2222500"/>
            <a:ext cx="806450" cy="2266950"/>
          </a:xfrm>
          <a:prstGeom prst="line">
            <a:avLst/>
          </a:prstGeom>
          <a:ln w="76200">
            <a:solidFill>
              <a:schemeClr val="bg1">
                <a:lumMod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95EFF9C5-49F1-4E29-B4EC-60B2D077BF5C}"/>
              </a:ext>
            </a:extLst>
          </p:cNvPr>
          <p:cNvSpPr txBox="1"/>
          <p:nvPr/>
        </p:nvSpPr>
        <p:spPr>
          <a:xfrm rot="17224669">
            <a:off x="5542377" y="2427809"/>
            <a:ext cx="865943" cy="369332"/>
          </a:xfrm>
          <a:prstGeom prst="rect">
            <a:avLst/>
          </a:prstGeom>
          <a:noFill/>
        </p:spPr>
        <p:txBody>
          <a:bodyPr wrap="none" rtlCol="0">
            <a:spAutoFit/>
          </a:bodyPr>
          <a:lstStyle/>
          <a:p>
            <a:r>
              <a:rPr kumimoji="1" lang="en-US" altLang="ja-JP" dirty="0">
                <a:solidFill>
                  <a:schemeClr val="accent4"/>
                </a:solidFill>
              </a:rPr>
              <a:t>CMOS</a:t>
            </a:r>
            <a:endParaRPr kumimoji="1" lang="ja-JP" altLang="en-US" dirty="0">
              <a:solidFill>
                <a:schemeClr val="accent4"/>
              </a:solidFill>
            </a:endParaRPr>
          </a:p>
        </p:txBody>
      </p:sp>
      <p:sp>
        <p:nvSpPr>
          <p:cNvPr id="25" name="テキスト ボックス 24">
            <a:extLst>
              <a:ext uri="{FF2B5EF4-FFF2-40B4-BE49-F238E27FC236}">
                <a16:creationId xmlns:a16="http://schemas.microsoft.com/office/drawing/2014/main" id="{8B8442FA-2B19-4D47-A517-AFA5BDA5EBD1}"/>
              </a:ext>
            </a:extLst>
          </p:cNvPr>
          <p:cNvSpPr txBox="1"/>
          <p:nvPr/>
        </p:nvSpPr>
        <p:spPr>
          <a:xfrm rot="17402805">
            <a:off x="6096595" y="2419671"/>
            <a:ext cx="686406" cy="369332"/>
          </a:xfrm>
          <a:prstGeom prst="rect">
            <a:avLst/>
          </a:prstGeom>
          <a:noFill/>
        </p:spPr>
        <p:txBody>
          <a:bodyPr wrap="none" rtlCol="0">
            <a:spAutoFit/>
          </a:bodyPr>
          <a:lstStyle/>
          <a:p>
            <a:r>
              <a:rPr kumimoji="1" lang="en-US" altLang="ja-JP" dirty="0" err="1">
                <a:solidFill>
                  <a:schemeClr val="bg1">
                    <a:lumMod val="50000"/>
                  </a:schemeClr>
                </a:solidFill>
              </a:rPr>
              <a:t>SiGe</a:t>
            </a:r>
            <a:endParaRPr kumimoji="1" lang="ja-JP" altLang="en-US" dirty="0">
              <a:solidFill>
                <a:schemeClr val="bg1">
                  <a:lumMod val="50000"/>
                </a:schemeClr>
              </a:solidFill>
            </a:endParaRPr>
          </a:p>
        </p:txBody>
      </p:sp>
      <p:cxnSp>
        <p:nvCxnSpPr>
          <p:cNvPr id="19" name="直線コネクタ 18">
            <a:extLst>
              <a:ext uri="{FF2B5EF4-FFF2-40B4-BE49-F238E27FC236}">
                <a16:creationId xmlns:a16="http://schemas.microsoft.com/office/drawing/2014/main" id="{005A0D14-654F-4645-809C-F63D86B63789}"/>
              </a:ext>
            </a:extLst>
          </p:cNvPr>
          <p:cNvCxnSpPr>
            <a:cxnSpLocks/>
          </p:cNvCxnSpPr>
          <p:nvPr/>
        </p:nvCxnSpPr>
        <p:spPr>
          <a:xfrm flipV="1">
            <a:off x="7643813" y="4345481"/>
            <a:ext cx="1754187" cy="683719"/>
          </a:xfrm>
          <a:prstGeom prst="line">
            <a:avLst/>
          </a:prstGeom>
          <a:ln w="76200">
            <a:solidFill>
              <a:srgbClr val="002060">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87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4DC48-C545-4B1C-B623-22EF61543224}"/>
              </a:ext>
            </a:extLst>
          </p:cNvPr>
          <p:cNvSpPr>
            <a:spLocks noGrp="1"/>
          </p:cNvSpPr>
          <p:nvPr>
            <p:ph type="title"/>
          </p:nvPr>
        </p:nvSpPr>
        <p:spPr/>
        <p:txBody>
          <a:bodyPr/>
          <a:lstStyle/>
          <a:p>
            <a:r>
              <a:rPr lang="ja-JP" altLang="en-US" dirty="0"/>
              <a:t>受信器</a:t>
            </a:r>
            <a:r>
              <a:rPr kumimoji="1" lang="ja-JP" altLang="en-US" dirty="0"/>
              <a:t>まとめ</a:t>
            </a:r>
          </a:p>
        </p:txBody>
      </p:sp>
      <p:sp>
        <p:nvSpPr>
          <p:cNvPr id="3" name="コンテンツ プレースホルダー 2">
            <a:extLst>
              <a:ext uri="{FF2B5EF4-FFF2-40B4-BE49-F238E27FC236}">
                <a16:creationId xmlns:a16="http://schemas.microsoft.com/office/drawing/2014/main" id="{E1D2B3A4-643D-4C6A-9A4F-B45AD5746118}"/>
              </a:ext>
            </a:extLst>
          </p:cNvPr>
          <p:cNvSpPr>
            <a:spLocks noGrp="1"/>
          </p:cNvSpPr>
          <p:nvPr>
            <p:ph idx="1"/>
          </p:nvPr>
        </p:nvSpPr>
        <p:spPr/>
        <p:txBody>
          <a:bodyPr>
            <a:normAutofit fontScale="85000" lnSpcReduction="10000"/>
          </a:bodyPr>
          <a:lstStyle/>
          <a:p>
            <a:r>
              <a:rPr lang="en-US" altLang="ja-JP" dirty="0"/>
              <a:t>SBD</a:t>
            </a:r>
            <a:r>
              <a:rPr lang="ja-JP" altLang="en-US" dirty="0" err="1"/>
              <a:t>、</a:t>
            </a:r>
            <a:r>
              <a:rPr lang="en-US" altLang="ja-JP" dirty="0"/>
              <a:t>FMBD</a:t>
            </a:r>
            <a:r>
              <a:rPr lang="ja-JP" altLang="en-US" dirty="0"/>
              <a:t>などの</a:t>
            </a:r>
            <a:r>
              <a:rPr lang="en-US" altLang="ja-JP" dirty="0"/>
              <a:t>NEP</a:t>
            </a:r>
            <a:r>
              <a:rPr lang="ja-JP" altLang="en-US" dirty="0"/>
              <a:t>が優れている。直接検波では基本的には複雑な変調方式（</a:t>
            </a:r>
            <a:r>
              <a:rPr lang="en-US" altLang="ja-JP" dirty="0"/>
              <a:t>QAM</a:t>
            </a:r>
            <a:r>
              <a:rPr lang="ja-JP" altLang="en-US" dirty="0"/>
              <a:t>信号等）などの復調は出来ないが、構成がシンプルなため消費電力を下げることが可能かもしれない</a:t>
            </a:r>
            <a:br>
              <a:rPr lang="en-US" altLang="ja-JP" dirty="0"/>
            </a:br>
            <a:r>
              <a:rPr lang="ja-JP" altLang="en-US" dirty="0"/>
              <a:t>→短距離で</a:t>
            </a:r>
            <a:r>
              <a:rPr lang="en-US" altLang="ja-JP" dirty="0"/>
              <a:t>OOK</a:t>
            </a:r>
            <a:r>
              <a:rPr lang="ja-JP" altLang="en-US" dirty="0"/>
              <a:t>などの方式によるユースケース（今後検討）</a:t>
            </a:r>
            <a:endParaRPr lang="en-US" altLang="ja-JP" dirty="0"/>
          </a:p>
          <a:p>
            <a:r>
              <a:rPr lang="en-US" altLang="ja-JP" dirty="0" err="1"/>
              <a:t>InP</a:t>
            </a:r>
            <a:r>
              <a:rPr lang="en-US" altLang="ja-JP" dirty="0"/>
              <a:t> HEMT, </a:t>
            </a:r>
            <a:r>
              <a:rPr lang="en-US" altLang="ja-JP" dirty="0" err="1"/>
              <a:t>mHEMT</a:t>
            </a:r>
            <a:r>
              <a:rPr lang="ja-JP" altLang="en-US" dirty="0"/>
              <a:t>の</a:t>
            </a:r>
            <a:r>
              <a:rPr lang="en-US" altLang="ja-JP" dirty="0"/>
              <a:t>MMIC</a:t>
            </a:r>
            <a:r>
              <a:rPr lang="ja-JP" altLang="en-US" dirty="0"/>
              <a:t>では良好な特性の</a:t>
            </a:r>
            <a:r>
              <a:rPr lang="en-US" altLang="ja-JP" dirty="0"/>
              <a:t>LNA</a:t>
            </a:r>
            <a:r>
              <a:rPr lang="ja-JP" altLang="en-US" dirty="0"/>
              <a:t>を用いることができるため</a:t>
            </a:r>
            <a:r>
              <a:rPr lang="en-US" altLang="ja-JP" dirty="0"/>
              <a:t>300GHz</a:t>
            </a:r>
            <a:r>
              <a:rPr lang="ja-JP" altLang="en-US" dirty="0"/>
              <a:t>帯で</a:t>
            </a:r>
            <a:r>
              <a:rPr lang="en-US" altLang="ja-JP" dirty="0"/>
              <a:t>10dB</a:t>
            </a:r>
            <a:r>
              <a:rPr lang="ja-JP" altLang="en-US" dirty="0"/>
              <a:t>以下の</a:t>
            </a:r>
            <a:r>
              <a:rPr lang="en-US" altLang="ja-JP" dirty="0"/>
              <a:t>NF</a:t>
            </a:r>
            <a:r>
              <a:rPr lang="ja-JP" altLang="en-US" dirty="0"/>
              <a:t>が実現されている</a:t>
            </a:r>
            <a:endParaRPr lang="en-US" altLang="ja-JP" dirty="0"/>
          </a:p>
          <a:p>
            <a:r>
              <a:rPr lang="ja-JP" altLang="en-US" dirty="0"/>
              <a:t>ミキサ・レシーバでは、</a:t>
            </a:r>
            <a:r>
              <a:rPr lang="en-US" altLang="ja-JP" dirty="0"/>
              <a:t>LNA</a:t>
            </a:r>
            <a:r>
              <a:rPr lang="ja-JP" altLang="en-US" dirty="0"/>
              <a:t>を用いる方が</a:t>
            </a:r>
            <a:r>
              <a:rPr lang="en-US" altLang="ja-JP" dirty="0"/>
              <a:t>NF</a:t>
            </a:r>
            <a:r>
              <a:rPr lang="ja-JP" altLang="en-US" dirty="0"/>
              <a:t>が良いが、</a:t>
            </a:r>
            <a:r>
              <a:rPr lang="en-US" altLang="ja-JP" dirty="0"/>
              <a:t>LNA</a:t>
            </a:r>
            <a:r>
              <a:rPr lang="ja-JP" altLang="en-US" dirty="0"/>
              <a:t>抜きのミキサファースト構成もとれる</a:t>
            </a:r>
            <a:endParaRPr lang="en-US" altLang="ja-JP" dirty="0"/>
          </a:p>
          <a:p>
            <a:r>
              <a:rPr kumimoji="1" lang="en-US" altLang="ja-JP" dirty="0"/>
              <a:t>Si</a:t>
            </a:r>
            <a:r>
              <a:rPr kumimoji="1" lang="ja-JP" altLang="en-US" dirty="0"/>
              <a:t>系</a:t>
            </a:r>
            <a:r>
              <a:rPr kumimoji="1" lang="en-US" altLang="ja-JP" dirty="0"/>
              <a:t>MMIC</a:t>
            </a:r>
            <a:r>
              <a:rPr kumimoji="1" lang="ja-JP" altLang="en-US" dirty="0"/>
              <a:t>レシーバは</a:t>
            </a:r>
            <a:r>
              <a:rPr kumimoji="1" lang="en-US" altLang="ja-JP" dirty="0"/>
              <a:t>200GHz</a:t>
            </a:r>
            <a:r>
              <a:rPr lang="ja-JP" altLang="en-US" dirty="0"/>
              <a:t>程度</a:t>
            </a:r>
            <a:r>
              <a:rPr kumimoji="1" lang="ja-JP" altLang="en-US" dirty="0"/>
              <a:t>までは良好な</a:t>
            </a:r>
            <a:r>
              <a:rPr kumimoji="1" lang="en-US" altLang="ja-JP" dirty="0"/>
              <a:t>NF</a:t>
            </a:r>
            <a:r>
              <a:rPr lang="ja-JP" altLang="en-US" dirty="0"/>
              <a:t>が得られているが、</a:t>
            </a:r>
            <a:r>
              <a:rPr kumimoji="1" lang="en-US" altLang="ja-JP" dirty="0"/>
              <a:t>300GHz</a:t>
            </a:r>
            <a:r>
              <a:rPr kumimoji="1" lang="ja-JP" altLang="en-US" dirty="0"/>
              <a:t>帯では</a:t>
            </a:r>
            <a:r>
              <a:rPr lang="en-US" altLang="ja-JP" dirty="0"/>
              <a:t>LNA</a:t>
            </a:r>
            <a:r>
              <a:rPr lang="ja-JP" altLang="en-US" dirty="0"/>
              <a:t>の動作が困難になってくるため</a:t>
            </a:r>
            <a:r>
              <a:rPr lang="en-US" altLang="ja-JP" dirty="0"/>
              <a:t>NF</a:t>
            </a:r>
            <a:r>
              <a:rPr lang="ja-JP" altLang="en-US" dirty="0"/>
              <a:t>が急速に悪化する</a:t>
            </a:r>
            <a:endParaRPr lang="en-US" altLang="ja-JP" dirty="0"/>
          </a:p>
          <a:p>
            <a:r>
              <a:rPr lang="en-US" altLang="ja-JP" dirty="0"/>
              <a:t>300GHz</a:t>
            </a:r>
            <a:r>
              <a:rPr lang="ja-JP" altLang="en-US" dirty="0"/>
              <a:t>帯における</a:t>
            </a:r>
            <a:r>
              <a:rPr lang="en-US" altLang="ja-JP" dirty="0"/>
              <a:t>Si</a:t>
            </a:r>
            <a:r>
              <a:rPr lang="ja-JP" altLang="en-US" dirty="0"/>
              <a:t>系ミキサの開発次第で</a:t>
            </a:r>
            <a:r>
              <a:rPr lang="en-US" altLang="ja-JP" dirty="0"/>
              <a:t>Si</a:t>
            </a:r>
            <a:r>
              <a:rPr lang="ja-JP" altLang="en-US" dirty="0"/>
              <a:t>系のみで構成するか、送信器</a:t>
            </a:r>
            <a:r>
              <a:rPr kumimoji="1" lang="ja-JP" altLang="en-US" dirty="0"/>
              <a:t>側と同じで</a:t>
            </a:r>
            <a:r>
              <a:rPr kumimoji="1" lang="en-US" altLang="ja-JP" dirty="0"/>
              <a:t>Si</a:t>
            </a:r>
            <a:r>
              <a:rPr kumimoji="1" lang="ja-JP" altLang="en-US" dirty="0"/>
              <a:t>系と化合物のハイブリッドが行われるか両方可能性がある</a:t>
            </a:r>
            <a:endParaRPr kumimoji="1" lang="en-US" altLang="ja-JP" dirty="0"/>
          </a:p>
        </p:txBody>
      </p:sp>
    </p:spTree>
    <p:extLst>
      <p:ext uri="{BB962C8B-B14F-4D97-AF65-F5344CB8AC3E}">
        <p14:creationId xmlns:p14="http://schemas.microsoft.com/office/powerpoint/2010/main" val="133941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8EFE722-266A-3916-D98D-3A2804D587F7}"/>
              </a:ext>
            </a:extLst>
          </p:cNvPr>
          <p:cNvGrpSpPr/>
          <p:nvPr/>
        </p:nvGrpSpPr>
        <p:grpSpPr>
          <a:xfrm>
            <a:off x="638130" y="3043646"/>
            <a:ext cx="11114731" cy="1289273"/>
            <a:chOff x="233182" y="164802"/>
            <a:chExt cx="8695991" cy="1008707"/>
          </a:xfrm>
        </p:grpSpPr>
        <p:sp>
          <p:nvSpPr>
            <p:cNvPr id="5" name="角丸四角形 4">
              <a:extLst>
                <a:ext uri="{FF2B5EF4-FFF2-40B4-BE49-F238E27FC236}">
                  <a16:creationId xmlns:a16="http://schemas.microsoft.com/office/drawing/2014/main" id="{FA8D01D8-71E9-313F-97E9-C677872C113B}"/>
                </a:ext>
              </a:extLst>
            </p:cNvPr>
            <p:cNvSpPr/>
            <p:nvPr/>
          </p:nvSpPr>
          <p:spPr>
            <a:xfrm>
              <a:off x="233182" y="439018"/>
              <a:ext cx="749879" cy="532399"/>
            </a:xfrm>
            <a:prstGeom prst="roundRect">
              <a:avLst>
                <a:gd name="adj" fmla="val 13031"/>
              </a:avLst>
            </a:prstGeom>
            <a:solidFill>
              <a:schemeClr val="bg2">
                <a:lumMod val="50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467" dirty="0"/>
                <a:t>RFIC</a:t>
              </a:r>
              <a:endParaRPr lang="ja-JP" altLang="en-US" sz="1467"/>
            </a:p>
          </p:txBody>
        </p:sp>
        <p:sp>
          <p:nvSpPr>
            <p:cNvPr id="6" name="三角形 5">
              <a:extLst>
                <a:ext uri="{FF2B5EF4-FFF2-40B4-BE49-F238E27FC236}">
                  <a16:creationId xmlns:a16="http://schemas.microsoft.com/office/drawing/2014/main" id="{6A445AB8-BD2B-75CF-2BE5-2B3245EC357E}"/>
                </a:ext>
              </a:extLst>
            </p:cNvPr>
            <p:cNvSpPr/>
            <p:nvPr/>
          </p:nvSpPr>
          <p:spPr>
            <a:xfrm rot="5400000">
              <a:off x="1479921" y="493506"/>
              <a:ext cx="487171" cy="419975"/>
            </a:xfrm>
            <a:prstGeom prst="triangle">
              <a:avLst/>
            </a:prstGeom>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cxnSp>
          <p:nvCxnSpPr>
            <p:cNvPr id="7" name="直線コネクタ 6">
              <a:extLst>
                <a:ext uri="{FF2B5EF4-FFF2-40B4-BE49-F238E27FC236}">
                  <a16:creationId xmlns:a16="http://schemas.microsoft.com/office/drawing/2014/main" id="{915EE88D-009C-D592-BEBA-7A86F9B19C19}"/>
                </a:ext>
              </a:extLst>
            </p:cNvPr>
            <p:cNvCxnSpPr>
              <a:cxnSpLocks/>
              <a:stCxn id="5" idx="3"/>
              <a:endCxn id="6" idx="3"/>
            </p:cNvCxnSpPr>
            <p:nvPr/>
          </p:nvCxnSpPr>
          <p:spPr>
            <a:xfrm flipV="1">
              <a:off x="983061" y="703494"/>
              <a:ext cx="530460" cy="1724"/>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6C368808-73C7-6195-68EC-67EA35039DA7}"/>
                </a:ext>
              </a:extLst>
            </p:cNvPr>
            <p:cNvGrpSpPr/>
            <p:nvPr/>
          </p:nvGrpSpPr>
          <p:grpSpPr>
            <a:xfrm>
              <a:off x="2179671" y="417333"/>
              <a:ext cx="555157" cy="578601"/>
              <a:chOff x="1634753" y="657059"/>
              <a:chExt cx="416368" cy="433951"/>
            </a:xfrm>
          </p:grpSpPr>
          <p:sp>
            <p:nvSpPr>
              <p:cNvPr id="38" name="角丸四角形 37">
                <a:extLst>
                  <a:ext uri="{FF2B5EF4-FFF2-40B4-BE49-F238E27FC236}">
                    <a16:creationId xmlns:a16="http://schemas.microsoft.com/office/drawing/2014/main" id="{8FC5DE6A-9530-45CF-7DF7-1AD952793641}"/>
                  </a:ext>
                </a:extLst>
              </p:cNvPr>
              <p:cNvSpPr/>
              <p:nvPr/>
            </p:nvSpPr>
            <p:spPr>
              <a:xfrm>
                <a:off x="1634753" y="657059"/>
                <a:ext cx="416368" cy="433951"/>
              </a:xfrm>
              <a:prstGeom prst="roundRect">
                <a:avLst/>
              </a:prstGeom>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sp>
            <p:nvSpPr>
              <p:cNvPr id="39" name="フリーフォーム 38">
                <a:extLst>
                  <a:ext uri="{FF2B5EF4-FFF2-40B4-BE49-F238E27FC236}">
                    <a16:creationId xmlns:a16="http://schemas.microsoft.com/office/drawing/2014/main" id="{32D32E3C-F8D7-A252-8BED-010F3EA49D4A}"/>
                  </a:ext>
                </a:extLst>
              </p:cNvPr>
              <p:cNvSpPr/>
              <p:nvPr/>
            </p:nvSpPr>
            <p:spPr>
              <a:xfrm>
                <a:off x="1712045" y="715968"/>
                <a:ext cx="261784" cy="90775"/>
              </a:xfrm>
              <a:custGeom>
                <a:avLst/>
                <a:gdLst>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9368 h 196892"/>
                  <a:gd name="connsiteX1" fmla="*/ 184355 w 567813"/>
                  <a:gd name="connsiteY1" fmla="*/ 1381 h 196892"/>
                  <a:gd name="connsiteX2" fmla="*/ 446138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Lst>
                <a:ahLst/>
                <a:cxnLst>
                  <a:cxn ang="0">
                    <a:pos x="connsiteX0" y="connsiteY0"/>
                  </a:cxn>
                  <a:cxn ang="0">
                    <a:pos x="connsiteX1" y="connsiteY1"/>
                  </a:cxn>
                  <a:cxn ang="0">
                    <a:pos x="connsiteX2" y="connsiteY2"/>
                  </a:cxn>
                  <a:cxn ang="0">
                    <a:pos x="connsiteX3" y="connsiteY3"/>
                  </a:cxn>
                </a:cxnLst>
                <a:rect l="l" t="t" r="r" b="b"/>
                <a:pathLst>
                  <a:path w="567813" h="196892">
                    <a:moveTo>
                      <a:pt x="0" y="119368"/>
                    </a:moveTo>
                    <a:cubicBezTo>
                      <a:pt x="46704" y="68977"/>
                      <a:pt x="113071" y="-11524"/>
                      <a:pt x="184355" y="1381"/>
                    </a:cubicBezTo>
                    <a:cubicBezTo>
                      <a:pt x="255639" y="14286"/>
                      <a:pt x="331839" y="201713"/>
                      <a:pt x="427703" y="196797"/>
                    </a:cubicBezTo>
                    <a:cubicBezTo>
                      <a:pt x="523567" y="191881"/>
                      <a:pt x="545692" y="135344"/>
                      <a:pt x="567813" y="86184"/>
                    </a:cubicBezTo>
                  </a:path>
                </a:pathLst>
              </a:custGeom>
              <a:ln>
                <a:solidFill>
                  <a:schemeClr val="bg2">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2400"/>
              </a:p>
            </p:txBody>
          </p:sp>
          <p:sp>
            <p:nvSpPr>
              <p:cNvPr id="40" name="フリーフォーム 39">
                <a:extLst>
                  <a:ext uri="{FF2B5EF4-FFF2-40B4-BE49-F238E27FC236}">
                    <a16:creationId xmlns:a16="http://schemas.microsoft.com/office/drawing/2014/main" id="{CF9A86B0-C0F8-754B-1B95-B84E7D2B87F9}"/>
                  </a:ext>
                </a:extLst>
              </p:cNvPr>
              <p:cNvSpPr/>
              <p:nvPr/>
            </p:nvSpPr>
            <p:spPr>
              <a:xfrm>
                <a:off x="1712045" y="815520"/>
                <a:ext cx="261784" cy="90775"/>
              </a:xfrm>
              <a:custGeom>
                <a:avLst/>
                <a:gdLst>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9368 h 196892"/>
                  <a:gd name="connsiteX1" fmla="*/ 184355 w 567813"/>
                  <a:gd name="connsiteY1" fmla="*/ 1381 h 196892"/>
                  <a:gd name="connsiteX2" fmla="*/ 446138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Lst>
                <a:ahLst/>
                <a:cxnLst>
                  <a:cxn ang="0">
                    <a:pos x="connsiteX0" y="connsiteY0"/>
                  </a:cxn>
                  <a:cxn ang="0">
                    <a:pos x="connsiteX1" y="connsiteY1"/>
                  </a:cxn>
                  <a:cxn ang="0">
                    <a:pos x="connsiteX2" y="connsiteY2"/>
                  </a:cxn>
                  <a:cxn ang="0">
                    <a:pos x="connsiteX3" y="connsiteY3"/>
                  </a:cxn>
                </a:cxnLst>
                <a:rect l="l" t="t" r="r" b="b"/>
                <a:pathLst>
                  <a:path w="567813" h="196892">
                    <a:moveTo>
                      <a:pt x="0" y="119368"/>
                    </a:moveTo>
                    <a:cubicBezTo>
                      <a:pt x="46704" y="68977"/>
                      <a:pt x="113071" y="-11524"/>
                      <a:pt x="184355" y="1381"/>
                    </a:cubicBezTo>
                    <a:cubicBezTo>
                      <a:pt x="255639" y="14286"/>
                      <a:pt x="331839" y="201713"/>
                      <a:pt x="427703" y="196797"/>
                    </a:cubicBezTo>
                    <a:cubicBezTo>
                      <a:pt x="523567" y="191881"/>
                      <a:pt x="545692" y="135344"/>
                      <a:pt x="567813" y="86184"/>
                    </a:cubicBezTo>
                  </a:path>
                </a:pathLst>
              </a:custGeom>
              <a:ln>
                <a:solidFill>
                  <a:schemeClr val="bg2">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2400"/>
              </a:p>
            </p:txBody>
          </p:sp>
          <p:sp>
            <p:nvSpPr>
              <p:cNvPr id="41" name="フリーフォーム 40">
                <a:extLst>
                  <a:ext uri="{FF2B5EF4-FFF2-40B4-BE49-F238E27FC236}">
                    <a16:creationId xmlns:a16="http://schemas.microsoft.com/office/drawing/2014/main" id="{50CDB978-7A21-9807-369F-10B46F2BFB4F}"/>
                  </a:ext>
                </a:extLst>
              </p:cNvPr>
              <p:cNvSpPr/>
              <p:nvPr/>
            </p:nvSpPr>
            <p:spPr>
              <a:xfrm>
                <a:off x="1712045" y="937194"/>
                <a:ext cx="261784" cy="90775"/>
              </a:xfrm>
              <a:custGeom>
                <a:avLst/>
                <a:gdLst>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9368 h 196892"/>
                  <a:gd name="connsiteX1" fmla="*/ 184355 w 567813"/>
                  <a:gd name="connsiteY1" fmla="*/ 1381 h 196892"/>
                  <a:gd name="connsiteX2" fmla="*/ 446138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Lst>
                <a:ahLst/>
                <a:cxnLst>
                  <a:cxn ang="0">
                    <a:pos x="connsiteX0" y="connsiteY0"/>
                  </a:cxn>
                  <a:cxn ang="0">
                    <a:pos x="connsiteX1" y="connsiteY1"/>
                  </a:cxn>
                  <a:cxn ang="0">
                    <a:pos x="connsiteX2" y="connsiteY2"/>
                  </a:cxn>
                  <a:cxn ang="0">
                    <a:pos x="connsiteX3" y="connsiteY3"/>
                  </a:cxn>
                </a:cxnLst>
                <a:rect l="l" t="t" r="r" b="b"/>
                <a:pathLst>
                  <a:path w="567813" h="196892">
                    <a:moveTo>
                      <a:pt x="0" y="119368"/>
                    </a:moveTo>
                    <a:cubicBezTo>
                      <a:pt x="46704" y="68977"/>
                      <a:pt x="113071" y="-11524"/>
                      <a:pt x="184355" y="1381"/>
                    </a:cubicBezTo>
                    <a:cubicBezTo>
                      <a:pt x="255639" y="14286"/>
                      <a:pt x="331839" y="201713"/>
                      <a:pt x="427703" y="196797"/>
                    </a:cubicBezTo>
                    <a:cubicBezTo>
                      <a:pt x="523567" y="191881"/>
                      <a:pt x="545692" y="135344"/>
                      <a:pt x="567813" y="86184"/>
                    </a:cubicBezTo>
                  </a:path>
                </a:pathLst>
              </a:custGeom>
              <a:ln>
                <a:solidFill>
                  <a:schemeClr val="bg2">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2400"/>
              </a:p>
            </p:txBody>
          </p:sp>
          <p:cxnSp>
            <p:nvCxnSpPr>
              <p:cNvPr id="42" name="直線コネクタ 41">
                <a:extLst>
                  <a:ext uri="{FF2B5EF4-FFF2-40B4-BE49-F238E27FC236}">
                    <a16:creationId xmlns:a16="http://schemas.microsoft.com/office/drawing/2014/main" id="{52AB2C45-64EB-0EB3-230F-7E451E595BEA}"/>
                  </a:ext>
                </a:extLst>
              </p:cNvPr>
              <p:cNvCxnSpPr>
                <a:cxnSpLocks/>
              </p:cNvCxnSpPr>
              <p:nvPr/>
            </p:nvCxnSpPr>
            <p:spPr>
              <a:xfrm flipV="1">
                <a:off x="1811713" y="719074"/>
                <a:ext cx="62448" cy="68282"/>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ABD92E1B-3A93-6A4A-88E5-37AEA0EC720F}"/>
                  </a:ext>
                </a:extLst>
              </p:cNvPr>
              <p:cNvCxnSpPr>
                <a:cxnSpLocks/>
              </p:cNvCxnSpPr>
              <p:nvPr/>
            </p:nvCxnSpPr>
            <p:spPr>
              <a:xfrm flipV="1">
                <a:off x="1811713" y="947674"/>
                <a:ext cx="62448" cy="68282"/>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grpSp>
        <p:cxnSp>
          <p:nvCxnSpPr>
            <p:cNvPr id="9" name="直線コネクタ 8">
              <a:extLst>
                <a:ext uri="{FF2B5EF4-FFF2-40B4-BE49-F238E27FC236}">
                  <a16:creationId xmlns:a16="http://schemas.microsoft.com/office/drawing/2014/main" id="{C140D4CC-B415-3E67-9494-7BEEDC7E383C}"/>
                </a:ext>
              </a:extLst>
            </p:cNvPr>
            <p:cNvCxnSpPr>
              <a:cxnSpLocks/>
              <a:stCxn id="38" idx="1"/>
              <a:endCxn id="6" idx="0"/>
            </p:cNvCxnSpPr>
            <p:nvPr/>
          </p:nvCxnSpPr>
          <p:spPr>
            <a:xfrm flipH="1" flipV="1">
              <a:off x="1933495" y="703494"/>
              <a:ext cx="246176" cy="3140"/>
            </a:xfrm>
            <a:prstGeom prst="line">
              <a:avLst/>
            </a:prstGeom>
            <a:ln w="28575">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0" name="三角形 9">
              <a:extLst>
                <a:ext uri="{FF2B5EF4-FFF2-40B4-BE49-F238E27FC236}">
                  <a16:creationId xmlns:a16="http://schemas.microsoft.com/office/drawing/2014/main" id="{FD34128E-C83E-E9AB-65AE-0FA3EB73980F}"/>
                </a:ext>
              </a:extLst>
            </p:cNvPr>
            <p:cNvSpPr/>
            <p:nvPr/>
          </p:nvSpPr>
          <p:spPr>
            <a:xfrm rot="10800000">
              <a:off x="2926419" y="164802"/>
              <a:ext cx="236764" cy="204107"/>
            </a:xfrm>
            <a:prstGeom prst="triangle">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sp>
          <p:nvSpPr>
            <p:cNvPr id="11" name="三角形 10">
              <a:extLst>
                <a:ext uri="{FF2B5EF4-FFF2-40B4-BE49-F238E27FC236}">
                  <a16:creationId xmlns:a16="http://schemas.microsoft.com/office/drawing/2014/main" id="{04494FF4-6AA1-977F-CD3E-B476DCB18526}"/>
                </a:ext>
              </a:extLst>
            </p:cNvPr>
            <p:cNvSpPr/>
            <p:nvPr/>
          </p:nvSpPr>
          <p:spPr>
            <a:xfrm rot="10800000">
              <a:off x="3211037" y="282719"/>
              <a:ext cx="236764" cy="204107"/>
            </a:xfrm>
            <a:prstGeom prst="triangle">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sp>
          <p:nvSpPr>
            <p:cNvPr id="12" name="三角形 11">
              <a:extLst>
                <a:ext uri="{FF2B5EF4-FFF2-40B4-BE49-F238E27FC236}">
                  <a16:creationId xmlns:a16="http://schemas.microsoft.com/office/drawing/2014/main" id="{993396DF-5C11-E6F6-675D-9F7C95E5795B}"/>
                </a:ext>
              </a:extLst>
            </p:cNvPr>
            <p:cNvSpPr/>
            <p:nvPr/>
          </p:nvSpPr>
          <p:spPr>
            <a:xfrm rot="10800000">
              <a:off x="3481575" y="416671"/>
              <a:ext cx="236764" cy="204107"/>
            </a:xfrm>
            <a:prstGeom prst="triangle">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cxnSp>
          <p:nvCxnSpPr>
            <p:cNvPr id="13" name="直線コネクタ 77">
              <a:extLst>
                <a:ext uri="{FF2B5EF4-FFF2-40B4-BE49-F238E27FC236}">
                  <a16:creationId xmlns:a16="http://schemas.microsoft.com/office/drawing/2014/main" id="{1708EA15-E292-9656-ACB1-067AF8D5669F}"/>
                </a:ext>
              </a:extLst>
            </p:cNvPr>
            <p:cNvCxnSpPr>
              <a:cxnSpLocks/>
              <a:stCxn id="38" idx="3"/>
              <a:endCxn id="10" idx="0"/>
            </p:cNvCxnSpPr>
            <p:nvPr/>
          </p:nvCxnSpPr>
          <p:spPr>
            <a:xfrm flipV="1">
              <a:off x="2734829" y="368909"/>
              <a:ext cx="309972" cy="337725"/>
            </a:xfrm>
            <a:prstGeom prst="bentConnector2">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4" name="直線コネクタ 77">
              <a:extLst>
                <a:ext uri="{FF2B5EF4-FFF2-40B4-BE49-F238E27FC236}">
                  <a16:creationId xmlns:a16="http://schemas.microsoft.com/office/drawing/2014/main" id="{CF3649A6-9939-2B06-D455-D1C17A96983B}"/>
                </a:ext>
              </a:extLst>
            </p:cNvPr>
            <p:cNvCxnSpPr>
              <a:cxnSpLocks/>
              <a:stCxn id="38" idx="3"/>
              <a:endCxn id="11" idx="0"/>
            </p:cNvCxnSpPr>
            <p:nvPr/>
          </p:nvCxnSpPr>
          <p:spPr>
            <a:xfrm flipV="1">
              <a:off x="2734828" y="486826"/>
              <a:ext cx="594589" cy="219808"/>
            </a:xfrm>
            <a:prstGeom prst="bentConnector2">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5" name="直線コネクタ 77">
              <a:extLst>
                <a:ext uri="{FF2B5EF4-FFF2-40B4-BE49-F238E27FC236}">
                  <a16:creationId xmlns:a16="http://schemas.microsoft.com/office/drawing/2014/main" id="{227A33CE-D9AB-1B02-FE0B-B8E9717CE0AB}"/>
                </a:ext>
              </a:extLst>
            </p:cNvPr>
            <p:cNvCxnSpPr>
              <a:cxnSpLocks/>
              <a:stCxn id="38" idx="3"/>
              <a:endCxn id="12" idx="0"/>
            </p:cNvCxnSpPr>
            <p:nvPr/>
          </p:nvCxnSpPr>
          <p:spPr>
            <a:xfrm flipV="1">
              <a:off x="2734828" y="620778"/>
              <a:ext cx="865128" cy="85856"/>
            </a:xfrm>
            <a:prstGeom prst="bentConnector2">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6" name="三角形 15">
              <a:extLst>
                <a:ext uri="{FF2B5EF4-FFF2-40B4-BE49-F238E27FC236}">
                  <a16:creationId xmlns:a16="http://schemas.microsoft.com/office/drawing/2014/main" id="{ABF03421-4B75-BA44-7902-E80EF78F48BD}"/>
                </a:ext>
              </a:extLst>
            </p:cNvPr>
            <p:cNvSpPr/>
            <p:nvPr/>
          </p:nvSpPr>
          <p:spPr>
            <a:xfrm rot="10800000">
              <a:off x="4547507" y="337747"/>
              <a:ext cx="236764" cy="204107"/>
            </a:xfrm>
            <a:prstGeom prst="triangle">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sp>
          <p:nvSpPr>
            <p:cNvPr id="17" name="三角形 16">
              <a:extLst>
                <a:ext uri="{FF2B5EF4-FFF2-40B4-BE49-F238E27FC236}">
                  <a16:creationId xmlns:a16="http://schemas.microsoft.com/office/drawing/2014/main" id="{7DFC798D-496B-3719-D603-924D3A6A47F4}"/>
                </a:ext>
              </a:extLst>
            </p:cNvPr>
            <p:cNvSpPr/>
            <p:nvPr/>
          </p:nvSpPr>
          <p:spPr>
            <a:xfrm rot="10800000">
              <a:off x="4832125" y="455664"/>
              <a:ext cx="236764" cy="204107"/>
            </a:xfrm>
            <a:prstGeom prst="triangle">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sp>
          <p:nvSpPr>
            <p:cNvPr id="18" name="三角形 17">
              <a:extLst>
                <a:ext uri="{FF2B5EF4-FFF2-40B4-BE49-F238E27FC236}">
                  <a16:creationId xmlns:a16="http://schemas.microsoft.com/office/drawing/2014/main" id="{C340CDF9-899E-EBE6-DCB4-458784AC353D}"/>
                </a:ext>
              </a:extLst>
            </p:cNvPr>
            <p:cNvSpPr/>
            <p:nvPr/>
          </p:nvSpPr>
          <p:spPr>
            <a:xfrm rot="10800000">
              <a:off x="5102663" y="589616"/>
              <a:ext cx="236764" cy="204107"/>
            </a:xfrm>
            <a:prstGeom prst="triangle">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sp>
          <p:nvSpPr>
            <p:cNvPr id="19" name="三角形 18">
              <a:extLst>
                <a:ext uri="{FF2B5EF4-FFF2-40B4-BE49-F238E27FC236}">
                  <a16:creationId xmlns:a16="http://schemas.microsoft.com/office/drawing/2014/main" id="{458554FE-EEB8-8BF9-95C9-F8AFA949F761}"/>
                </a:ext>
              </a:extLst>
            </p:cNvPr>
            <p:cNvSpPr/>
            <p:nvPr/>
          </p:nvSpPr>
          <p:spPr>
            <a:xfrm rot="5400000">
              <a:off x="5673571" y="672897"/>
              <a:ext cx="487171" cy="419975"/>
            </a:xfrm>
            <a:prstGeom prst="triangle">
              <a:avLst/>
            </a:prstGeom>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sp>
          <p:nvSpPr>
            <p:cNvPr id="20" name="テキスト ボックス 19">
              <a:extLst>
                <a:ext uri="{FF2B5EF4-FFF2-40B4-BE49-F238E27FC236}">
                  <a16:creationId xmlns:a16="http://schemas.microsoft.com/office/drawing/2014/main" id="{71773281-3065-7AEF-7D9D-E0879839BC68}"/>
                </a:ext>
              </a:extLst>
            </p:cNvPr>
            <p:cNvSpPr txBox="1"/>
            <p:nvPr/>
          </p:nvSpPr>
          <p:spPr>
            <a:xfrm>
              <a:off x="1505913" y="628614"/>
              <a:ext cx="713679" cy="276999"/>
            </a:xfrm>
            <a:prstGeom prst="rect">
              <a:avLst/>
            </a:prstGeom>
            <a:noFill/>
            <a:ln>
              <a:noFill/>
            </a:ln>
          </p:spPr>
          <p:txBody>
            <a:bodyPr wrap="square" rtlCol="0">
              <a:spAutoFit/>
            </a:bodyPr>
            <a:lstStyle/>
            <a:p>
              <a:r>
                <a:rPr lang="en-US" altLang="ja-JP" sz="1200" dirty="0">
                  <a:solidFill>
                    <a:schemeClr val="tx1">
                      <a:lumMod val="75000"/>
                      <a:lumOff val="25000"/>
                    </a:schemeClr>
                  </a:solidFill>
                </a:rPr>
                <a:t>PA</a:t>
              </a:r>
              <a:endParaRPr lang="ja-JP" altLang="en-US" sz="1200" dirty="0" err="1">
                <a:solidFill>
                  <a:schemeClr val="tx1">
                    <a:lumMod val="75000"/>
                    <a:lumOff val="25000"/>
                  </a:schemeClr>
                </a:solidFill>
              </a:endParaRPr>
            </a:p>
          </p:txBody>
        </p:sp>
        <p:sp>
          <p:nvSpPr>
            <p:cNvPr id="21" name="テキスト ボックス 20">
              <a:extLst>
                <a:ext uri="{FF2B5EF4-FFF2-40B4-BE49-F238E27FC236}">
                  <a16:creationId xmlns:a16="http://schemas.microsoft.com/office/drawing/2014/main" id="{8D357AC9-D5FF-BA9A-854A-8F1BC416F181}"/>
                </a:ext>
              </a:extLst>
            </p:cNvPr>
            <p:cNvSpPr txBox="1"/>
            <p:nvPr/>
          </p:nvSpPr>
          <p:spPr>
            <a:xfrm>
              <a:off x="5681820" y="802404"/>
              <a:ext cx="713679" cy="276999"/>
            </a:xfrm>
            <a:prstGeom prst="rect">
              <a:avLst/>
            </a:prstGeom>
            <a:noFill/>
            <a:ln>
              <a:noFill/>
            </a:ln>
          </p:spPr>
          <p:txBody>
            <a:bodyPr wrap="square" rtlCol="0">
              <a:spAutoFit/>
            </a:bodyPr>
            <a:lstStyle/>
            <a:p>
              <a:r>
                <a:rPr lang="en-US" altLang="ja-JP" sz="1200" dirty="0">
                  <a:solidFill>
                    <a:schemeClr val="tx1">
                      <a:lumMod val="75000"/>
                      <a:lumOff val="25000"/>
                    </a:schemeClr>
                  </a:solidFill>
                </a:rPr>
                <a:t>LNA</a:t>
              </a:r>
              <a:endParaRPr lang="ja-JP" altLang="en-US" sz="1200" dirty="0" err="1">
                <a:solidFill>
                  <a:schemeClr val="tx1">
                    <a:lumMod val="75000"/>
                    <a:lumOff val="25000"/>
                  </a:schemeClr>
                </a:solidFill>
              </a:endParaRPr>
            </a:p>
          </p:txBody>
        </p:sp>
        <p:cxnSp>
          <p:nvCxnSpPr>
            <p:cNvPr id="22" name="直線コネクタ 77">
              <a:extLst>
                <a:ext uri="{FF2B5EF4-FFF2-40B4-BE49-F238E27FC236}">
                  <a16:creationId xmlns:a16="http://schemas.microsoft.com/office/drawing/2014/main" id="{5CBFD434-9890-0EE5-4B6D-21B3821582BC}"/>
                </a:ext>
              </a:extLst>
            </p:cNvPr>
            <p:cNvCxnSpPr>
              <a:cxnSpLocks/>
              <a:stCxn id="19" idx="3"/>
              <a:endCxn id="18" idx="0"/>
            </p:cNvCxnSpPr>
            <p:nvPr/>
          </p:nvCxnSpPr>
          <p:spPr>
            <a:xfrm rot="10800000">
              <a:off x="5221044" y="793725"/>
              <a:ext cx="486125" cy="89161"/>
            </a:xfrm>
            <a:prstGeom prst="bentConnector2">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3" name="直線コネクタ 77">
              <a:extLst>
                <a:ext uri="{FF2B5EF4-FFF2-40B4-BE49-F238E27FC236}">
                  <a16:creationId xmlns:a16="http://schemas.microsoft.com/office/drawing/2014/main" id="{34520A31-84CA-F8BA-A52F-57E9BD9CA642}"/>
                </a:ext>
              </a:extLst>
            </p:cNvPr>
            <p:cNvCxnSpPr>
              <a:cxnSpLocks/>
              <a:stCxn id="19" idx="3"/>
              <a:endCxn id="17" idx="0"/>
            </p:cNvCxnSpPr>
            <p:nvPr/>
          </p:nvCxnSpPr>
          <p:spPr>
            <a:xfrm rot="10800000">
              <a:off x="4950505" y="659773"/>
              <a:ext cx="756664" cy="223113"/>
            </a:xfrm>
            <a:prstGeom prst="bentConnector2">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4" name="直線コネクタ 77">
              <a:extLst>
                <a:ext uri="{FF2B5EF4-FFF2-40B4-BE49-F238E27FC236}">
                  <a16:creationId xmlns:a16="http://schemas.microsoft.com/office/drawing/2014/main" id="{2ADAE1E8-A34B-3ABA-ED0C-C54A92FE330D}"/>
                </a:ext>
              </a:extLst>
            </p:cNvPr>
            <p:cNvCxnSpPr>
              <a:cxnSpLocks/>
              <a:stCxn id="19" idx="3"/>
              <a:endCxn id="16" idx="0"/>
            </p:cNvCxnSpPr>
            <p:nvPr/>
          </p:nvCxnSpPr>
          <p:spPr>
            <a:xfrm rot="10800000">
              <a:off x="4665890" y="541856"/>
              <a:ext cx="1041281" cy="341031"/>
            </a:xfrm>
            <a:prstGeom prst="bentConnector2">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25" name="稲妻 132">
              <a:extLst>
                <a:ext uri="{FF2B5EF4-FFF2-40B4-BE49-F238E27FC236}">
                  <a16:creationId xmlns:a16="http://schemas.microsoft.com/office/drawing/2014/main" id="{B10A5654-8C71-50F3-F9C8-40A853ACAA8C}"/>
                </a:ext>
              </a:extLst>
            </p:cNvPr>
            <p:cNvSpPr/>
            <p:nvPr/>
          </p:nvSpPr>
          <p:spPr>
            <a:xfrm rot="7787909">
              <a:off x="3944888" y="430640"/>
              <a:ext cx="391531" cy="350217"/>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3450 w 16578"/>
                <a:gd name="connsiteY0" fmla="*/ 0 h 21600"/>
                <a:gd name="connsiteX1" fmla="*/ 7838 w 16578"/>
                <a:gd name="connsiteY1" fmla="*/ 6080 h 21600"/>
                <a:gd name="connsiteX2" fmla="*/ 6028 w 16578"/>
                <a:gd name="connsiteY2" fmla="*/ 6797 h 21600"/>
                <a:gd name="connsiteX3" fmla="*/ 11555 w 16578"/>
                <a:gd name="connsiteY3" fmla="*/ 12007 h 21600"/>
                <a:gd name="connsiteX4" fmla="*/ 9745 w 16578"/>
                <a:gd name="connsiteY4" fmla="*/ 12877 h 21600"/>
                <a:gd name="connsiteX5" fmla="*/ 16578 w 16578"/>
                <a:gd name="connsiteY5" fmla="*/ 21600 h 21600"/>
                <a:gd name="connsiteX6" fmla="*/ 4990 w 16578"/>
                <a:gd name="connsiteY6" fmla="*/ 14915 h 21600"/>
                <a:gd name="connsiteX7" fmla="*/ 7200 w 16578"/>
                <a:gd name="connsiteY7" fmla="*/ 13987 h 21600"/>
                <a:gd name="connsiteX8" fmla="*/ 0 w 16578"/>
                <a:gd name="connsiteY8" fmla="*/ 9705 h 21600"/>
                <a:gd name="connsiteX9" fmla="*/ 2580 w 16578"/>
                <a:gd name="connsiteY9" fmla="*/ 8382 h 21600"/>
                <a:gd name="connsiteX10" fmla="*/ 3450 w 16578"/>
                <a:gd name="connsiteY10" fmla="*/ 0 h 21600"/>
                <a:gd name="connsiteX0" fmla="*/ 870 w 13998"/>
                <a:gd name="connsiteY0" fmla="*/ 0 h 21600"/>
                <a:gd name="connsiteX1" fmla="*/ 5258 w 13998"/>
                <a:gd name="connsiteY1" fmla="*/ 6080 h 21600"/>
                <a:gd name="connsiteX2" fmla="*/ 3448 w 13998"/>
                <a:gd name="connsiteY2" fmla="*/ 6797 h 21600"/>
                <a:gd name="connsiteX3" fmla="*/ 8975 w 13998"/>
                <a:gd name="connsiteY3" fmla="*/ 12007 h 21600"/>
                <a:gd name="connsiteX4" fmla="*/ 7165 w 13998"/>
                <a:gd name="connsiteY4" fmla="*/ 12877 h 21600"/>
                <a:gd name="connsiteX5" fmla="*/ 13998 w 13998"/>
                <a:gd name="connsiteY5" fmla="*/ 21600 h 21600"/>
                <a:gd name="connsiteX6" fmla="*/ 2410 w 13998"/>
                <a:gd name="connsiteY6" fmla="*/ 14915 h 21600"/>
                <a:gd name="connsiteX7" fmla="*/ 4620 w 13998"/>
                <a:gd name="connsiteY7" fmla="*/ 13987 h 21600"/>
                <a:gd name="connsiteX8" fmla="*/ 0 w 13998"/>
                <a:gd name="connsiteY8" fmla="*/ 8382 h 21600"/>
                <a:gd name="connsiteX9" fmla="*/ 870 w 13998"/>
                <a:gd name="connsiteY9" fmla="*/ 0 h 21600"/>
                <a:gd name="connsiteX0" fmla="*/ 0 w 13128"/>
                <a:gd name="connsiteY0" fmla="*/ 0 h 21600"/>
                <a:gd name="connsiteX1" fmla="*/ 4388 w 13128"/>
                <a:gd name="connsiteY1" fmla="*/ 6080 h 21600"/>
                <a:gd name="connsiteX2" fmla="*/ 2578 w 13128"/>
                <a:gd name="connsiteY2" fmla="*/ 6797 h 21600"/>
                <a:gd name="connsiteX3" fmla="*/ 8105 w 13128"/>
                <a:gd name="connsiteY3" fmla="*/ 12007 h 21600"/>
                <a:gd name="connsiteX4" fmla="*/ 6295 w 13128"/>
                <a:gd name="connsiteY4" fmla="*/ 12877 h 21600"/>
                <a:gd name="connsiteX5" fmla="*/ 13128 w 13128"/>
                <a:gd name="connsiteY5" fmla="*/ 21600 h 21600"/>
                <a:gd name="connsiteX6" fmla="*/ 1540 w 13128"/>
                <a:gd name="connsiteY6" fmla="*/ 14915 h 21600"/>
                <a:gd name="connsiteX7" fmla="*/ 3750 w 13128"/>
                <a:gd name="connsiteY7" fmla="*/ 13987 h 21600"/>
                <a:gd name="connsiteX8" fmla="*/ 0 w 13128"/>
                <a:gd name="connsiteY8" fmla="*/ 0 h 21600"/>
                <a:gd name="connsiteX0" fmla="*/ 0 w 13128"/>
                <a:gd name="connsiteY0" fmla="*/ 0 h 21600"/>
                <a:gd name="connsiteX1" fmla="*/ 4388 w 13128"/>
                <a:gd name="connsiteY1" fmla="*/ 6080 h 21600"/>
                <a:gd name="connsiteX2" fmla="*/ 8105 w 13128"/>
                <a:gd name="connsiteY2" fmla="*/ 12007 h 21600"/>
                <a:gd name="connsiteX3" fmla="*/ 6295 w 13128"/>
                <a:gd name="connsiteY3" fmla="*/ 12877 h 21600"/>
                <a:gd name="connsiteX4" fmla="*/ 13128 w 13128"/>
                <a:gd name="connsiteY4" fmla="*/ 21600 h 21600"/>
                <a:gd name="connsiteX5" fmla="*/ 1540 w 13128"/>
                <a:gd name="connsiteY5" fmla="*/ 14915 h 21600"/>
                <a:gd name="connsiteX6" fmla="*/ 3750 w 13128"/>
                <a:gd name="connsiteY6" fmla="*/ 13987 h 21600"/>
                <a:gd name="connsiteX7" fmla="*/ 0 w 13128"/>
                <a:gd name="connsiteY7" fmla="*/ 0 h 21600"/>
                <a:gd name="connsiteX0" fmla="*/ 0 w 13128"/>
                <a:gd name="connsiteY0" fmla="*/ 0 h 21600"/>
                <a:gd name="connsiteX1" fmla="*/ 8105 w 13128"/>
                <a:gd name="connsiteY1" fmla="*/ 12007 h 21600"/>
                <a:gd name="connsiteX2" fmla="*/ 6295 w 13128"/>
                <a:gd name="connsiteY2" fmla="*/ 12877 h 21600"/>
                <a:gd name="connsiteX3" fmla="*/ 13128 w 13128"/>
                <a:gd name="connsiteY3" fmla="*/ 21600 h 21600"/>
                <a:gd name="connsiteX4" fmla="*/ 1540 w 13128"/>
                <a:gd name="connsiteY4" fmla="*/ 14915 h 21600"/>
                <a:gd name="connsiteX5" fmla="*/ 3750 w 13128"/>
                <a:gd name="connsiteY5" fmla="*/ 13987 h 21600"/>
                <a:gd name="connsiteX6" fmla="*/ 0 w 13128"/>
                <a:gd name="connsiteY6" fmla="*/ 0 h 21600"/>
                <a:gd name="connsiteX0" fmla="*/ 0 w 17400"/>
                <a:gd name="connsiteY0" fmla="*/ 0 h 18900"/>
                <a:gd name="connsiteX1" fmla="*/ 12377 w 17400"/>
                <a:gd name="connsiteY1" fmla="*/ 9307 h 18900"/>
                <a:gd name="connsiteX2" fmla="*/ 10567 w 17400"/>
                <a:gd name="connsiteY2" fmla="*/ 10177 h 18900"/>
                <a:gd name="connsiteX3" fmla="*/ 17400 w 17400"/>
                <a:gd name="connsiteY3" fmla="*/ 18900 h 18900"/>
                <a:gd name="connsiteX4" fmla="*/ 5812 w 17400"/>
                <a:gd name="connsiteY4" fmla="*/ 12215 h 18900"/>
                <a:gd name="connsiteX5" fmla="*/ 8022 w 17400"/>
                <a:gd name="connsiteY5" fmla="*/ 11287 h 18900"/>
                <a:gd name="connsiteX6" fmla="*/ 0 w 17400"/>
                <a:gd name="connsiteY6" fmla="*/ 0 h 1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0" h="18900">
                  <a:moveTo>
                    <a:pt x="0" y="0"/>
                  </a:moveTo>
                  <a:lnTo>
                    <a:pt x="12377" y="9307"/>
                  </a:lnTo>
                  <a:lnTo>
                    <a:pt x="10567" y="10177"/>
                  </a:lnTo>
                  <a:lnTo>
                    <a:pt x="17400" y="18900"/>
                  </a:lnTo>
                  <a:lnTo>
                    <a:pt x="5812" y="12215"/>
                  </a:lnTo>
                  <a:lnTo>
                    <a:pt x="8022" y="11287"/>
                  </a:lnTo>
                  <a:lnTo>
                    <a:pt x="0" y="0"/>
                  </a:lnTo>
                  <a:close/>
                </a:path>
              </a:pathLst>
            </a:cu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sp>
          <p:nvSpPr>
            <p:cNvPr id="26" name="角丸四角形 25">
              <a:extLst>
                <a:ext uri="{FF2B5EF4-FFF2-40B4-BE49-F238E27FC236}">
                  <a16:creationId xmlns:a16="http://schemas.microsoft.com/office/drawing/2014/main" id="{BB2BA3C5-7BCF-4548-F80D-67CF2E44C6F5}"/>
                </a:ext>
              </a:extLst>
            </p:cNvPr>
            <p:cNvSpPr/>
            <p:nvPr/>
          </p:nvSpPr>
          <p:spPr>
            <a:xfrm>
              <a:off x="7055957" y="620778"/>
              <a:ext cx="538256" cy="532399"/>
            </a:xfrm>
            <a:prstGeom prst="roundRect">
              <a:avLst>
                <a:gd name="adj" fmla="val 13031"/>
              </a:avLst>
            </a:prstGeom>
            <a:solidFill>
              <a:schemeClr val="bg2">
                <a:lumMod val="50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467" dirty="0"/>
                <a:t>RF</a:t>
              </a:r>
            </a:p>
            <a:p>
              <a:pPr algn="ctr"/>
              <a:r>
                <a:rPr lang="en-US" altLang="ja-JP" sz="1467" dirty="0"/>
                <a:t>IC</a:t>
              </a:r>
              <a:endParaRPr lang="ja-JP" altLang="en-US" sz="1467"/>
            </a:p>
          </p:txBody>
        </p:sp>
        <p:grpSp>
          <p:nvGrpSpPr>
            <p:cNvPr id="27" name="グループ化 26">
              <a:extLst>
                <a:ext uri="{FF2B5EF4-FFF2-40B4-BE49-F238E27FC236}">
                  <a16:creationId xmlns:a16="http://schemas.microsoft.com/office/drawing/2014/main" id="{18045B7C-753E-68FF-9118-2CA928172AFB}"/>
                </a:ext>
              </a:extLst>
            </p:cNvPr>
            <p:cNvGrpSpPr/>
            <p:nvPr/>
          </p:nvGrpSpPr>
          <p:grpSpPr>
            <a:xfrm>
              <a:off x="6307787" y="594908"/>
              <a:ext cx="555157" cy="578601"/>
              <a:chOff x="1634753" y="657059"/>
              <a:chExt cx="416368" cy="433951"/>
            </a:xfrm>
          </p:grpSpPr>
          <p:sp>
            <p:nvSpPr>
              <p:cNvPr id="32" name="角丸四角形 31">
                <a:extLst>
                  <a:ext uri="{FF2B5EF4-FFF2-40B4-BE49-F238E27FC236}">
                    <a16:creationId xmlns:a16="http://schemas.microsoft.com/office/drawing/2014/main" id="{FA583972-4015-6C36-95C6-22B3CB8DB370}"/>
                  </a:ext>
                </a:extLst>
              </p:cNvPr>
              <p:cNvSpPr/>
              <p:nvPr/>
            </p:nvSpPr>
            <p:spPr>
              <a:xfrm>
                <a:off x="1634753" y="657059"/>
                <a:ext cx="416368" cy="433951"/>
              </a:xfrm>
              <a:prstGeom prst="roundRect">
                <a:avLst/>
              </a:prstGeom>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a:p>
            </p:txBody>
          </p:sp>
          <p:sp>
            <p:nvSpPr>
              <p:cNvPr id="33" name="フリーフォーム 32">
                <a:extLst>
                  <a:ext uri="{FF2B5EF4-FFF2-40B4-BE49-F238E27FC236}">
                    <a16:creationId xmlns:a16="http://schemas.microsoft.com/office/drawing/2014/main" id="{DB4C0404-7B9C-1214-AEBE-53F3D039636D}"/>
                  </a:ext>
                </a:extLst>
              </p:cNvPr>
              <p:cNvSpPr/>
              <p:nvPr/>
            </p:nvSpPr>
            <p:spPr>
              <a:xfrm>
                <a:off x="1712045" y="715968"/>
                <a:ext cx="261784" cy="90775"/>
              </a:xfrm>
              <a:custGeom>
                <a:avLst/>
                <a:gdLst>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9368 h 196892"/>
                  <a:gd name="connsiteX1" fmla="*/ 184355 w 567813"/>
                  <a:gd name="connsiteY1" fmla="*/ 1381 h 196892"/>
                  <a:gd name="connsiteX2" fmla="*/ 446138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Lst>
                <a:ahLst/>
                <a:cxnLst>
                  <a:cxn ang="0">
                    <a:pos x="connsiteX0" y="connsiteY0"/>
                  </a:cxn>
                  <a:cxn ang="0">
                    <a:pos x="connsiteX1" y="connsiteY1"/>
                  </a:cxn>
                  <a:cxn ang="0">
                    <a:pos x="connsiteX2" y="connsiteY2"/>
                  </a:cxn>
                  <a:cxn ang="0">
                    <a:pos x="connsiteX3" y="connsiteY3"/>
                  </a:cxn>
                </a:cxnLst>
                <a:rect l="l" t="t" r="r" b="b"/>
                <a:pathLst>
                  <a:path w="567813" h="196892">
                    <a:moveTo>
                      <a:pt x="0" y="119368"/>
                    </a:moveTo>
                    <a:cubicBezTo>
                      <a:pt x="46704" y="68977"/>
                      <a:pt x="113071" y="-11524"/>
                      <a:pt x="184355" y="1381"/>
                    </a:cubicBezTo>
                    <a:cubicBezTo>
                      <a:pt x="255639" y="14286"/>
                      <a:pt x="331839" y="201713"/>
                      <a:pt x="427703" y="196797"/>
                    </a:cubicBezTo>
                    <a:cubicBezTo>
                      <a:pt x="523567" y="191881"/>
                      <a:pt x="545692" y="135344"/>
                      <a:pt x="567813" y="86184"/>
                    </a:cubicBezTo>
                  </a:path>
                </a:pathLst>
              </a:custGeom>
              <a:ln>
                <a:solidFill>
                  <a:schemeClr val="bg2">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2400"/>
              </a:p>
            </p:txBody>
          </p:sp>
          <p:sp>
            <p:nvSpPr>
              <p:cNvPr id="34" name="フリーフォーム 33">
                <a:extLst>
                  <a:ext uri="{FF2B5EF4-FFF2-40B4-BE49-F238E27FC236}">
                    <a16:creationId xmlns:a16="http://schemas.microsoft.com/office/drawing/2014/main" id="{077F11BC-ED15-0285-D03F-20424ACD1274}"/>
                  </a:ext>
                </a:extLst>
              </p:cNvPr>
              <p:cNvSpPr/>
              <p:nvPr/>
            </p:nvSpPr>
            <p:spPr>
              <a:xfrm>
                <a:off x="1712045" y="815520"/>
                <a:ext cx="261784" cy="90775"/>
              </a:xfrm>
              <a:custGeom>
                <a:avLst/>
                <a:gdLst>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9368 h 196892"/>
                  <a:gd name="connsiteX1" fmla="*/ 184355 w 567813"/>
                  <a:gd name="connsiteY1" fmla="*/ 1381 h 196892"/>
                  <a:gd name="connsiteX2" fmla="*/ 446138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Lst>
                <a:ahLst/>
                <a:cxnLst>
                  <a:cxn ang="0">
                    <a:pos x="connsiteX0" y="connsiteY0"/>
                  </a:cxn>
                  <a:cxn ang="0">
                    <a:pos x="connsiteX1" y="connsiteY1"/>
                  </a:cxn>
                  <a:cxn ang="0">
                    <a:pos x="connsiteX2" y="connsiteY2"/>
                  </a:cxn>
                  <a:cxn ang="0">
                    <a:pos x="connsiteX3" y="connsiteY3"/>
                  </a:cxn>
                </a:cxnLst>
                <a:rect l="l" t="t" r="r" b="b"/>
                <a:pathLst>
                  <a:path w="567813" h="196892">
                    <a:moveTo>
                      <a:pt x="0" y="119368"/>
                    </a:moveTo>
                    <a:cubicBezTo>
                      <a:pt x="46704" y="68977"/>
                      <a:pt x="113071" y="-11524"/>
                      <a:pt x="184355" y="1381"/>
                    </a:cubicBezTo>
                    <a:cubicBezTo>
                      <a:pt x="255639" y="14286"/>
                      <a:pt x="331839" y="201713"/>
                      <a:pt x="427703" y="196797"/>
                    </a:cubicBezTo>
                    <a:cubicBezTo>
                      <a:pt x="523567" y="191881"/>
                      <a:pt x="545692" y="135344"/>
                      <a:pt x="567813" y="86184"/>
                    </a:cubicBezTo>
                  </a:path>
                </a:pathLst>
              </a:custGeom>
              <a:ln>
                <a:solidFill>
                  <a:schemeClr val="bg2">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2400"/>
              </a:p>
            </p:txBody>
          </p:sp>
          <p:sp>
            <p:nvSpPr>
              <p:cNvPr id="35" name="フリーフォーム 34">
                <a:extLst>
                  <a:ext uri="{FF2B5EF4-FFF2-40B4-BE49-F238E27FC236}">
                    <a16:creationId xmlns:a16="http://schemas.microsoft.com/office/drawing/2014/main" id="{B953AAD9-CCB3-2360-68FE-D70138EDA5FB}"/>
                  </a:ext>
                </a:extLst>
              </p:cNvPr>
              <p:cNvSpPr/>
              <p:nvPr/>
            </p:nvSpPr>
            <p:spPr>
              <a:xfrm>
                <a:off x="1712045" y="937194"/>
                <a:ext cx="261784" cy="90775"/>
              </a:xfrm>
              <a:custGeom>
                <a:avLst/>
                <a:gdLst>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03"/>
                  <a:gd name="connsiteX1" fmla="*/ 184355 w 567813"/>
                  <a:gd name="connsiteY1" fmla="*/ 0 h 199103"/>
                  <a:gd name="connsiteX2" fmla="*/ 412955 w 567813"/>
                  <a:gd name="connsiteY2" fmla="*/ 199103 h 199103"/>
                  <a:gd name="connsiteX3" fmla="*/ 567813 w 567813"/>
                  <a:gd name="connsiteY3" fmla="*/ 84803 h 199103"/>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7987 h 199190"/>
                  <a:gd name="connsiteX1" fmla="*/ 184355 w 567813"/>
                  <a:gd name="connsiteY1" fmla="*/ 0 h 199190"/>
                  <a:gd name="connsiteX2" fmla="*/ 412955 w 567813"/>
                  <a:gd name="connsiteY2" fmla="*/ 199103 h 199190"/>
                  <a:gd name="connsiteX3" fmla="*/ 567813 w 567813"/>
                  <a:gd name="connsiteY3" fmla="*/ 84803 h 199190"/>
                  <a:gd name="connsiteX0" fmla="*/ 0 w 567813"/>
                  <a:gd name="connsiteY0" fmla="*/ 119368 h 196892"/>
                  <a:gd name="connsiteX1" fmla="*/ 184355 w 567813"/>
                  <a:gd name="connsiteY1" fmla="*/ 1381 h 196892"/>
                  <a:gd name="connsiteX2" fmla="*/ 446138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 name="connsiteX0" fmla="*/ 0 w 567813"/>
                  <a:gd name="connsiteY0" fmla="*/ 119368 h 196892"/>
                  <a:gd name="connsiteX1" fmla="*/ 184355 w 567813"/>
                  <a:gd name="connsiteY1" fmla="*/ 1381 h 196892"/>
                  <a:gd name="connsiteX2" fmla="*/ 427703 w 567813"/>
                  <a:gd name="connsiteY2" fmla="*/ 196797 h 196892"/>
                  <a:gd name="connsiteX3" fmla="*/ 567813 w 567813"/>
                  <a:gd name="connsiteY3" fmla="*/ 86184 h 196892"/>
                </a:gdLst>
                <a:ahLst/>
                <a:cxnLst>
                  <a:cxn ang="0">
                    <a:pos x="connsiteX0" y="connsiteY0"/>
                  </a:cxn>
                  <a:cxn ang="0">
                    <a:pos x="connsiteX1" y="connsiteY1"/>
                  </a:cxn>
                  <a:cxn ang="0">
                    <a:pos x="connsiteX2" y="connsiteY2"/>
                  </a:cxn>
                  <a:cxn ang="0">
                    <a:pos x="connsiteX3" y="connsiteY3"/>
                  </a:cxn>
                </a:cxnLst>
                <a:rect l="l" t="t" r="r" b="b"/>
                <a:pathLst>
                  <a:path w="567813" h="196892">
                    <a:moveTo>
                      <a:pt x="0" y="119368"/>
                    </a:moveTo>
                    <a:cubicBezTo>
                      <a:pt x="46704" y="68977"/>
                      <a:pt x="113071" y="-11524"/>
                      <a:pt x="184355" y="1381"/>
                    </a:cubicBezTo>
                    <a:cubicBezTo>
                      <a:pt x="255639" y="14286"/>
                      <a:pt x="331839" y="201713"/>
                      <a:pt x="427703" y="196797"/>
                    </a:cubicBezTo>
                    <a:cubicBezTo>
                      <a:pt x="523567" y="191881"/>
                      <a:pt x="545692" y="135344"/>
                      <a:pt x="567813" y="86184"/>
                    </a:cubicBezTo>
                  </a:path>
                </a:pathLst>
              </a:custGeom>
              <a:ln>
                <a:solidFill>
                  <a:schemeClr val="bg2">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2400"/>
              </a:p>
            </p:txBody>
          </p:sp>
          <p:cxnSp>
            <p:nvCxnSpPr>
              <p:cNvPr id="36" name="直線コネクタ 35">
                <a:extLst>
                  <a:ext uri="{FF2B5EF4-FFF2-40B4-BE49-F238E27FC236}">
                    <a16:creationId xmlns:a16="http://schemas.microsoft.com/office/drawing/2014/main" id="{36903ABA-2E7C-90F6-730E-373700DFDEC2}"/>
                  </a:ext>
                </a:extLst>
              </p:cNvPr>
              <p:cNvCxnSpPr>
                <a:cxnSpLocks/>
              </p:cNvCxnSpPr>
              <p:nvPr/>
            </p:nvCxnSpPr>
            <p:spPr>
              <a:xfrm flipV="1">
                <a:off x="1811713" y="719074"/>
                <a:ext cx="62448" cy="68282"/>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418C6849-00D6-F849-6F47-5FAD4FE15EC9}"/>
                  </a:ext>
                </a:extLst>
              </p:cNvPr>
              <p:cNvCxnSpPr>
                <a:cxnSpLocks/>
              </p:cNvCxnSpPr>
              <p:nvPr/>
            </p:nvCxnSpPr>
            <p:spPr>
              <a:xfrm flipV="1">
                <a:off x="1811713" y="947674"/>
                <a:ext cx="62448" cy="68282"/>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grpSp>
        <p:cxnSp>
          <p:nvCxnSpPr>
            <p:cNvPr id="28" name="直線コネクタ 77">
              <a:extLst>
                <a:ext uri="{FF2B5EF4-FFF2-40B4-BE49-F238E27FC236}">
                  <a16:creationId xmlns:a16="http://schemas.microsoft.com/office/drawing/2014/main" id="{DAEF3DCE-8577-9CD5-79D4-FE0D0F9580AA}"/>
                </a:ext>
              </a:extLst>
            </p:cNvPr>
            <p:cNvCxnSpPr>
              <a:cxnSpLocks/>
              <a:stCxn id="19" idx="0"/>
              <a:endCxn id="32" idx="1"/>
            </p:cNvCxnSpPr>
            <p:nvPr/>
          </p:nvCxnSpPr>
          <p:spPr>
            <a:xfrm>
              <a:off x="6127144" y="882885"/>
              <a:ext cx="180643" cy="1324"/>
            </a:xfrm>
            <a:prstGeom prst="straightConnector1">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29" name="直線コネクタ 77">
              <a:extLst>
                <a:ext uri="{FF2B5EF4-FFF2-40B4-BE49-F238E27FC236}">
                  <a16:creationId xmlns:a16="http://schemas.microsoft.com/office/drawing/2014/main" id="{ED7D6ED2-60C2-FBB5-B8F0-BAC80072F6C4}"/>
                </a:ext>
              </a:extLst>
            </p:cNvPr>
            <p:cNvCxnSpPr>
              <a:cxnSpLocks/>
              <a:stCxn id="26" idx="1"/>
              <a:endCxn id="32" idx="3"/>
            </p:cNvCxnSpPr>
            <p:nvPr/>
          </p:nvCxnSpPr>
          <p:spPr>
            <a:xfrm flipH="1" flipV="1">
              <a:off x="6862944" y="884209"/>
              <a:ext cx="193013" cy="2769"/>
            </a:xfrm>
            <a:prstGeom prst="straightConnector1">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30" name="角丸四角形 29">
              <a:extLst>
                <a:ext uri="{FF2B5EF4-FFF2-40B4-BE49-F238E27FC236}">
                  <a16:creationId xmlns:a16="http://schemas.microsoft.com/office/drawing/2014/main" id="{6DF10B29-A805-380C-F108-D0E592181EC9}"/>
                </a:ext>
              </a:extLst>
            </p:cNvPr>
            <p:cNvSpPr/>
            <p:nvPr/>
          </p:nvSpPr>
          <p:spPr>
            <a:xfrm>
              <a:off x="7874521" y="620778"/>
              <a:ext cx="1054652" cy="532399"/>
            </a:xfrm>
            <a:prstGeom prst="roundRect">
              <a:avLst>
                <a:gd name="adj" fmla="val 13031"/>
              </a:avLst>
            </a:prstGeom>
            <a:solidFill>
              <a:schemeClr val="bg2">
                <a:lumMod val="50000"/>
              </a:schemeClr>
            </a:solidFill>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467" dirty="0"/>
                <a:t>MODEM</a:t>
              </a:r>
              <a:endParaRPr lang="ja-JP" altLang="en-US" sz="1467"/>
            </a:p>
          </p:txBody>
        </p:sp>
        <p:cxnSp>
          <p:nvCxnSpPr>
            <p:cNvPr id="31" name="直線コネクタ 77">
              <a:extLst>
                <a:ext uri="{FF2B5EF4-FFF2-40B4-BE49-F238E27FC236}">
                  <a16:creationId xmlns:a16="http://schemas.microsoft.com/office/drawing/2014/main" id="{31610319-0796-0DF1-14D4-A1EEDF713E0B}"/>
                </a:ext>
              </a:extLst>
            </p:cNvPr>
            <p:cNvCxnSpPr>
              <a:cxnSpLocks/>
              <a:stCxn id="26" idx="3"/>
              <a:endCxn id="30" idx="1"/>
            </p:cNvCxnSpPr>
            <p:nvPr/>
          </p:nvCxnSpPr>
          <p:spPr>
            <a:xfrm>
              <a:off x="7594213" y="886978"/>
              <a:ext cx="280307" cy="0"/>
            </a:xfrm>
            <a:prstGeom prst="straightConnector1">
              <a:avLst/>
            </a:prstGeom>
            <a:ln w="1905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44" name="テキスト ボックス 43">
            <a:extLst>
              <a:ext uri="{FF2B5EF4-FFF2-40B4-BE49-F238E27FC236}">
                <a16:creationId xmlns:a16="http://schemas.microsoft.com/office/drawing/2014/main" id="{7AEB24AE-4B28-003A-9ACC-F73C515C9919}"/>
              </a:ext>
            </a:extLst>
          </p:cNvPr>
          <p:cNvSpPr txBox="1"/>
          <p:nvPr/>
        </p:nvSpPr>
        <p:spPr>
          <a:xfrm>
            <a:off x="943677" y="2250871"/>
            <a:ext cx="1330908" cy="369332"/>
          </a:xfrm>
          <a:prstGeom prst="rect">
            <a:avLst/>
          </a:prstGeom>
          <a:noFill/>
        </p:spPr>
        <p:txBody>
          <a:bodyPr wrap="square" rtlCol="0">
            <a:spAutoFit/>
          </a:bodyPr>
          <a:lstStyle/>
          <a:p>
            <a:pPr algn="ctr"/>
            <a:r>
              <a:rPr kumimoji="1" lang="en-US" altLang="ja-JP" dirty="0"/>
              <a:t>RF</a:t>
            </a:r>
            <a:r>
              <a:rPr kumimoji="1" lang="ja-JP" altLang="en-US"/>
              <a:t>出力</a:t>
            </a:r>
          </a:p>
        </p:txBody>
      </p:sp>
      <p:cxnSp>
        <p:nvCxnSpPr>
          <p:cNvPr id="46" name="直線矢印コネクタ 45">
            <a:extLst>
              <a:ext uri="{FF2B5EF4-FFF2-40B4-BE49-F238E27FC236}">
                <a16:creationId xmlns:a16="http://schemas.microsoft.com/office/drawing/2014/main" id="{3E10D63E-1F76-AD7B-C3A3-6631713B4E4A}"/>
              </a:ext>
            </a:extLst>
          </p:cNvPr>
          <p:cNvCxnSpPr/>
          <p:nvPr/>
        </p:nvCxnSpPr>
        <p:spPr>
          <a:xfrm>
            <a:off x="1596584" y="2658783"/>
            <a:ext cx="0" cy="535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6AC86C24-F720-9F76-4296-66F57300C3E8}"/>
              </a:ext>
            </a:extLst>
          </p:cNvPr>
          <p:cNvCxnSpPr/>
          <p:nvPr/>
        </p:nvCxnSpPr>
        <p:spPr>
          <a:xfrm>
            <a:off x="2524046" y="2658783"/>
            <a:ext cx="0" cy="535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62DA8E55-7D26-9B96-0E4A-89DABF3BB598}"/>
              </a:ext>
            </a:extLst>
          </p:cNvPr>
          <p:cNvSpPr txBox="1"/>
          <p:nvPr/>
        </p:nvSpPr>
        <p:spPr>
          <a:xfrm>
            <a:off x="1858592" y="2051022"/>
            <a:ext cx="1330908" cy="646331"/>
          </a:xfrm>
          <a:prstGeom prst="rect">
            <a:avLst/>
          </a:prstGeom>
          <a:noFill/>
        </p:spPr>
        <p:txBody>
          <a:bodyPr wrap="square" rtlCol="0">
            <a:spAutoFit/>
          </a:bodyPr>
          <a:lstStyle/>
          <a:p>
            <a:pPr algn="ctr"/>
            <a:r>
              <a:rPr kumimoji="1" lang="ja-JP" altLang="en-US"/>
              <a:t>アンプ</a:t>
            </a:r>
            <a:endParaRPr lang="en-US" altLang="ja-JP" dirty="0"/>
          </a:p>
          <a:p>
            <a:pPr algn="ctr"/>
            <a:r>
              <a:rPr kumimoji="1" lang="ja-JP" altLang="en-US"/>
              <a:t>利得</a:t>
            </a:r>
          </a:p>
        </p:txBody>
      </p:sp>
      <p:sp>
        <p:nvSpPr>
          <p:cNvPr id="49" name="テキスト ボックス 48">
            <a:extLst>
              <a:ext uri="{FF2B5EF4-FFF2-40B4-BE49-F238E27FC236}">
                <a16:creationId xmlns:a16="http://schemas.microsoft.com/office/drawing/2014/main" id="{CA79FB9B-7ABD-329B-4C9F-AAF308ABFA16}"/>
              </a:ext>
            </a:extLst>
          </p:cNvPr>
          <p:cNvSpPr txBox="1"/>
          <p:nvPr/>
        </p:nvSpPr>
        <p:spPr>
          <a:xfrm>
            <a:off x="3741212" y="1714947"/>
            <a:ext cx="1720629" cy="646331"/>
          </a:xfrm>
          <a:prstGeom prst="rect">
            <a:avLst/>
          </a:prstGeom>
          <a:noFill/>
        </p:spPr>
        <p:txBody>
          <a:bodyPr wrap="square" rtlCol="0">
            <a:spAutoFit/>
          </a:bodyPr>
          <a:lstStyle/>
          <a:p>
            <a:pPr algn="ctr"/>
            <a:r>
              <a:rPr kumimoji="1" lang="ja-JP" altLang="en-US"/>
              <a:t>アンテナ利得</a:t>
            </a:r>
            <a:endParaRPr kumimoji="1" lang="en-US" altLang="ja-JP" dirty="0"/>
          </a:p>
          <a:p>
            <a:pPr algn="ctr"/>
            <a:r>
              <a:rPr lang="ja-JP" altLang="en-US"/>
              <a:t>アレイ利得</a:t>
            </a:r>
            <a:endParaRPr kumimoji="1" lang="ja-JP" altLang="en-US"/>
          </a:p>
        </p:txBody>
      </p:sp>
      <p:cxnSp>
        <p:nvCxnSpPr>
          <p:cNvPr id="50" name="直線矢印コネクタ 49">
            <a:extLst>
              <a:ext uri="{FF2B5EF4-FFF2-40B4-BE49-F238E27FC236}">
                <a16:creationId xmlns:a16="http://schemas.microsoft.com/office/drawing/2014/main" id="{677E6D21-CFD3-A7F1-E6D3-5DA6986D807A}"/>
              </a:ext>
            </a:extLst>
          </p:cNvPr>
          <p:cNvCxnSpPr/>
          <p:nvPr/>
        </p:nvCxnSpPr>
        <p:spPr>
          <a:xfrm>
            <a:off x="4574914" y="2371400"/>
            <a:ext cx="0" cy="535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右中かっこ 50">
            <a:extLst>
              <a:ext uri="{FF2B5EF4-FFF2-40B4-BE49-F238E27FC236}">
                <a16:creationId xmlns:a16="http://schemas.microsoft.com/office/drawing/2014/main" id="{4F7CB089-EDED-507F-5633-1972CDFCAFA4}"/>
              </a:ext>
            </a:extLst>
          </p:cNvPr>
          <p:cNvSpPr/>
          <p:nvPr/>
        </p:nvSpPr>
        <p:spPr>
          <a:xfrm rot="5400000">
            <a:off x="8633328" y="3868957"/>
            <a:ext cx="354043" cy="166407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C2FA08C-6696-66D1-EBB7-4E074D9230C1}"/>
              </a:ext>
            </a:extLst>
          </p:cNvPr>
          <p:cNvSpPr txBox="1"/>
          <p:nvPr/>
        </p:nvSpPr>
        <p:spPr>
          <a:xfrm>
            <a:off x="7850305" y="4973037"/>
            <a:ext cx="2042204" cy="369332"/>
          </a:xfrm>
          <a:prstGeom prst="rect">
            <a:avLst/>
          </a:prstGeom>
          <a:noFill/>
        </p:spPr>
        <p:txBody>
          <a:bodyPr wrap="square" rtlCol="0">
            <a:spAutoFit/>
          </a:bodyPr>
          <a:lstStyle/>
          <a:p>
            <a:pPr algn="ctr"/>
            <a:r>
              <a:rPr kumimoji="1" lang="ja-JP" altLang="en-US"/>
              <a:t>実装時の損失</a:t>
            </a:r>
          </a:p>
        </p:txBody>
      </p:sp>
      <p:sp>
        <p:nvSpPr>
          <p:cNvPr id="53" name="テキスト ボックス 52">
            <a:extLst>
              <a:ext uri="{FF2B5EF4-FFF2-40B4-BE49-F238E27FC236}">
                <a16:creationId xmlns:a16="http://schemas.microsoft.com/office/drawing/2014/main" id="{38D27495-D80C-D0CC-9F26-588DFF76172F}"/>
              </a:ext>
            </a:extLst>
          </p:cNvPr>
          <p:cNvSpPr txBox="1"/>
          <p:nvPr/>
        </p:nvSpPr>
        <p:spPr>
          <a:xfrm>
            <a:off x="5870458" y="1851615"/>
            <a:ext cx="1720629" cy="646331"/>
          </a:xfrm>
          <a:prstGeom prst="rect">
            <a:avLst/>
          </a:prstGeom>
          <a:noFill/>
        </p:spPr>
        <p:txBody>
          <a:bodyPr wrap="square" rtlCol="0">
            <a:spAutoFit/>
          </a:bodyPr>
          <a:lstStyle/>
          <a:p>
            <a:pPr algn="ctr"/>
            <a:r>
              <a:rPr kumimoji="1" lang="ja-JP" altLang="en-US"/>
              <a:t>アンテナ利得</a:t>
            </a:r>
            <a:endParaRPr kumimoji="1" lang="en-US" altLang="ja-JP" dirty="0"/>
          </a:p>
          <a:p>
            <a:pPr algn="ctr"/>
            <a:r>
              <a:rPr lang="ja-JP" altLang="en-US"/>
              <a:t>アレイ利得</a:t>
            </a:r>
            <a:endParaRPr kumimoji="1" lang="ja-JP" altLang="en-US"/>
          </a:p>
        </p:txBody>
      </p:sp>
      <p:cxnSp>
        <p:nvCxnSpPr>
          <p:cNvPr id="54" name="直線矢印コネクタ 53">
            <a:extLst>
              <a:ext uri="{FF2B5EF4-FFF2-40B4-BE49-F238E27FC236}">
                <a16:creationId xmlns:a16="http://schemas.microsoft.com/office/drawing/2014/main" id="{F7994CF2-3E07-D624-76EB-4A196101D465}"/>
              </a:ext>
            </a:extLst>
          </p:cNvPr>
          <p:cNvCxnSpPr/>
          <p:nvPr/>
        </p:nvCxnSpPr>
        <p:spPr>
          <a:xfrm>
            <a:off x="6704160" y="2508068"/>
            <a:ext cx="0" cy="535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0D5EB917-CDB4-8E74-EEA5-28D5630DCA5E}"/>
              </a:ext>
            </a:extLst>
          </p:cNvPr>
          <p:cNvCxnSpPr/>
          <p:nvPr/>
        </p:nvCxnSpPr>
        <p:spPr>
          <a:xfrm>
            <a:off x="7826873" y="3079417"/>
            <a:ext cx="0" cy="535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3B9BFAB0-2C0F-6D21-9FBE-C0A6549F8DC0}"/>
              </a:ext>
            </a:extLst>
          </p:cNvPr>
          <p:cNvSpPr txBox="1"/>
          <p:nvPr/>
        </p:nvSpPr>
        <p:spPr>
          <a:xfrm>
            <a:off x="7161419" y="2471656"/>
            <a:ext cx="1330908" cy="646331"/>
          </a:xfrm>
          <a:prstGeom prst="rect">
            <a:avLst/>
          </a:prstGeom>
          <a:noFill/>
        </p:spPr>
        <p:txBody>
          <a:bodyPr wrap="square" rtlCol="0">
            <a:spAutoFit/>
          </a:bodyPr>
          <a:lstStyle/>
          <a:p>
            <a:pPr algn="ctr"/>
            <a:r>
              <a:rPr kumimoji="1" lang="ja-JP" altLang="en-US"/>
              <a:t>アンプ</a:t>
            </a:r>
            <a:endParaRPr lang="en-US" altLang="ja-JP" dirty="0"/>
          </a:p>
          <a:p>
            <a:pPr algn="ctr"/>
            <a:r>
              <a:rPr kumimoji="1" lang="ja-JP" altLang="en-US"/>
              <a:t>利得</a:t>
            </a:r>
          </a:p>
        </p:txBody>
      </p:sp>
      <p:cxnSp>
        <p:nvCxnSpPr>
          <p:cNvPr id="57" name="直線矢印コネクタ 56">
            <a:extLst>
              <a:ext uri="{FF2B5EF4-FFF2-40B4-BE49-F238E27FC236}">
                <a16:creationId xmlns:a16="http://schemas.microsoft.com/office/drawing/2014/main" id="{C602E5BA-5E6B-D63C-EA22-9A69F588F2B9}"/>
              </a:ext>
            </a:extLst>
          </p:cNvPr>
          <p:cNvCxnSpPr/>
          <p:nvPr/>
        </p:nvCxnSpPr>
        <p:spPr>
          <a:xfrm>
            <a:off x="11001148" y="3079417"/>
            <a:ext cx="0" cy="5355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9C506D9E-F64B-EE45-5E92-277EB0A80BC9}"/>
              </a:ext>
            </a:extLst>
          </p:cNvPr>
          <p:cNvSpPr txBox="1"/>
          <p:nvPr/>
        </p:nvSpPr>
        <p:spPr>
          <a:xfrm>
            <a:off x="10123923" y="2664027"/>
            <a:ext cx="1754449" cy="369332"/>
          </a:xfrm>
          <a:prstGeom prst="rect">
            <a:avLst/>
          </a:prstGeom>
          <a:noFill/>
        </p:spPr>
        <p:txBody>
          <a:bodyPr wrap="square" rtlCol="0">
            <a:spAutoFit/>
          </a:bodyPr>
          <a:lstStyle/>
          <a:p>
            <a:pPr algn="ctr"/>
            <a:r>
              <a:rPr kumimoji="1" lang="ja-JP" altLang="en-US"/>
              <a:t>システム</a:t>
            </a:r>
            <a:r>
              <a:rPr lang="ja-JP" altLang="en-US"/>
              <a:t>利得</a:t>
            </a:r>
            <a:endParaRPr kumimoji="1" lang="en-US" altLang="ja-JP" dirty="0"/>
          </a:p>
        </p:txBody>
      </p:sp>
      <p:sp>
        <p:nvSpPr>
          <p:cNvPr id="60" name="右中かっこ 59">
            <a:extLst>
              <a:ext uri="{FF2B5EF4-FFF2-40B4-BE49-F238E27FC236}">
                <a16:creationId xmlns:a16="http://schemas.microsoft.com/office/drawing/2014/main" id="{A334FC09-150F-76E0-91B9-384CA0E31F95}"/>
              </a:ext>
            </a:extLst>
          </p:cNvPr>
          <p:cNvSpPr/>
          <p:nvPr/>
        </p:nvSpPr>
        <p:spPr>
          <a:xfrm rot="5400000">
            <a:off x="3368997" y="3868958"/>
            <a:ext cx="354043" cy="166407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83E5102-6144-31ED-4CFD-E9D6FD9592EF}"/>
              </a:ext>
            </a:extLst>
          </p:cNvPr>
          <p:cNvSpPr txBox="1"/>
          <p:nvPr/>
        </p:nvSpPr>
        <p:spPr>
          <a:xfrm>
            <a:off x="2585974" y="4973038"/>
            <a:ext cx="2042204" cy="369332"/>
          </a:xfrm>
          <a:prstGeom prst="rect">
            <a:avLst/>
          </a:prstGeom>
          <a:noFill/>
        </p:spPr>
        <p:txBody>
          <a:bodyPr wrap="square" rtlCol="0">
            <a:spAutoFit/>
          </a:bodyPr>
          <a:lstStyle/>
          <a:p>
            <a:pPr algn="ctr"/>
            <a:r>
              <a:rPr kumimoji="1" lang="ja-JP" altLang="en-US"/>
              <a:t>実装時の損失</a:t>
            </a:r>
          </a:p>
        </p:txBody>
      </p:sp>
      <p:sp>
        <p:nvSpPr>
          <p:cNvPr id="62" name="右中かっこ 61">
            <a:extLst>
              <a:ext uri="{FF2B5EF4-FFF2-40B4-BE49-F238E27FC236}">
                <a16:creationId xmlns:a16="http://schemas.microsoft.com/office/drawing/2014/main" id="{26619650-716A-0D24-3771-BD4FCC2CBB5A}"/>
              </a:ext>
            </a:extLst>
          </p:cNvPr>
          <p:cNvSpPr/>
          <p:nvPr/>
        </p:nvSpPr>
        <p:spPr>
          <a:xfrm rot="5400000">
            <a:off x="5445538" y="4019792"/>
            <a:ext cx="354043" cy="13624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681355E8-B533-D946-22E7-859456B04C84}"/>
              </a:ext>
            </a:extLst>
          </p:cNvPr>
          <p:cNvSpPr txBox="1"/>
          <p:nvPr/>
        </p:nvSpPr>
        <p:spPr>
          <a:xfrm>
            <a:off x="4574914" y="4973039"/>
            <a:ext cx="2042204" cy="369332"/>
          </a:xfrm>
          <a:prstGeom prst="rect">
            <a:avLst/>
          </a:prstGeom>
          <a:noFill/>
        </p:spPr>
        <p:txBody>
          <a:bodyPr wrap="square" rtlCol="0">
            <a:spAutoFit/>
          </a:bodyPr>
          <a:lstStyle/>
          <a:p>
            <a:pPr algn="ctr"/>
            <a:r>
              <a:rPr kumimoji="1" lang="ja-JP" altLang="en-US"/>
              <a:t>伝搬損失</a:t>
            </a:r>
          </a:p>
        </p:txBody>
      </p:sp>
      <p:sp>
        <p:nvSpPr>
          <p:cNvPr id="64" name="タイトル 1">
            <a:extLst>
              <a:ext uri="{FF2B5EF4-FFF2-40B4-BE49-F238E27FC236}">
                <a16:creationId xmlns:a16="http://schemas.microsoft.com/office/drawing/2014/main" id="{41B26496-FE31-46F3-A947-F08902B45382}"/>
              </a:ext>
            </a:extLst>
          </p:cNvPr>
          <p:cNvSpPr>
            <a:spLocks noGrp="1"/>
          </p:cNvSpPr>
          <p:nvPr>
            <p:ph type="title"/>
          </p:nvPr>
        </p:nvSpPr>
        <p:spPr>
          <a:xfrm>
            <a:off x="838200" y="365125"/>
            <a:ext cx="10515600" cy="1325563"/>
          </a:xfrm>
        </p:spPr>
        <p:txBody>
          <a:bodyPr/>
          <a:lstStyle/>
          <a:p>
            <a:r>
              <a:rPr lang="ja-JP" altLang="en-US" dirty="0"/>
              <a:t>リンクバジェット</a:t>
            </a:r>
            <a:endParaRPr kumimoji="1" lang="ja-JP" altLang="en-US" dirty="0"/>
          </a:p>
        </p:txBody>
      </p:sp>
    </p:spTree>
    <p:extLst>
      <p:ext uri="{BB962C8B-B14F-4D97-AF65-F5344CB8AC3E}">
        <p14:creationId xmlns:p14="http://schemas.microsoft.com/office/powerpoint/2010/main" val="104781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左中かっこ 131">
            <a:extLst>
              <a:ext uri="{FF2B5EF4-FFF2-40B4-BE49-F238E27FC236}">
                <a16:creationId xmlns:a16="http://schemas.microsoft.com/office/drawing/2014/main" id="{6EF7D2AC-2F1A-4C29-AB04-61396BA14693}"/>
              </a:ext>
            </a:extLst>
          </p:cNvPr>
          <p:cNvSpPr/>
          <p:nvPr/>
        </p:nvSpPr>
        <p:spPr>
          <a:xfrm rot="16200000">
            <a:off x="3898580" y="3533903"/>
            <a:ext cx="223242" cy="3388880"/>
          </a:xfrm>
          <a:prstGeom prst="leftBrace">
            <a:avLst>
              <a:gd name="adj1" fmla="val 427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88C003C3-F45D-49C6-871F-1A0461F93C89}"/>
              </a:ext>
            </a:extLst>
          </p:cNvPr>
          <p:cNvGrpSpPr/>
          <p:nvPr/>
        </p:nvGrpSpPr>
        <p:grpSpPr>
          <a:xfrm>
            <a:off x="222839" y="1236707"/>
            <a:ext cx="11505644" cy="5532047"/>
            <a:chOff x="169051" y="1008108"/>
            <a:chExt cx="11505644" cy="5532047"/>
          </a:xfrm>
        </p:grpSpPr>
        <p:sp>
          <p:nvSpPr>
            <p:cNvPr id="59" name="テキスト ボックス 58">
              <a:extLst>
                <a:ext uri="{FF2B5EF4-FFF2-40B4-BE49-F238E27FC236}">
                  <a16:creationId xmlns:a16="http://schemas.microsoft.com/office/drawing/2014/main" id="{DFDE95B5-E1D0-4A52-ACCB-CE72B168B15C}"/>
                </a:ext>
              </a:extLst>
            </p:cNvPr>
            <p:cNvSpPr txBox="1"/>
            <p:nvPr/>
          </p:nvSpPr>
          <p:spPr>
            <a:xfrm>
              <a:off x="169051" y="2149455"/>
              <a:ext cx="1160775" cy="523220"/>
            </a:xfrm>
            <a:prstGeom prst="rect">
              <a:avLst/>
            </a:prstGeom>
            <a:noFill/>
          </p:spPr>
          <p:txBody>
            <a:bodyPr wrap="square" rtlCol="0">
              <a:spAutoFit/>
            </a:bodyPr>
            <a:lstStyle/>
            <a:p>
              <a:r>
                <a:rPr lang="ja-JP" altLang="en-US" sz="1400"/>
                <a:t>送信</a:t>
              </a:r>
              <a:endParaRPr lang="en-US" altLang="ja-JP" sz="1400" dirty="0"/>
            </a:p>
            <a:p>
              <a:r>
                <a:rPr lang="ja-JP" altLang="en-US" sz="1400"/>
                <a:t>アンプ出力</a:t>
              </a:r>
            </a:p>
          </p:txBody>
        </p:sp>
        <p:sp>
          <p:nvSpPr>
            <p:cNvPr id="72" name="テキスト ボックス 71">
              <a:extLst>
                <a:ext uri="{FF2B5EF4-FFF2-40B4-BE49-F238E27FC236}">
                  <a16:creationId xmlns:a16="http://schemas.microsoft.com/office/drawing/2014/main" id="{EAA52038-B367-4AD5-9E23-0B2E1F727EC2}"/>
                </a:ext>
              </a:extLst>
            </p:cNvPr>
            <p:cNvSpPr txBox="1"/>
            <p:nvPr/>
          </p:nvSpPr>
          <p:spPr>
            <a:xfrm>
              <a:off x="4281951" y="1008108"/>
              <a:ext cx="2219719" cy="338554"/>
            </a:xfrm>
            <a:prstGeom prst="rect">
              <a:avLst/>
            </a:prstGeom>
            <a:noFill/>
            <a:ln>
              <a:noFill/>
            </a:ln>
          </p:spPr>
          <p:txBody>
            <a:bodyPr wrap="square" rtlCol="0">
              <a:spAutoFit/>
            </a:bodyPr>
            <a:lstStyle/>
            <a:p>
              <a:r>
                <a:rPr lang="en-US" altLang="ja-JP" sz="1600" dirty="0"/>
                <a:t>EIRP</a:t>
              </a:r>
              <a:endParaRPr lang="ja-JP" altLang="en-US" sz="1600" dirty="0"/>
            </a:p>
          </p:txBody>
        </p:sp>
        <p:cxnSp>
          <p:nvCxnSpPr>
            <p:cNvPr id="77" name="直線コネクタ 76">
              <a:extLst>
                <a:ext uri="{FF2B5EF4-FFF2-40B4-BE49-F238E27FC236}">
                  <a16:creationId xmlns:a16="http://schemas.microsoft.com/office/drawing/2014/main" id="{91B7ED99-9337-4560-B3B0-45EA06CD7278}"/>
                </a:ext>
              </a:extLst>
            </p:cNvPr>
            <p:cNvCxnSpPr>
              <a:cxnSpLocks/>
            </p:cNvCxnSpPr>
            <p:nvPr/>
          </p:nvCxnSpPr>
          <p:spPr>
            <a:xfrm>
              <a:off x="1132792" y="2615525"/>
              <a:ext cx="1403357"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C5E3B314-9297-44FA-9D1D-17DD4E402D11}"/>
                </a:ext>
              </a:extLst>
            </p:cNvPr>
            <p:cNvCxnSpPr>
              <a:cxnSpLocks/>
            </p:cNvCxnSpPr>
            <p:nvPr/>
          </p:nvCxnSpPr>
          <p:spPr>
            <a:xfrm>
              <a:off x="2912166" y="1355093"/>
              <a:ext cx="1355901"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86" name="直線矢印コネクタ 85">
              <a:extLst>
                <a:ext uri="{FF2B5EF4-FFF2-40B4-BE49-F238E27FC236}">
                  <a16:creationId xmlns:a16="http://schemas.microsoft.com/office/drawing/2014/main" id="{2ACE29C4-95B0-46E4-B63B-75A9ED8DF382}"/>
                </a:ext>
              </a:extLst>
            </p:cNvPr>
            <p:cNvCxnSpPr>
              <a:cxnSpLocks/>
            </p:cNvCxnSpPr>
            <p:nvPr/>
          </p:nvCxnSpPr>
          <p:spPr>
            <a:xfrm flipV="1">
              <a:off x="3030539" y="1398510"/>
              <a:ext cx="0" cy="169562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8A2F087D-523B-4963-8E24-6B5D1CDF1590}"/>
                </a:ext>
              </a:extLst>
            </p:cNvPr>
            <p:cNvCxnSpPr>
              <a:cxnSpLocks/>
            </p:cNvCxnSpPr>
            <p:nvPr/>
          </p:nvCxnSpPr>
          <p:spPr>
            <a:xfrm>
              <a:off x="2146854" y="3180721"/>
              <a:ext cx="134178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直線矢印コネクタ 87">
              <a:extLst>
                <a:ext uri="{FF2B5EF4-FFF2-40B4-BE49-F238E27FC236}">
                  <a16:creationId xmlns:a16="http://schemas.microsoft.com/office/drawing/2014/main" id="{21C35FD7-AECC-4664-BB29-120FA7A3C405}"/>
                </a:ext>
              </a:extLst>
            </p:cNvPr>
            <p:cNvCxnSpPr>
              <a:cxnSpLocks/>
            </p:cNvCxnSpPr>
            <p:nvPr/>
          </p:nvCxnSpPr>
          <p:spPr>
            <a:xfrm>
              <a:off x="2368168" y="2654494"/>
              <a:ext cx="0" cy="5080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9" name="テキスト ボックス 88">
              <a:extLst>
                <a:ext uri="{FF2B5EF4-FFF2-40B4-BE49-F238E27FC236}">
                  <a16:creationId xmlns:a16="http://schemas.microsoft.com/office/drawing/2014/main" id="{D4AA33E0-AA08-4E8C-BAD0-D9F9A7F4862B}"/>
                </a:ext>
              </a:extLst>
            </p:cNvPr>
            <p:cNvSpPr txBox="1"/>
            <p:nvPr/>
          </p:nvSpPr>
          <p:spPr>
            <a:xfrm>
              <a:off x="1486815" y="2704495"/>
              <a:ext cx="949969" cy="400110"/>
            </a:xfrm>
            <a:prstGeom prst="rect">
              <a:avLst/>
            </a:prstGeom>
            <a:noFill/>
          </p:spPr>
          <p:txBody>
            <a:bodyPr wrap="square" rtlCol="0">
              <a:spAutoFit/>
            </a:bodyPr>
            <a:lstStyle/>
            <a:p>
              <a:r>
                <a:rPr lang="ja-JP" altLang="en-US" sz="1000"/>
                <a:t>インプリロス</a:t>
              </a:r>
              <a:endParaRPr lang="en-US" altLang="ja-JP" sz="1000" dirty="0"/>
            </a:p>
            <a:p>
              <a:r>
                <a:rPr lang="en-US" altLang="ja-JP" sz="1000" dirty="0"/>
                <a:t>: </a:t>
              </a:r>
              <a:r>
                <a:rPr lang="en-US" altLang="ja-JP" sz="1000" dirty="0">
                  <a:solidFill>
                    <a:schemeClr val="accent2"/>
                  </a:solidFill>
                </a:rPr>
                <a:t>10dB</a:t>
              </a:r>
            </a:p>
          </p:txBody>
        </p:sp>
        <p:cxnSp>
          <p:nvCxnSpPr>
            <p:cNvPr id="90" name="直線矢印コネクタ 89">
              <a:extLst>
                <a:ext uri="{FF2B5EF4-FFF2-40B4-BE49-F238E27FC236}">
                  <a16:creationId xmlns:a16="http://schemas.microsoft.com/office/drawing/2014/main" id="{2428CC1F-D49F-425C-9CB8-38E8B1B45C89}"/>
                </a:ext>
              </a:extLst>
            </p:cNvPr>
            <p:cNvCxnSpPr>
              <a:cxnSpLocks/>
            </p:cNvCxnSpPr>
            <p:nvPr/>
          </p:nvCxnSpPr>
          <p:spPr>
            <a:xfrm>
              <a:off x="4094921" y="1366729"/>
              <a:ext cx="0" cy="252941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927B5EB7-E883-46D0-8057-D85778015435}"/>
                </a:ext>
              </a:extLst>
            </p:cNvPr>
            <p:cNvSpPr txBox="1"/>
            <p:nvPr/>
          </p:nvSpPr>
          <p:spPr>
            <a:xfrm>
              <a:off x="4058087" y="2027554"/>
              <a:ext cx="1621797" cy="646331"/>
            </a:xfrm>
            <a:prstGeom prst="rect">
              <a:avLst/>
            </a:prstGeom>
            <a:noFill/>
          </p:spPr>
          <p:txBody>
            <a:bodyPr wrap="square" rtlCol="0">
              <a:spAutoFit/>
            </a:bodyPr>
            <a:lstStyle/>
            <a:p>
              <a:r>
                <a:rPr lang="ja-JP" altLang="en-US" sz="1200"/>
                <a:t>伝搬損失</a:t>
              </a:r>
              <a:r>
                <a:rPr lang="en-US" altLang="ja-JP" sz="1200" dirty="0"/>
                <a:t> 500m</a:t>
              </a:r>
            </a:p>
            <a:p>
              <a:r>
                <a:rPr lang="en-US" altLang="ja-JP" sz="1200" dirty="0"/>
                <a:t>136.0 dB</a:t>
              </a:r>
            </a:p>
            <a:p>
              <a:endParaRPr lang="en-US" altLang="ja-JP" sz="1200" dirty="0"/>
            </a:p>
          </p:txBody>
        </p:sp>
        <p:cxnSp>
          <p:nvCxnSpPr>
            <p:cNvPr id="92" name="直線コネクタ 91">
              <a:extLst>
                <a:ext uri="{FF2B5EF4-FFF2-40B4-BE49-F238E27FC236}">
                  <a16:creationId xmlns:a16="http://schemas.microsoft.com/office/drawing/2014/main" id="{6F5C5805-439B-4F1D-A644-A5D438E139B7}"/>
                </a:ext>
              </a:extLst>
            </p:cNvPr>
            <p:cNvCxnSpPr>
              <a:cxnSpLocks/>
            </p:cNvCxnSpPr>
            <p:nvPr/>
          </p:nvCxnSpPr>
          <p:spPr>
            <a:xfrm>
              <a:off x="3795599" y="4823987"/>
              <a:ext cx="1579591" cy="0"/>
            </a:xfrm>
            <a:prstGeom prst="line">
              <a:avLst/>
            </a:prstGeom>
            <a:ln w="12700"/>
          </p:spPr>
          <p:style>
            <a:lnRef idx="1">
              <a:schemeClr val="dk1"/>
            </a:lnRef>
            <a:fillRef idx="0">
              <a:schemeClr val="dk1"/>
            </a:fillRef>
            <a:effectRef idx="0">
              <a:schemeClr val="dk1"/>
            </a:effectRef>
            <a:fontRef idx="minor">
              <a:schemeClr val="tx1"/>
            </a:fontRef>
          </p:style>
        </p:cxnSp>
        <p:sp>
          <p:nvSpPr>
            <p:cNvPr id="93" name="テキスト ボックス 92">
              <a:extLst>
                <a:ext uri="{FF2B5EF4-FFF2-40B4-BE49-F238E27FC236}">
                  <a16:creationId xmlns:a16="http://schemas.microsoft.com/office/drawing/2014/main" id="{090E4B2E-D965-4465-8A82-691EFE31A882}"/>
                </a:ext>
              </a:extLst>
            </p:cNvPr>
            <p:cNvSpPr txBox="1"/>
            <p:nvPr/>
          </p:nvSpPr>
          <p:spPr>
            <a:xfrm>
              <a:off x="2467706" y="4150390"/>
              <a:ext cx="1564839" cy="430887"/>
            </a:xfrm>
            <a:prstGeom prst="rect">
              <a:avLst/>
            </a:prstGeom>
            <a:noFill/>
          </p:spPr>
          <p:txBody>
            <a:bodyPr wrap="square" rtlCol="0">
              <a:spAutoFit/>
            </a:bodyPr>
            <a:lstStyle/>
            <a:p>
              <a:pPr algn="r"/>
              <a:r>
                <a:rPr lang="en-US" altLang="ja-JP" sz="1100" dirty="0"/>
                <a:t>Fading Margin</a:t>
              </a:r>
            </a:p>
            <a:p>
              <a:pPr algn="r"/>
              <a:r>
                <a:rPr lang="en-US" altLang="ja-JP" sz="1100" dirty="0">
                  <a:solidFill>
                    <a:schemeClr val="accent2"/>
                  </a:solidFill>
                </a:rPr>
                <a:t>20dB</a:t>
              </a:r>
              <a:endParaRPr lang="ja-JP" altLang="en-US" sz="1100">
                <a:solidFill>
                  <a:schemeClr val="accent2"/>
                </a:solidFill>
              </a:endParaRPr>
            </a:p>
          </p:txBody>
        </p:sp>
        <p:cxnSp>
          <p:nvCxnSpPr>
            <p:cNvPr id="94" name="直線コネクタ 93">
              <a:extLst>
                <a:ext uri="{FF2B5EF4-FFF2-40B4-BE49-F238E27FC236}">
                  <a16:creationId xmlns:a16="http://schemas.microsoft.com/office/drawing/2014/main" id="{EF720C7E-02EB-4137-8FCB-A34DF1383A01}"/>
                </a:ext>
              </a:extLst>
            </p:cNvPr>
            <p:cNvCxnSpPr>
              <a:cxnSpLocks/>
            </p:cNvCxnSpPr>
            <p:nvPr/>
          </p:nvCxnSpPr>
          <p:spPr>
            <a:xfrm>
              <a:off x="3795597" y="3888780"/>
              <a:ext cx="59173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5" name="直線矢印コネクタ 94">
              <a:extLst>
                <a:ext uri="{FF2B5EF4-FFF2-40B4-BE49-F238E27FC236}">
                  <a16:creationId xmlns:a16="http://schemas.microsoft.com/office/drawing/2014/main" id="{5B331416-9C87-4F4D-8AA2-82A3FA63909C}"/>
                </a:ext>
              </a:extLst>
            </p:cNvPr>
            <p:cNvCxnSpPr>
              <a:cxnSpLocks/>
            </p:cNvCxnSpPr>
            <p:nvPr/>
          </p:nvCxnSpPr>
          <p:spPr>
            <a:xfrm>
              <a:off x="4098883" y="3916017"/>
              <a:ext cx="0" cy="84056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6" name="直線矢印コネクタ 95">
              <a:extLst>
                <a:ext uri="{FF2B5EF4-FFF2-40B4-BE49-F238E27FC236}">
                  <a16:creationId xmlns:a16="http://schemas.microsoft.com/office/drawing/2014/main" id="{8D352FAF-7590-4B41-B5A2-199045DE8FF3}"/>
                </a:ext>
              </a:extLst>
            </p:cNvPr>
            <p:cNvCxnSpPr>
              <a:cxnSpLocks/>
            </p:cNvCxnSpPr>
            <p:nvPr/>
          </p:nvCxnSpPr>
          <p:spPr>
            <a:xfrm flipV="1">
              <a:off x="4989904" y="3263415"/>
              <a:ext cx="0" cy="146817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7" name="テキスト ボックス 96">
              <a:extLst>
                <a:ext uri="{FF2B5EF4-FFF2-40B4-BE49-F238E27FC236}">
                  <a16:creationId xmlns:a16="http://schemas.microsoft.com/office/drawing/2014/main" id="{FA6B08AF-6C3F-4568-985C-E84EBD20AFE2}"/>
                </a:ext>
              </a:extLst>
            </p:cNvPr>
            <p:cNvSpPr txBox="1"/>
            <p:nvPr/>
          </p:nvSpPr>
          <p:spPr>
            <a:xfrm>
              <a:off x="4963010" y="3820871"/>
              <a:ext cx="1425922" cy="461665"/>
            </a:xfrm>
            <a:prstGeom prst="rect">
              <a:avLst/>
            </a:prstGeom>
            <a:noFill/>
          </p:spPr>
          <p:txBody>
            <a:bodyPr wrap="square" rtlCol="0">
              <a:spAutoFit/>
            </a:bodyPr>
            <a:lstStyle/>
            <a:p>
              <a:r>
                <a:rPr lang="en-US" altLang="ja-JP" sz="1200" dirty="0"/>
                <a:t>Rx Ant. </a:t>
              </a:r>
              <a:r>
                <a:rPr lang="ja-JP" altLang="en-US" sz="1200"/>
                <a:t>利得</a:t>
              </a:r>
              <a:endParaRPr lang="en-US" altLang="ja-JP" sz="1200" dirty="0"/>
            </a:p>
            <a:p>
              <a:r>
                <a:rPr lang="en-US" altLang="ja-JP" sz="1200" dirty="0"/>
                <a:t>45 </a:t>
              </a:r>
              <a:r>
                <a:rPr lang="en-US" altLang="ja-JP" sz="1200" dirty="0" err="1"/>
                <a:t>dBi</a:t>
              </a:r>
              <a:endParaRPr lang="ja-JP" altLang="en-US" sz="1200"/>
            </a:p>
          </p:txBody>
        </p:sp>
        <p:cxnSp>
          <p:nvCxnSpPr>
            <p:cNvPr id="98" name="直線矢印コネクタ 97">
              <a:extLst>
                <a:ext uri="{FF2B5EF4-FFF2-40B4-BE49-F238E27FC236}">
                  <a16:creationId xmlns:a16="http://schemas.microsoft.com/office/drawing/2014/main" id="{6C4760C9-A1E3-4C70-A585-1C9C5495148C}"/>
                </a:ext>
              </a:extLst>
            </p:cNvPr>
            <p:cNvCxnSpPr>
              <a:cxnSpLocks/>
            </p:cNvCxnSpPr>
            <p:nvPr/>
          </p:nvCxnSpPr>
          <p:spPr>
            <a:xfrm flipV="1">
              <a:off x="5738691" y="2589282"/>
              <a:ext cx="0" cy="63874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9" name="テキスト ボックス 98">
              <a:extLst>
                <a:ext uri="{FF2B5EF4-FFF2-40B4-BE49-F238E27FC236}">
                  <a16:creationId xmlns:a16="http://schemas.microsoft.com/office/drawing/2014/main" id="{AFE6B7A7-12F7-4989-A64D-AFD400C5E75D}"/>
                </a:ext>
              </a:extLst>
            </p:cNvPr>
            <p:cNvSpPr txBox="1"/>
            <p:nvPr/>
          </p:nvSpPr>
          <p:spPr>
            <a:xfrm>
              <a:off x="5535740" y="2010849"/>
              <a:ext cx="1207492" cy="461665"/>
            </a:xfrm>
            <a:prstGeom prst="rect">
              <a:avLst/>
            </a:prstGeom>
            <a:noFill/>
          </p:spPr>
          <p:txBody>
            <a:bodyPr wrap="square" rtlCol="0">
              <a:spAutoFit/>
            </a:bodyPr>
            <a:lstStyle/>
            <a:p>
              <a:r>
                <a:rPr lang="en-US" altLang="ja-JP" sz="1200" dirty="0"/>
                <a:t>LNA Gain</a:t>
              </a:r>
            </a:p>
            <a:p>
              <a:r>
                <a:rPr lang="en-US" altLang="ja-JP" sz="1200" dirty="0"/>
                <a:t>(</a:t>
              </a:r>
              <a:r>
                <a:rPr lang="en-US" altLang="ja-JP" sz="1200" dirty="0">
                  <a:solidFill>
                    <a:schemeClr val="accent2"/>
                  </a:solidFill>
                </a:rPr>
                <a:t>20 dB</a:t>
              </a:r>
              <a:r>
                <a:rPr lang="en-US" altLang="ja-JP" sz="1200" dirty="0"/>
                <a:t>)</a:t>
              </a:r>
              <a:endParaRPr lang="ja-JP" altLang="en-US" sz="1200"/>
            </a:p>
          </p:txBody>
        </p:sp>
        <p:cxnSp>
          <p:nvCxnSpPr>
            <p:cNvPr id="100" name="直線コネクタ 99">
              <a:extLst>
                <a:ext uri="{FF2B5EF4-FFF2-40B4-BE49-F238E27FC236}">
                  <a16:creationId xmlns:a16="http://schemas.microsoft.com/office/drawing/2014/main" id="{1A606271-2A28-4706-B948-3E4CDACB55DB}"/>
                </a:ext>
              </a:extLst>
            </p:cNvPr>
            <p:cNvCxnSpPr>
              <a:cxnSpLocks/>
            </p:cNvCxnSpPr>
            <p:nvPr/>
          </p:nvCxnSpPr>
          <p:spPr>
            <a:xfrm>
              <a:off x="5628516" y="2529399"/>
              <a:ext cx="11717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1" name="直線矢印コネクタ 100">
              <a:extLst>
                <a:ext uri="{FF2B5EF4-FFF2-40B4-BE49-F238E27FC236}">
                  <a16:creationId xmlns:a16="http://schemas.microsoft.com/office/drawing/2014/main" id="{3699FD90-AE1D-4E8E-8278-A39836B88144}"/>
                </a:ext>
              </a:extLst>
            </p:cNvPr>
            <p:cNvCxnSpPr>
              <a:cxnSpLocks/>
            </p:cNvCxnSpPr>
            <p:nvPr/>
          </p:nvCxnSpPr>
          <p:spPr>
            <a:xfrm>
              <a:off x="6601043" y="2545990"/>
              <a:ext cx="0" cy="5080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02" name="テキスト ボックス 101">
              <a:extLst>
                <a:ext uri="{FF2B5EF4-FFF2-40B4-BE49-F238E27FC236}">
                  <a16:creationId xmlns:a16="http://schemas.microsoft.com/office/drawing/2014/main" id="{353B1D77-F223-4E14-B5DF-96FE2874BAD5}"/>
                </a:ext>
              </a:extLst>
            </p:cNvPr>
            <p:cNvSpPr txBox="1"/>
            <p:nvPr/>
          </p:nvSpPr>
          <p:spPr>
            <a:xfrm>
              <a:off x="6557827" y="2674508"/>
              <a:ext cx="1980898" cy="276999"/>
            </a:xfrm>
            <a:prstGeom prst="rect">
              <a:avLst/>
            </a:prstGeom>
            <a:noFill/>
          </p:spPr>
          <p:txBody>
            <a:bodyPr wrap="square" rtlCol="0">
              <a:spAutoFit/>
            </a:bodyPr>
            <a:lstStyle/>
            <a:p>
              <a:r>
                <a:rPr lang="ja-JP" altLang="en-US" sz="1200"/>
                <a:t>インプリロス</a:t>
              </a:r>
              <a:r>
                <a:rPr lang="en-US" altLang="ja-JP" sz="1000" dirty="0"/>
                <a:t> (</a:t>
              </a:r>
              <a:r>
                <a:rPr lang="en-US" altLang="ja-JP" sz="1000" dirty="0">
                  <a:solidFill>
                    <a:schemeClr val="accent2"/>
                  </a:solidFill>
                </a:rPr>
                <a:t>10dB</a:t>
              </a:r>
              <a:r>
                <a:rPr lang="en-US" altLang="ja-JP" sz="1000" dirty="0"/>
                <a:t>)</a:t>
              </a:r>
              <a:endParaRPr lang="ja-JP" altLang="en-US" sz="1200"/>
            </a:p>
          </p:txBody>
        </p:sp>
        <p:cxnSp>
          <p:nvCxnSpPr>
            <p:cNvPr id="103" name="直線コネクタ 102">
              <a:extLst>
                <a:ext uri="{FF2B5EF4-FFF2-40B4-BE49-F238E27FC236}">
                  <a16:creationId xmlns:a16="http://schemas.microsoft.com/office/drawing/2014/main" id="{2FA38D47-D5DD-4FC6-A839-EDE3A32B9329}"/>
                </a:ext>
              </a:extLst>
            </p:cNvPr>
            <p:cNvCxnSpPr>
              <a:cxnSpLocks/>
            </p:cNvCxnSpPr>
            <p:nvPr/>
          </p:nvCxnSpPr>
          <p:spPr>
            <a:xfrm>
              <a:off x="6388933" y="3094138"/>
              <a:ext cx="1717100" cy="0"/>
            </a:xfrm>
            <a:prstGeom prst="line">
              <a:avLst/>
            </a:prstGeom>
            <a:ln w="12700"/>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C64D2B7F-44E8-403B-9815-721E1D220956}"/>
                </a:ext>
              </a:extLst>
            </p:cNvPr>
            <p:cNvSpPr txBox="1"/>
            <p:nvPr/>
          </p:nvSpPr>
          <p:spPr>
            <a:xfrm>
              <a:off x="8103290" y="2959947"/>
              <a:ext cx="3090257" cy="338554"/>
            </a:xfrm>
            <a:prstGeom prst="rect">
              <a:avLst/>
            </a:prstGeom>
            <a:noFill/>
          </p:spPr>
          <p:txBody>
            <a:bodyPr wrap="square" rtlCol="0">
              <a:spAutoFit/>
            </a:bodyPr>
            <a:lstStyle/>
            <a:p>
              <a:r>
                <a:rPr lang="ja-JP" altLang="en-US" sz="1600"/>
                <a:t>受信電力</a:t>
              </a:r>
              <a:r>
                <a:rPr lang="en-US" altLang="ja-JP" sz="1600" dirty="0"/>
                <a:t> : -63 + 13 = -50dBm</a:t>
              </a:r>
              <a:endParaRPr lang="ja-JP" altLang="en-US" sz="1600"/>
            </a:p>
          </p:txBody>
        </p:sp>
        <p:cxnSp>
          <p:nvCxnSpPr>
            <p:cNvPr id="106" name="直線コネクタ 105">
              <a:extLst>
                <a:ext uri="{FF2B5EF4-FFF2-40B4-BE49-F238E27FC236}">
                  <a16:creationId xmlns:a16="http://schemas.microsoft.com/office/drawing/2014/main" id="{593887D3-D8E5-4F86-B5FA-51F65B8ED34C}"/>
                </a:ext>
              </a:extLst>
            </p:cNvPr>
            <p:cNvCxnSpPr>
              <a:cxnSpLocks/>
            </p:cNvCxnSpPr>
            <p:nvPr/>
          </p:nvCxnSpPr>
          <p:spPr>
            <a:xfrm>
              <a:off x="4838721" y="6350031"/>
              <a:ext cx="2167561"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2D5E2336-EBAB-47BB-96C4-5E5164498BEE}"/>
                </a:ext>
              </a:extLst>
            </p:cNvPr>
            <p:cNvSpPr txBox="1"/>
            <p:nvPr/>
          </p:nvSpPr>
          <p:spPr>
            <a:xfrm>
              <a:off x="6954082" y="6201601"/>
              <a:ext cx="2962725" cy="338554"/>
            </a:xfrm>
            <a:prstGeom prst="rect">
              <a:avLst/>
            </a:prstGeom>
            <a:noFill/>
          </p:spPr>
          <p:txBody>
            <a:bodyPr wrap="square" rtlCol="0">
              <a:spAutoFit/>
            </a:bodyPr>
            <a:lstStyle/>
            <a:p>
              <a:r>
                <a:rPr lang="ja-JP" altLang="en-US" sz="1600">
                  <a:solidFill>
                    <a:schemeClr val="accent5"/>
                  </a:solidFill>
                </a:rPr>
                <a:t>熱雑音</a:t>
              </a:r>
              <a:r>
                <a:rPr lang="en-US" altLang="ja-JP" sz="1600" dirty="0">
                  <a:solidFill>
                    <a:schemeClr val="accent5"/>
                  </a:solidFill>
                </a:rPr>
                <a:t> (</a:t>
              </a:r>
              <a:r>
                <a:rPr lang="en-US" altLang="ja-JP" sz="1600" dirty="0" err="1">
                  <a:solidFill>
                    <a:schemeClr val="accent5"/>
                  </a:solidFill>
                </a:rPr>
                <a:t>Nt</a:t>
              </a:r>
              <a:r>
                <a:rPr lang="en-US" altLang="ja-JP" sz="1600" dirty="0">
                  <a:solidFill>
                    <a:schemeClr val="accent5"/>
                  </a:solidFill>
                </a:rPr>
                <a:t>) -174dBm/Hz</a:t>
              </a:r>
              <a:endParaRPr lang="ja-JP" altLang="en-US" sz="1600">
                <a:solidFill>
                  <a:schemeClr val="accent5"/>
                </a:solidFill>
              </a:endParaRPr>
            </a:p>
          </p:txBody>
        </p:sp>
        <p:cxnSp>
          <p:nvCxnSpPr>
            <p:cNvPr id="108" name="直線矢印コネクタ 107">
              <a:extLst>
                <a:ext uri="{FF2B5EF4-FFF2-40B4-BE49-F238E27FC236}">
                  <a16:creationId xmlns:a16="http://schemas.microsoft.com/office/drawing/2014/main" id="{888BED5C-9D20-427D-A7CB-C66ACB17C6E9}"/>
                </a:ext>
              </a:extLst>
            </p:cNvPr>
            <p:cNvCxnSpPr>
              <a:cxnSpLocks/>
            </p:cNvCxnSpPr>
            <p:nvPr/>
          </p:nvCxnSpPr>
          <p:spPr>
            <a:xfrm flipV="1">
              <a:off x="7808477" y="4731588"/>
              <a:ext cx="0" cy="527253"/>
            </a:xfrm>
            <a:prstGeom prst="straightConnector1">
              <a:avLst/>
            </a:prstGeom>
            <a:ln w="12700">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109" name="テキスト ボックス 108">
              <a:extLst>
                <a:ext uri="{FF2B5EF4-FFF2-40B4-BE49-F238E27FC236}">
                  <a16:creationId xmlns:a16="http://schemas.microsoft.com/office/drawing/2014/main" id="{5A39748C-3B8A-4120-B04E-BE6B9B6DA050}"/>
                </a:ext>
              </a:extLst>
            </p:cNvPr>
            <p:cNvSpPr txBox="1"/>
            <p:nvPr/>
          </p:nvSpPr>
          <p:spPr>
            <a:xfrm>
              <a:off x="7823795" y="4843303"/>
              <a:ext cx="1252701" cy="307777"/>
            </a:xfrm>
            <a:prstGeom prst="rect">
              <a:avLst/>
            </a:prstGeom>
            <a:noFill/>
          </p:spPr>
          <p:txBody>
            <a:bodyPr wrap="square" rtlCol="0">
              <a:spAutoFit/>
            </a:bodyPr>
            <a:lstStyle/>
            <a:p>
              <a:r>
                <a:rPr lang="en-US" altLang="ja-JP" sz="1400" dirty="0" err="1">
                  <a:solidFill>
                    <a:schemeClr val="accent5"/>
                  </a:solidFill>
                </a:rPr>
                <a:t>Nf</a:t>
              </a:r>
              <a:r>
                <a:rPr lang="en-US" altLang="ja-JP" sz="1400" dirty="0">
                  <a:solidFill>
                    <a:schemeClr val="accent5"/>
                  </a:solidFill>
                </a:rPr>
                <a:t> = </a:t>
              </a:r>
              <a:r>
                <a:rPr lang="en-US" altLang="ja-JP" sz="1400" dirty="0">
                  <a:solidFill>
                    <a:schemeClr val="accent2"/>
                  </a:solidFill>
                </a:rPr>
                <a:t>15dB</a:t>
              </a:r>
              <a:endParaRPr lang="ja-JP" altLang="en-US" sz="1400">
                <a:solidFill>
                  <a:schemeClr val="accent2"/>
                </a:solidFill>
              </a:endParaRPr>
            </a:p>
          </p:txBody>
        </p:sp>
        <p:cxnSp>
          <p:nvCxnSpPr>
            <p:cNvPr id="110" name="直線コネクタ 109">
              <a:extLst>
                <a:ext uri="{FF2B5EF4-FFF2-40B4-BE49-F238E27FC236}">
                  <a16:creationId xmlns:a16="http://schemas.microsoft.com/office/drawing/2014/main" id="{4E09B950-85F8-4771-870C-D1ADD2AF0054}"/>
                </a:ext>
              </a:extLst>
            </p:cNvPr>
            <p:cNvCxnSpPr>
              <a:cxnSpLocks/>
            </p:cNvCxnSpPr>
            <p:nvPr/>
          </p:nvCxnSpPr>
          <p:spPr>
            <a:xfrm>
              <a:off x="6557096" y="5284943"/>
              <a:ext cx="1642803"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cxnSp>
          <p:nvCxnSpPr>
            <p:cNvPr id="111" name="直線矢印コネクタ 110">
              <a:extLst>
                <a:ext uri="{FF2B5EF4-FFF2-40B4-BE49-F238E27FC236}">
                  <a16:creationId xmlns:a16="http://schemas.microsoft.com/office/drawing/2014/main" id="{BA10300D-DA33-4F8D-94F6-266ADADE59BA}"/>
                </a:ext>
              </a:extLst>
            </p:cNvPr>
            <p:cNvCxnSpPr>
              <a:cxnSpLocks/>
            </p:cNvCxnSpPr>
            <p:nvPr/>
          </p:nvCxnSpPr>
          <p:spPr>
            <a:xfrm flipV="1">
              <a:off x="6743231" y="5284943"/>
              <a:ext cx="0" cy="1060729"/>
            </a:xfrm>
            <a:prstGeom prst="straightConnector1">
              <a:avLst/>
            </a:prstGeom>
            <a:ln w="12700">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112" name="テキスト ボックス 111">
              <a:extLst>
                <a:ext uri="{FF2B5EF4-FFF2-40B4-BE49-F238E27FC236}">
                  <a16:creationId xmlns:a16="http://schemas.microsoft.com/office/drawing/2014/main" id="{80B5C4BB-9AE1-4A0C-97EB-6E889755C7FE}"/>
                </a:ext>
              </a:extLst>
            </p:cNvPr>
            <p:cNvSpPr txBox="1"/>
            <p:nvPr/>
          </p:nvSpPr>
          <p:spPr>
            <a:xfrm>
              <a:off x="6725634" y="5645297"/>
              <a:ext cx="2350860" cy="307777"/>
            </a:xfrm>
            <a:prstGeom prst="rect">
              <a:avLst/>
            </a:prstGeom>
            <a:noFill/>
          </p:spPr>
          <p:txBody>
            <a:bodyPr wrap="square" rtlCol="0">
              <a:spAutoFit/>
            </a:bodyPr>
            <a:lstStyle/>
            <a:p>
              <a:r>
                <a:rPr lang="ja-JP" altLang="en-US" sz="1400">
                  <a:solidFill>
                    <a:schemeClr val="accent5"/>
                  </a:solidFill>
                </a:rPr>
                <a:t>帯域幅</a:t>
              </a:r>
              <a:r>
                <a:rPr lang="en-US" altLang="ja-JP" sz="1400" dirty="0">
                  <a:solidFill>
                    <a:schemeClr val="accent5"/>
                  </a:solidFill>
                </a:rPr>
                <a:t> 4GHz/Ch = +96dB</a:t>
              </a:r>
              <a:endParaRPr lang="ja-JP" altLang="en-US" sz="1400">
                <a:solidFill>
                  <a:schemeClr val="accent5"/>
                </a:solidFill>
              </a:endParaRPr>
            </a:p>
          </p:txBody>
        </p:sp>
        <p:cxnSp>
          <p:nvCxnSpPr>
            <p:cNvPr id="113" name="直線コネクタ 112">
              <a:extLst>
                <a:ext uri="{FF2B5EF4-FFF2-40B4-BE49-F238E27FC236}">
                  <a16:creationId xmlns:a16="http://schemas.microsoft.com/office/drawing/2014/main" id="{334309DE-5A1A-4D3A-BEAA-6B10EE61EB8B}"/>
                </a:ext>
              </a:extLst>
            </p:cNvPr>
            <p:cNvCxnSpPr>
              <a:cxnSpLocks/>
            </p:cNvCxnSpPr>
            <p:nvPr/>
          </p:nvCxnSpPr>
          <p:spPr>
            <a:xfrm>
              <a:off x="7667973" y="4680203"/>
              <a:ext cx="1809660"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sp>
          <p:nvSpPr>
            <p:cNvPr id="114" name="テキスト ボックス 113">
              <a:extLst>
                <a:ext uri="{FF2B5EF4-FFF2-40B4-BE49-F238E27FC236}">
                  <a16:creationId xmlns:a16="http://schemas.microsoft.com/office/drawing/2014/main" id="{5CD118B0-F40E-46D2-BFFF-7BB159B65561}"/>
                </a:ext>
              </a:extLst>
            </p:cNvPr>
            <p:cNvSpPr txBox="1"/>
            <p:nvPr/>
          </p:nvSpPr>
          <p:spPr>
            <a:xfrm>
              <a:off x="9600469" y="4548760"/>
              <a:ext cx="1954847" cy="584775"/>
            </a:xfrm>
            <a:prstGeom prst="rect">
              <a:avLst/>
            </a:prstGeom>
            <a:noFill/>
          </p:spPr>
          <p:txBody>
            <a:bodyPr wrap="square" rtlCol="0">
              <a:spAutoFit/>
            </a:bodyPr>
            <a:lstStyle/>
            <a:p>
              <a:r>
                <a:rPr lang="en-US" altLang="ja-JP" sz="1600" b="1" dirty="0">
                  <a:solidFill>
                    <a:schemeClr val="accent5"/>
                  </a:solidFill>
                </a:rPr>
                <a:t>Rx Noise (N)</a:t>
              </a:r>
            </a:p>
            <a:p>
              <a:r>
                <a:rPr lang="en-US" altLang="ja-JP" sz="1600" b="1" dirty="0">
                  <a:solidFill>
                    <a:schemeClr val="accent5"/>
                  </a:solidFill>
                </a:rPr>
                <a:t> - 63dBm</a:t>
              </a:r>
              <a:endParaRPr lang="ja-JP" altLang="en-US" sz="1600" b="1">
                <a:solidFill>
                  <a:schemeClr val="accent5"/>
                </a:solidFill>
              </a:endParaRPr>
            </a:p>
          </p:txBody>
        </p:sp>
        <p:sp>
          <p:nvSpPr>
            <p:cNvPr id="116" name="円/楕円 82">
              <a:extLst>
                <a:ext uri="{FF2B5EF4-FFF2-40B4-BE49-F238E27FC236}">
                  <a16:creationId xmlns:a16="http://schemas.microsoft.com/office/drawing/2014/main" id="{5DFAC82F-6CCC-46FC-BBB7-52D778852836}"/>
                </a:ext>
              </a:extLst>
            </p:cNvPr>
            <p:cNvSpPr/>
            <p:nvPr/>
          </p:nvSpPr>
          <p:spPr>
            <a:xfrm>
              <a:off x="9400485" y="4587815"/>
              <a:ext cx="184667" cy="168769"/>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17" name="テキスト ボックス 116">
              <a:extLst>
                <a:ext uri="{FF2B5EF4-FFF2-40B4-BE49-F238E27FC236}">
                  <a16:creationId xmlns:a16="http://schemas.microsoft.com/office/drawing/2014/main" id="{939E160C-6E6B-490A-BCD3-E92A504402EF}"/>
                </a:ext>
              </a:extLst>
            </p:cNvPr>
            <p:cNvSpPr txBox="1"/>
            <p:nvPr/>
          </p:nvSpPr>
          <p:spPr>
            <a:xfrm>
              <a:off x="8133702" y="3792763"/>
              <a:ext cx="3540993" cy="338554"/>
            </a:xfrm>
            <a:prstGeom prst="rect">
              <a:avLst/>
            </a:prstGeom>
            <a:noFill/>
          </p:spPr>
          <p:txBody>
            <a:bodyPr wrap="square" rtlCol="0">
              <a:spAutoFit/>
            </a:bodyPr>
            <a:lstStyle/>
            <a:p>
              <a:r>
                <a:rPr lang="ja-JP" altLang="en-US" sz="1600" b="1"/>
                <a:t>所要</a:t>
              </a:r>
              <a:r>
                <a:rPr lang="en-US" altLang="ja-JP" sz="1600" b="1" dirty="0"/>
                <a:t>SNR : 13dB (16QAM MIMO)</a:t>
              </a:r>
              <a:endParaRPr lang="ja-JP" altLang="en-US" sz="1600" b="1"/>
            </a:p>
          </p:txBody>
        </p:sp>
        <p:cxnSp>
          <p:nvCxnSpPr>
            <p:cNvPr id="118" name="直線矢印コネクタ 117">
              <a:extLst>
                <a:ext uri="{FF2B5EF4-FFF2-40B4-BE49-F238E27FC236}">
                  <a16:creationId xmlns:a16="http://schemas.microsoft.com/office/drawing/2014/main" id="{AD2D4E6B-8676-491D-9AF4-B34DB0D748F1}"/>
                </a:ext>
              </a:extLst>
            </p:cNvPr>
            <p:cNvCxnSpPr>
              <a:cxnSpLocks/>
            </p:cNvCxnSpPr>
            <p:nvPr/>
          </p:nvCxnSpPr>
          <p:spPr>
            <a:xfrm>
              <a:off x="8086448" y="3298501"/>
              <a:ext cx="10168" cy="135517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円/楕円 11">
              <a:extLst>
                <a:ext uri="{FF2B5EF4-FFF2-40B4-BE49-F238E27FC236}">
                  <a16:creationId xmlns:a16="http://schemas.microsoft.com/office/drawing/2014/main" id="{D2C89104-A796-4AF4-89E9-CE83C5661E0C}"/>
                </a:ext>
              </a:extLst>
            </p:cNvPr>
            <p:cNvSpPr/>
            <p:nvPr/>
          </p:nvSpPr>
          <p:spPr>
            <a:xfrm>
              <a:off x="7952609" y="3027887"/>
              <a:ext cx="184667" cy="168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20" name="テキスト ボックス 119">
              <a:extLst>
                <a:ext uri="{FF2B5EF4-FFF2-40B4-BE49-F238E27FC236}">
                  <a16:creationId xmlns:a16="http://schemas.microsoft.com/office/drawing/2014/main" id="{AA3F1A8A-E4A4-4186-964C-67199A371F43}"/>
                </a:ext>
              </a:extLst>
            </p:cNvPr>
            <p:cNvSpPr txBox="1"/>
            <p:nvPr/>
          </p:nvSpPr>
          <p:spPr>
            <a:xfrm>
              <a:off x="2984893" y="1826290"/>
              <a:ext cx="1070823" cy="461665"/>
            </a:xfrm>
            <a:prstGeom prst="rect">
              <a:avLst/>
            </a:prstGeom>
            <a:noFill/>
          </p:spPr>
          <p:txBody>
            <a:bodyPr wrap="square" rtlCol="0">
              <a:spAutoFit/>
            </a:bodyPr>
            <a:lstStyle/>
            <a:p>
              <a:r>
                <a:rPr lang="en-US" altLang="ja-JP" sz="1200" dirty="0"/>
                <a:t>Tx Ant.</a:t>
              </a:r>
              <a:r>
                <a:rPr lang="ja-JP" altLang="en-US" sz="1200"/>
                <a:t> 利得</a:t>
              </a:r>
              <a:endParaRPr lang="en-US" altLang="ja-JP" sz="1200" dirty="0"/>
            </a:p>
            <a:p>
              <a:r>
                <a:rPr lang="en-US" altLang="ja-JP" sz="1200" dirty="0"/>
                <a:t>45 </a:t>
              </a:r>
              <a:r>
                <a:rPr lang="en-US" altLang="ja-JP" sz="1200" dirty="0" err="1"/>
                <a:t>dBi</a:t>
              </a:r>
              <a:endParaRPr lang="ja-JP" altLang="en-US" sz="1200"/>
            </a:p>
          </p:txBody>
        </p:sp>
        <p:cxnSp>
          <p:nvCxnSpPr>
            <p:cNvPr id="121" name="直線コネクタ 120">
              <a:extLst>
                <a:ext uri="{FF2B5EF4-FFF2-40B4-BE49-F238E27FC236}">
                  <a16:creationId xmlns:a16="http://schemas.microsoft.com/office/drawing/2014/main" id="{2772BF4F-C392-4EA3-8BDD-52647C987379}"/>
                </a:ext>
              </a:extLst>
            </p:cNvPr>
            <p:cNvCxnSpPr>
              <a:cxnSpLocks/>
            </p:cNvCxnSpPr>
            <p:nvPr/>
          </p:nvCxnSpPr>
          <p:spPr>
            <a:xfrm>
              <a:off x="4949687" y="3249040"/>
              <a:ext cx="884248" cy="0"/>
            </a:xfrm>
            <a:prstGeom prst="line">
              <a:avLst/>
            </a:prstGeom>
            <a:ln w="12700"/>
          </p:spPr>
          <p:style>
            <a:lnRef idx="1">
              <a:schemeClr val="dk1"/>
            </a:lnRef>
            <a:fillRef idx="0">
              <a:schemeClr val="dk1"/>
            </a:fillRef>
            <a:effectRef idx="0">
              <a:schemeClr val="dk1"/>
            </a:effectRef>
            <a:fontRef idx="minor">
              <a:schemeClr val="tx1"/>
            </a:fontRef>
          </p:style>
        </p:cxnSp>
        <p:sp>
          <p:nvSpPr>
            <p:cNvPr id="122" name="テキスト ボックス 121">
              <a:extLst>
                <a:ext uri="{FF2B5EF4-FFF2-40B4-BE49-F238E27FC236}">
                  <a16:creationId xmlns:a16="http://schemas.microsoft.com/office/drawing/2014/main" id="{5842EC65-4B22-4249-9819-866F65B2C81E}"/>
                </a:ext>
              </a:extLst>
            </p:cNvPr>
            <p:cNvSpPr txBox="1"/>
            <p:nvPr/>
          </p:nvSpPr>
          <p:spPr>
            <a:xfrm>
              <a:off x="6806909" y="2420889"/>
              <a:ext cx="979823" cy="261610"/>
            </a:xfrm>
            <a:prstGeom prst="rect">
              <a:avLst/>
            </a:prstGeom>
            <a:noFill/>
          </p:spPr>
          <p:txBody>
            <a:bodyPr wrap="square" rtlCol="0">
              <a:spAutoFit/>
            </a:bodyPr>
            <a:lstStyle/>
            <a:p>
              <a:r>
                <a:rPr lang="en-US" altLang="ja-JP" sz="1050" b="1" dirty="0"/>
                <a:t>-40dBm</a:t>
              </a:r>
              <a:endParaRPr lang="ja-JP" altLang="en-US" sz="1050" b="1"/>
            </a:p>
          </p:txBody>
        </p:sp>
        <p:sp>
          <p:nvSpPr>
            <p:cNvPr id="123" name="テキスト ボックス 122">
              <a:extLst>
                <a:ext uri="{FF2B5EF4-FFF2-40B4-BE49-F238E27FC236}">
                  <a16:creationId xmlns:a16="http://schemas.microsoft.com/office/drawing/2014/main" id="{222980DA-103C-4905-B143-159938B581CF}"/>
                </a:ext>
              </a:extLst>
            </p:cNvPr>
            <p:cNvSpPr txBox="1"/>
            <p:nvPr/>
          </p:nvSpPr>
          <p:spPr>
            <a:xfrm>
              <a:off x="5853235" y="3144300"/>
              <a:ext cx="979823" cy="261610"/>
            </a:xfrm>
            <a:prstGeom prst="rect">
              <a:avLst/>
            </a:prstGeom>
            <a:noFill/>
          </p:spPr>
          <p:txBody>
            <a:bodyPr wrap="square" rtlCol="0">
              <a:spAutoFit/>
            </a:bodyPr>
            <a:lstStyle/>
            <a:p>
              <a:r>
                <a:rPr lang="en-US" altLang="ja-JP" sz="1050" b="1" dirty="0"/>
                <a:t>-60dBm</a:t>
              </a:r>
              <a:endParaRPr lang="ja-JP" altLang="en-US" sz="1050" b="1"/>
            </a:p>
          </p:txBody>
        </p:sp>
        <p:sp>
          <p:nvSpPr>
            <p:cNvPr id="124" name="テキスト ボックス 123">
              <a:extLst>
                <a:ext uri="{FF2B5EF4-FFF2-40B4-BE49-F238E27FC236}">
                  <a16:creationId xmlns:a16="http://schemas.microsoft.com/office/drawing/2014/main" id="{11A1FF79-E78C-40B2-9CD7-7C34965E568E}"/>
                </a:ext>
              </a:extLst>
            </p:cNvPr>
            <p:cNvSpPr txBox="1"/>
            <p:nvPr/>
          </p:nvSpPr>
          <p:spPr>
            <a:xfrm>
              <a:off x="5391811" y="4653672"/>
              <a:ext cx="979823" cy="261610"/>
            </a:xfrm>
            <a:prstGeom prst="rect">
              <a:avLst/>
            </a:prstGeom>
            <a:noFill/>
          </p:spPr>
          <p:txBody>
            <a:bodyPr wrap="square" rtlCol="0">
              <a:spAutoFit/>
            </a:bodyPr>
            <a:lstStyle/>
            <a:p>
              <a:r>
                <a:rPr lang="en-US" altLang="ja-JP" sz="1050" b="1" dirty="0"/>
                <a:t>-105dBm</a:t>
              </a:r>
              <a:endParaRPr lang="ja-JP" altLang="en-US" sz="1050" b="1"/>
            </a:p>
          </p:txBody>
        </p:sp>
        <p:sp>
          <p:nvSpPr>
            <p:cNvPr id="125" name="テキスト ボックス 124">
              <a:extLst>
                <a:ext uri="{FF2B5EF4-FFF2-40B4-BE49-F238E27FC236}">
                  <a16:creationId xmlns:a16="http://schemas.microsoft.com/office/drawing/2014/main" id="{70F7C68B-6289-42D9-B352-FDAF65F77762}"/>
                </a:ext>
              </a:extLst>
            </p:cNvPr>
            <p:cNvSpPr txBox="1"/>
            <p:nvPr/>
          </p:nvSpPr>
          <p:spPr>
            <a:xfrm>
              <a:off x="4084999" y="3888780"/>
              <a:ext cx="979823" cy="261610"/>
            </a:xfrm>
            <a:prstGeom prst="rect">
              <a:avLst/>
            </a:prstGeom>
            <a:noFill/>
          </p:spPr>
          <p:txBody>
            <a:bodyPr wrap="square" rtlCol="0">
              <a:spAutoFit/>
            </a:bodyPr>
            <a:lstStyle/>
            <a:p>
              <a:r>
                <a:rPr lang="en-US" altLang="ja-JP" sz="1050" b="1" dirty="0"/>
                <a:t>-85dBm</a:t>
              </a:r>
              <a:endParaRPr lang="ja-JP" altLang="en-US" sz="1050" b="1"/>
            </a:p>
          </p:txBody>
        </p:sp>
        <p:sp>
          <p:nvSpPr>
            <p:cNvPr id="126" name="テキスト ボックス 125">
              <a:extLst>
                <a:ext uri="{FF2B5EF4-FFF2-40B4-BE49-F238E27FC236}">
                  <a16:creationId xmlns:a16="http://schemas.microsoft.com/office/drawing/2014/main" id="{A4D85D34-1E91-4DD0-9E65-9E4581ED1139}"/>
                </a:ext>
              </a:extLst>
            </p:cNvPr>
            <p:cNvSpPr txBox="1"/>
            <p:nvPr/>
          </p:nvSpPr>
          <p:spPr>
            <a:xfrm>
              <a:off x="4267380" y="1251014"/>
              <a:ext cx="979823" cy="261610"/>
            </a:xfrm>
            <a:prstGeom prst="rect">
              <a:avLst/>
            </a:prstGeom>
            <a:noFill/>
          </p:spPr>
          <p:txBody>
            <a:bodyPr wrap="square" rtlCol="0">
              <a:spAutoFit/>
            </a:bodyPr>
            <a:lstStyle/>
            <a:p>
              <a:r>
                <a:rPr lang="en-US" altLang="ja-JP" sz="1050" b="1" dirty="0"/>
                <a:t>+51 dBm</a:t>
              </a:r>
              <a:endParaRPr lang="ja-JP" altLang="en-US" sz="1050" b="1" dirty="0"/>
            </a:p>
          </p:txBody>
        </p:sp>
        <p:sp>
          <p:nvSpPr>
            <p:cNvPr id="127" name="テキスト ボックス 126">
              <a:extLst>
                <a:ext uri="{FF2B5EF4-FFF2-40B4-BE49-F238E27FC236}">
                  <a16:creationId xmlns:a16="http://schemas.microsoft.com/office/drawing/2014/main" id="{DDA54DCB-B44C-4751-9637-CE65481B1B29}"/>
                </a:ext>
              </a:extLst>
            </p:cNvPr>
            <p:cNvSpPr txBox="1"/>
            <p:nvPr/>
          </p:nvSpPr>
          <p:spPr>
            <a:xfrm>
              <a:off x="2905635" y="3155693"/>
              <a:ext cx="815403" cy="261610"/>
            </a:xfrm>
            <a:prstGeom prst="rect">
              <a:avLst/>
            </a:prstGeom>
            <a:noFill/>
          </p:spPr>
          <p:txBody>
            <a:bodyPr wrap="square" rtlCol="0">
              <a:spAutoFit/>
            </a:bodyPr>
            <a:lstStyle/>
            <a:p>
              <a:r>
                <a:rPr lang="en-US" altLang="ja-JP" sz="1050" b="1" dirty="0"/>
                <a:t>+6 dBm</a:t>
              </a:r>
              <a:endParaRPr lang="ja-JP" altLang="en-US" sz="1050" b="1"/>
            </a:p>
          </p:txBody>
        </p:sp>
        <p:sp>
          <p:nvSpPr>
            <p:cNvPr id="128" name="テキスト ボックス 127">
              <a:extLst>
                <a:ext uri="{FF2B5EF4-FFF2-40B4-BE49-F238E27FC236}">
                  <a16:creationId xmlns:a16="http://schemas.microsoft.com/office/drawing/2014/main" id="{8CC7ED8B-CA7A-4570-AFBB-26C67FC34EF8}"/>
                </a:ext>
              </a:extLst>
            </p:cNvPr>
            <p:cNvSpPr txBox="1"/>
            <p:nvPr/>
          </p:nvSpPr>
          <p:spPr>
            <a:xfrm>
              <a:off x="1636989" y="2366770"/>
              <a:ext cx="1102887" cy="253916"/>
            </a:xfrm>
            <a:prstGeom prst="rect">
              <a:avLst/>
            </a:prstGeom>
            <a:noFill/>
          </p:spPr>
          <p:txBody>
            <a:bodyPr wrap="square" rtlCol="0">
              <a:spAutoFit/>
            </a:bodyPr>
            <a:lstStyle/>
            <a:p>
              <a:r>
                <a:rPr lang="en-US" altLang="ja-JP" sz="1050" b="1" dirty="0"/>
                <a:t>+16 dBm</a:t>
              </a:r>
              <a:endParaRPr lang="ja-JP" altLang="en-US" sz="1050" b="1"/>
            </a:p>
          </p:txBody>
        </p:sp>
      </p:grpSp>
      <p:sp>
        <p:nvSpPr>
          <p:cNvPr id="54" name="タイトル 1">
            <a:extLst>
              <a:ext uri="{FF2B5EF4-FFF2-40B4-BE49-F238E27FC236}">
                <a16:creationId xmlns:a16="http://schemas.microsoft.com/office/drawing/2014/main" id="{EB0C1773-630B-43D4-BA14-29423E61860A}"/>
              </a:ext>
            </a:extLst>
          </p:cNvPr>
          <p:cNvSpPr>
            <a:spLocks noGrp="1"/>
          </p:cNvSpPr>
          <p:nvPr>
            <p:ph type="title"/>
          </p:nvPr>
        </p:nvSpPr>
        <p:spPr>
          <a:xfrm>
            <a:off x="838200" y="365125"/>
            <a:ext cx="10515600" cy="1325563"/>
          </a:xfrm>
        </p:spPr>
        <p:txBody>
          <a:bodyPr/>
          <a:lstStyle/>
          <a:p>
            <a:r>
              <a:rPr lang="en-US" altLang="ja-JP" dirty="0"/>
              <a:t>Fronthaul / Backhaul</a:t>
            </a:r>
            <a:r>
              <a:rPr lang="ja-JP" altLang="en-US" dirty="0"/>
              <a:t>のケース１</a:t>
            </a:r>
            <a:endParaRPr kumimoji="1" lang="ja-JP" altLang="en-US" dirty="0"/>
          </a:p>
        </p:txBody>
      </p:sp>
      <p:sp>
        <p:nvSpPr>
          <p:cNvPr id="61" name="吹き出し: 角を丸めた四角形 60">
            <a:extLst>
              <a:ext uri="{FF2B5EF4-FFF2-40B4-BE49-F238E27FC236}">
                <a16:creationId xmlns:a16="http://schemas.microsoft.com/office/drawing/2014/main" id="{49206C6D-1AFA-4164-BF26-F8D039EB00D3}"/>
              </a:ext>
            </a:extLst>
          </p:cNvPr>
          <p:cNvSpPr/>
          <p:nvPr/>
        </p:nvSpPr>
        <p:spPr>
          <a:xfrm>
            <a:off x="6323804" y="1523036"/>
            <a:ext cx="1590708" cy="612648"/>
          </a:xfrm>
          <a:prstGeom prst="wedgeRoundRectCallout">
            <a:avLst>
              <a:gd name="adj1" fmla="val -44846"/>
              <a:gd name="adj2" fmla="val 73765"/>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InP</a:t>
            </a:r>
            <a:r>
              <a:rPr lang="ja-JP" altLang="en-US" dirty="0"/>
              <a:t>系</a:t>
            </a:r>
            <a:r>
              <a:rPr lang="en-US" altLang="ja-JP" dirty="0"/>
              <a:t>LNA</a:t>
            </a:r>
          </a:p>
          <a:p>
            <a:pPr algn="ctr"/>
            <a:r>
              <a:rPr lang="ja-JP" altLang="en-US" dirty="0"/>
              <a:t>で達成済</a:t>
            </a:r>
            <a:endParaRPr kumimoji="1" lang="ja-JP" altLang="en-US" dirty="0"/>
          </a:p>
        </p:txBody>
      </p:sp>
      <p:sp>
        <p:nvSpPr>
          <p:cNvPr id="66" name="吹き出し: 角を丸めた四角形 65">
            <a:extLst>
              <a:ext uri="{FF2B5EF4-FFF2-40B4-BE49-F238E27FC236}">
                <a16:creationId xmlns:a16="http://schemas.microsoft.com/office/drawing/2014/main" id="{AF1F201E-7ADE-4214-854E-500325441492}"/>
              </a:ext>
            </a:extLst>
          </p:cNvPr>
          <p:cNvSpPr/>
          <p:nvPr/>
        </p:nvSpPr>
        <p:spPr>
          <a:xfrm>
            <a:off x="3234801" y="5460675"/>
            <a:ext cx="2167561" cy="612648"/>
          </a:xfrm>
          <a:prstGeom prst="wedgeRoundRectCallout">
            <a:avLst>
              <a:gd name="adj1" fmla="val -4173"/>
              <a:gd name="adj2" fmla="val 18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アンテナ・実装部は要調査</a:t>
            </a:r>
          </a:p>
        </p:txBody>
      </p:sp>
      <p:sp>
        <p:nvSpPr>
          <p:cNvPr id="130" name="吹き出し: 角を丸めた四角形 129">
            <a:extLst>
              <a:ext uri="{FF2B5EF4-FFF2-40B4-BE49-F238E27FC236}">
                <a16:creationId xmlns:a16="http://schemas.microsoft.com/office/drawing/2014/main" id="{F35B94DB-5BE7-456E-875C-B21F4E023467}"/>
              </a:ext>
            </a:extLst>
          </p:cNvPr>
          <p:cNvSpPr/>
          <p:nvPr/>
        </p:nvSpPr>
        <p:spPr>
          <a:xfrm>
            <a:off x="70551" y="3923789"/>
            <a:ext cx="2506154" cy="1392233"/>
          </a:xfrm>
          <a:prstGeom prst="wedgeRoundRectCallout">
            <a:avLst>
              <a:gd name="adj1" fmla="val 34944"/>
              <a:gd name="adj2" fmla="val -127069"/>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InP</a:t>
            </a:r>
            <a:r>
              <a:rPr kumimoji="1" lang="en-US" altLang="ja-JP" dirty="0"/>
              <a:t> PA</a:t>
            </a:r>
            <a:r>
              <a:rPr kumimoji="1" lang="ja-JP" altLang="en-US" dirty="0"/>
              <a:t>で</a:t>
            </a:r>
            <a:r>
              <a:rPr kumimoji="1" lang="en-US" altLang="ja-JP" dirty="0"/>
              <a:t>2030</a:t>
            </a:r>
            <a:r>
              <a:rPr kumimoji="1" lang="ja-JP" altLang="en-US" dirty="0"/>
              <a:t>年までに達成見込み</a:t>
            </a:r>
            <a:endParaRPr kumimoji="1" lang="en-US" altLang="ja-JP" dirty="0"/>
          </a:p>
          <a:p>
            <a:pPr algn="ctr"/>
            <a:r>
              <a:rPr kumimoji="1" lang="ja-JP" altLang="en-US" dirty="0"/>
              <a:t>他、信号源でも単体出力・多素子アレイが進めば可能</a:t>
            </a:r>
          </a:p>
        </p:txBody>
      </p:sp>
      <p:sp>
        <p:nvSpPr>
          <p:cNvPr id="131" name="吹き出し: 角を丸めた四角形 130">
            <a:extLst>
              <a:ext uri="{FF2B5EF4-FFF2-40B4-BE49-F238E27FC236}">
                <a16:creationId xmlns:a16="http://schemas.microsoft.com/office/drawing/2014/main" id="{F19F7710-E687-4A45-B883-69A19A03434F}"/>
              </a:ext>
            </a:extLst>
          </p:cNvPr>
          <p:cNvSpPr/>
          <p:nvPr/>
        </p:nvSpPr>
        <p:spPr>
          <a:xfrm>
            <a:off x="70550" y="5359045"/>
            <a:ext cx="2640275" cy="750638"/>
          </a:xfrm>
          <a:prstGeom prst="wedgeRoundRectCallout">
            <a:avLst>
              <a:gd name="adj1" fmla="val -4173"/>
              <a:gd name="adj2" fmla="val 18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信号源に要求される位相雑音などは要調査</a:t>
            </a:r>
          </a:p>
        </p:txBody>
      </p:sp>
      <p:sp>
        <p:nvSpPr>
          <p:cNvPr id="133" name="吹き出し: 角を丸めた四角形 132">
            <a:extLst>
              <a:ext uri="{FF2B5EF4-FFF2-40B4-BE49-F238E27FC236}">
                <a16:creationId xmlns:a16="http://schemas.microsoft.com/office/drawing/2014/main" id="{9C379211-C518-4A0D-9D1D-453FF9191BC6}"/>
              </a:ext>
            </a:extLst>
          </p:cNvPr>
          <p:cNvSpPr/>
          <p:nvPr/>
        </p:nvSpPr>
        <p:spPr>
          <a:xfrm>
            <a:off x="9130282" y="5522764"/>
            <a:ext cx="2962715" cy="612648"/>
          </a:xfrm>
          <a:prstGeom prst="wedgeRoundRectCallout">
            <a:avLst>
              <a:gd name="adj1" fmla="val -58481"/>
              <a:gd name="adj2" fmla="val -86753"/>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InP</a:t>
            </a:r>
            <a:r>
              <a:rPr lang="ja-JP" altLang="en-US" dirty="0"/>
              <a:t>系で達成済、</a:t>
            </a:r>
            <a:r>
              <a:rPr kumimoji="1" lang="en-US" altLang="ja-JP" dirty="0"/>
              <a:t>Si</a:t>
            </a:r>
            <a:r>
              <a:rPr kumimoji="1" lang="ja-JP" altLang="en-US" dirty="0"/>
              <a:t>系</a:t>
            </a:r>
            <a:r>
              <a:rPr lang="ja-JP" altLang="en-US" dirty="0"/>
              <a:t>は</a:t>
            </a:r>
            <a:r>
              <a:rPr lang="en-US" altLang="ja-JP" dirty="0"/>
              <a:t>300GHz</a:t>
            </a:r>
            <a:r>
              <a:rPr lang="ja-JP" altLang="en-US" dirty="0"/>
              <a:t>だとまだ厳しい</a:t>
            </a:r>
            <a:endParaRPr kumimoji="1" lang="en-US" altLang="ja-JP" dirty="0"/>
          </a:p>
        </p:txBody>
      </p:sp>
    </p:spTree>
    <p:extLst>
      <p:ext uri="{BB962C8B-B14F-4D97-AF65-F5344CB8AC3E}">
        <p14:creationId xmlns:p14="http://schemas.microsoft.com/office/powerpoint/2010/main" val="141060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タイトル 1">
            <a:extLst>
              <a:ext uri="{FF2B5EF4-FFF2-40B4-BE49-F238E27FC236}">
                <a16:creationId xmlns:a16="http://schemas.microsoft.com/office/drawing/2014/main" id="{EB0C1773-630B-43D4-BA14-29423E61860A}"/>
              </a:ext>
            </a:extLst>
          </p:cNvPr>
          <p:cNvSpPr>
            <a:spLocks noGrp="1"/>
          </p:cNvSpPr>
          <p:nvPr>
            <p:ph type="title"/>
          </p:nvPr>
        </p:nvSpPr>
        <p:spPr>
          <a:xfrm>
            <a:off x="838200" y="365125"/>
            <a:ext cx="10515600" cy="1325563"/>
          </a:xfrm>
        </p:spPr>
        <p:txBody>
          <a:bodyPr/>
          <a:lstStyle/>
          <a:p>
            <a:r>
              <a:rPr lang="en-US" altLang="ja-JP" dirty="0"/>
              <a:t>Fronthaul / Backhaul</a:t>
            </a:r>
            <a:r>
              <a:rPr lang="ja-JP" altLang="en-US" dirty="0"/>
              <a:t>のケース２ </a:t>
            </a:r>
            <a:endParaRPr kumimoji="1" lang="ja-JP" altLang="en-US" dirty="0"/>
          </a:p>
        </p:txBody>
      </p:sp>
      <p:sp>
        <p:nvSpPr>
          <p:cNvPr id="8" name="吹き出し: 角を丸めた四角形 7">
            <a:extLst>
              <a:ext uri="{FF2B5EF4-FFF2-40B4-BE49-F238E27FC236}">
                <a16:creationId xmlns:a16="http://schemas.microsoft.com/office/drawing/2014/main" id="{761064E2-CD5B-4AA8-811F-3D6479716ACB}"/>
              </a:ext>
            </a:extLst>
          </p:cNvPr>
          <p:cNvSpPr/>
          <p:nvPr/>
        </p:nvSpPr>
        <p:spPr>
          <a:xfrm>
            <a:off x="1083684" y="1394265"/>
            <a:ext cx="1288761" cy="612648"/>
          </a:xfrm>
          <a:prstGeom prst="wedgeRoundRectCallout">
            <a:avLst>
              <a:gd name="adj1" fmla="val 27280"/>
              <a:gd name="adj2" fmla="val 77989"/>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TWTA</a:t>
            </a:r>
          </a:p>
          <a:p>
            <a:pPr algn="ctr"/>
            <a:r>
              <a:rPr lang="ja-JP" altLang="en-US" dirty="0"/>
              <a:t>で達成済</a:t>
            </a:r>
            <a:endParaRPr kumimoji="1" lang="ja-JP" altLang="en-US" dirty="0"/>
          </a:p>
        </p:txBody>
      </p:sp>
      <p:sp>
        <p:nvSpPr>
          <p:cNvPr id="59" name="テキスト ボックス 58">
            <a:extLst>
              <a:ext uri="{FF2B5EF4-FFF2-40B4-BE49-F238E27FC236}">
                <a16:creationId xmlns:a16="http://schemas.microsoft.com/office/drawing/2014/main" id="{1B29A6B6-924B-4F59-8A40-A7A4B79D1B7B}"/>
              </a:ext>
            </a:extLst>
          </p:cNvPr>
          <p:cNvSpPr txBox="1"/>
          <p:nvPr/>
        </p:nvSpPr>
        <p:spPr>
          <a:xfrm>
            <a:off x="169051" y="2019427"/>
            <a:ext cx="1160775" cy="523220"/>
          </a:xfrm>
          <a:prstGeom prst="rect">
            <a:avLst/>
          </a:prstGeom>
          <a:noFill/>
        </p:spPr>
        <p:txBody>
          <a:bodyPr wrap="square" rtlCol="0">
            <a:spAutoFit/>
          </a:bodyPr>
          <a:lstStyle/>
          <a:p>
            <a:r>
              <a:rPr lang="ja-JP" altLang="en-US" sz="1400"/>
              <a:t>送信</a:t>
            </a:r>
            <a:endParaRPr lang="en-US" altLang="ja-JP" sz="1400" dirty="0"/>
          </a:p>
          <a:p>
            <a:r>
              <a:rPr lang="ja-JP" altLang="en-US" sz="1400"/>
              <a:t>アンプ出力</a:t>
            </a:r>
          </a:p>
        </p:txBody>
      </p:sp>
      <p:sp>
        <p:nvSpPr>
          <p:cNvPr id="72" name="テキスト ボックス 71">
            <a:extLst>
              <a:ext uri="{FF2B5EF4-FFF2-40B4-BE49-F238E27FC236}">
                <a16:creationId xmlns:a16="http://schemas.microsoft.com/office/drawing/2014/main" id="{08A9E054-0AE9-4EAE-AC36-0332908A8D7F}"/>
              </a:ext>
            </a:extLst>
          </p:cNvPr>
          <p:cNvSpPr txBox="1"/>
          <p:nvPr/>
        </p:nvSpPr>
        <p:spPr>
          <a:xfrm>
            <a:off x="4271458" y="1262502"/>
            <a:ext cx="2219719" cy="338554"/>
          </a:xfrm>
          <a:prstGeom prst="rect">
            <a:avLst/>
          </a:prstGeom>
          <a:noFill/>
          <a:ln>
            <a:noFill/>
          </a:ln>
        </p:spPr>
        <p:txBody>
          <a:bodyPr wrap="square" rtlCol="0">
            <a:spAutoFit/>
          </a:bodyPr>
          <a:lstStyle/>
          <a:p>
            <a:r>
              <a:rPr lang="en-US" altLang="ja-JP" sz="1600" dirty="0"/>
              <a:t>EIRP</a:t>
            </a:r>
            <a:endParaRPr lang="ja-JP" altLang="en-US" sz="1600"/>
          </a:p>
        </p:txBody>
      </p:sp>
      <p:cxnSp>
        <p:nvCxnSpPr>
          <p:cNvPr id="77" name="直線コネクタ 76">
            <a:extLst>
              <a:ext uri="{FF2B5EF4-FFF2-40B4-BE49-F238E27FC236}">
                <a16:creationId xmlns:a16="http://schemas.microsoft.com/office/drawing/2014/main" id="{AFFA4F19-89E1-42A1-9435-F37509425CEE}"/>
              </a:ext>
            </a:extLst>
          </p:cNvPr>
          <p:cNvCxnSpPr>
            <a:cxnSpLocks/>
          </p:cNvCxnSpPr>
          <p:nvPr/>
        </p:nvCxnSpPr>
        <p:spPr>
          <a:xfrm>
            <a:off x="1132792" y="2503678"/>
            <a:ext cx="1403357"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2A861447-88E3-4296-8F77-12F99EB19BFD}"/>
              </a:ext>
            </a:extLst>
          </p:cNvPr>
          <p:cNvCxnSpPr>
            <a:cxnSpLocks/>
          </p:cNvCxnSpPr>
          <p:nvPr/>
        </p:nvCxnSpPr>
        <p:spPr>
          <a:xfrm>
            <a:off x="2905635" y="1452554"/>
            <a:ext cx="1355901"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86" name="直線矢印コネクタ 85">
            <a:extLst>
              <a:ext uri="{FF2B5EF4-FFF2-40B4-BE49-F238E27FC236}">
                <a16:creationId xmlns:a16="http://schemas.microsoft.com/office/drawing/2014/main" id="{9669B2A2-8D32-436A-B84F-09E9A99A1B94}"/>
              </a:ext>
            </a:extLst>
          </p:cNvPr>
          <p:cNvCxnSpPr>
            <a:cxnSpLocks/>
          </p:cNvCxnSpPr>
          <p:nvPr/>
        </p:nvCxnSpPr>
        <p:spPr>
          <a:xfrm flipV="1">
            <a:off x="3028540" y="1493434"/>
            <a:ext cx="0" cy="156426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7" name="直線コネクタ 86">
            <a:extLst>
              <a:ext uri="{FF2B5EF4-FFF2-40B4-BE49-F238E27FC236}">
                <a16:creationId xmlns:a16="http://schemas.microsoft.com/office/drawing/2014/main" id="{B6C12172-F80B-4A04-A179-C122A73D4612}"/>
              </a:ext>
            </a:extLst>
          </p:cNvPr>
          <p:cNvCxnSpPr>
            <a:cxnSpLocks/>
          </p:cNvCxnSpPr>
          <p:nvPr/>
        </p:nvCxnSpPr>
        <p:spPr>
          <a:xfrm>
            <a:off x="2146854" y="3082730"/>
            <a:ext cx="134178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直線矢印コネクタ 87">
            <a:extLst>
              <a:ext uri="{FF2B5EF4-FFF2-40B4-BE49-F238E27FC236}">
                <a16:creationId xmlns:a16="http://schemas.microsoft.com/office/drawing/2014/main" id="{A148C095-B52E-4216-B824-19CC80D2162F}"/>
              </a:ext>
            </a:extLst>
          </p:cNvPr>
          <p:cNvCxnSpPr>
            <a:cxnSpLocks/>
          </p:cNvCxnSpPr>
          <p:nvPr/>
        </p:nvCxnSpPr>
        <p:spPr>
          <a:xfrm>
            <a:off x="2368168" y="2542647"/>
            <a:ext cx="0" cy="5080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9" name="テキスト ボックス 88">
            <a:extLst>
              <a:ext uri="{FF2B5EF4-FFF2-40B4-BE49-F238E27FC236}">
                <a16:creationId xmlns:a16="http://schemas.microsoft.com/office/drawing/2014/main" id="{A9E6F3C0-B7B5-47A0-8772-7BCD873E6D20}"/>
              </a:ext>
            </a:extLst>
          </p:cNvPr>
          <p:cNvSpPr txBox="1"/>
          <p:nvPr/>
        </p:nvSpPr>
        <p:spPr>
          <a:xfrm>
            <a:off x="1486815" y="2592648"/>
            <a:ext cx="949969" cy="400110"/>
          </a:xfrm>
          <a:prstGeom prst="rect">
            <a:avLst/>
          </a:prstGeom>
          <a:noFill/>
        </p:spPr>
        <p:txBody>
          <a:bodyPr wrap="square" rtlCol="0">
            <a:spAutoFit/>
          </a:bodyPr>
          <a:lstStyle/>
          <a:p>
            <a:r>
              <a:rPr lang="ja-JP" altLang="en-US" sz="1000"/>
              <a:t>インプリロス</a:t>
            </a:r>
            <a:endParaRPr lang="en-US" altLang="ja-JP" sz="1000" dirty="0"/>
          </a:p>
          <a:p>
            <a:r>
              <a:rPr lang="en-US" altLang="ja-JP" sz="1000" dirty="0"/>
              <a:t>: </a:t>
            </a:r>
            <a:r>
              <a:rPr lang="en-US" altLang="ja-JP" sz="1000" dirty="0">
                <a:solidFill>
                  <a:schemeClr val="accent2"/>
                </a:solidFill>
              </a:rPr>
              <a:t>10dB</a:t>
            </a:r>
          </a:p>
        </p:txBody>
      </p:sp>
      <p:cxnSp>
        <p:nvCxnSpPr>
          <p:cNvPr id="90" name="直線矢印コネクタ 89">
            <a:extLst>
              <a:ext uri="{FF2B5EF4-FFF2-40B4-BE49-F238E27FC236}">
                <a16:creationId xmlns:a16="http://schemas.microsoft.com/office/drawing/2014/main" id="{61F58396-6F3F-4C2B-BB97-72B9B7CA1EBA}"/>
              </a:ext>
            </a:extLst>
          </p:cNvPr>
          <p:cNvCxnSpPr>
            <a:cxnSpLocks/>
          </p:cNvCxnSpPr>
          <p:nvPr/>
        </p:nvCxnSpPr>
        <p:spPr>
          <a:xfrm flipH="1">
            <a:off x="4094921" y="1493434"/>
            <a:ext cx="3962" cy="268509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1" name="テキスト ボックス 90">
            <a:extLst>
              <a:ext uri="{FF2B5EF4-FFF2-40B4-BE49-F238E27FC236}">
                <a16:creationId xmlns:a16="http://schemas.microsoft.com/office/drawing/2014/main" id="{FB000BA3-AB06-484D-97F9-E7D4400AAF3A}"/>
              </a:ext>
            </a:extLst>
          </p:cNvPr>
          <p:cNvSpPr txBox="1"/>
          <p:nvPr/>
        </p:nvSpPr>
        <p:spPr>
          <a:xfrm>
            <a:off x="4076725" y="2034822"/>
            <a:ext cx="1621797" cy="738664"/>
          </a:xfrm>
          <a:prstGeom prst="rect">
            <a:avLst/>
          </a:prstGeom>
          <a:noFill/>
        </p:spPr>
        <p:txBody>
          <a:bodyPr wrap="square" rtlCol="0">
            <a:spAutoFit/>
          </a:bodyPr>
          <a:lstStyle/>
          <a:p>
            <a:r>
              <a:rPr lang="ja-JP" altLang="en-US" sz="1400" b="1"/>
              <a:t>伝搬損失</a:t>
            </a:r>
            <a:r>
              <a:rPr lang="en-US" altLang="ja-JP" sz="1400" b="1" dirty="0"/>
              <a:t> 2500m</a:t>
            </a:r>
          </a:p>
          <a:p>
            <a:r>
              <a:rPr lang="en-US" altLang="ja-JP" sz="1400" dirty="0"/>
              <a:t>150 dB</a:t>
            </a:r>
          </a:p>
          <a:p>
            <a:endParaRPr lang="en-US" altLang="ja-JP" sz="1400" dirty="0"/>
          </a:p>
        </p:txBody>
      </p:sp>
      <p:cxnSp>
        <p:nvCxnSpPr>
          <p:cNvPr id="92" name="直線コネクタ 91">
            <a:extLst>
              <a:ext uri="{FF2B5EF4-FFF2-40B4-BE49-F238E27FC236}">
                <a16:creationId xmlns:a16="http://schemas.microsoft.com/office/drawing/2014/main" id="{30EA2C0A-BA79-47E8-9D6F-43F4BAB949FC}"/>
              </a:ext>
            </a:extLst>
          </p:cNvPr>
          <p:cNvCxnSpPr>
            <a:cxnSpLocks/>
          </p:cNvCxnSpPr>
          <p:nvPr/>
        </p:nvCxnSpPr>
        <p:spPr>
          <a:xfrm>
            <a:off x="3795599" y="5106374"/>
            <a:ext cx="1579591" cy="0"/>
          </a:xfrm>
          <a:prstGeom prst="line">
            <a:avLst/>
          </a:prstGeom>
          <a:ln w="12700"/>
        </p:spPr>
        <p:style>
          <a:lnRef idx="1">
            <a:schemeClr val="dk1"/>
          </a:lnRef>
          <a:fillRef idx="0">
            <a:schemeClr val="dk1"/>
          </a:fillRef>
          <a:effectRef idx="0">
            <a:schemeClr val="dk1"/>
          </a:effectRef>
          <a:fontRef idx="minor">
            <a:schemeClr val="tx1"/>
          </a:fontRef>
        </p:style>
      </p:cxnSp>
      <p:sp>
        <p:nvSpPr>
          <p:cNvPr id="93" name="テキスト ボックス 92">
            <a:extLst>
              <a:ext uri="{FF2B5EF4-FFF2-40B4-BE49-F238E27FC236}">
                <a16:creationId xmlns:a16="http://schemas.microsoft.com/office/drawing/2014/main" id="{47357CEF-7F68-4569-BB57-81C4E91F6C8C}"/>
              </a:ext>
            </a:extLst>
          </p:cNvPr>
          <p:cNvSpPr txBox="1"/>
          <p:nvPr/>
        </p:nvSpPr>
        <p:spPr>
          <a:xfrm>
            <a:off x="2467706" y="4432777"/>
            <a:ext cx="1564839" cy="430887"/>
          </a:xfrm>
          <a:prstGeom prst="rect">
            <a:avLst/>
          </a:prstGeom>
          <a:noFill/>
        </p:spPr>
        <p:txBody>
          <a:bodyPr wrap="square" rtlCol="0">
            <a:spAutoFit/>
          </a:bodyPr>
          <a:lstStyle/>
          <a:p>
            <a:pPr algn="r"/>
            <a:r>
              <a:rPr lang="en-US" altLang="ja-JP" sz="1100" dirty="0"/>
              <a:t>Fading Margin</a:t>
            </a:r>
          </a:p>
          <a:p>
            <a:pPr algn="r"/>
            <a:r>
              <a:rPr lang="en-US" altLang="ja-JP" sz="1100" dirty="0">
                <a:solidFill>
                  <a:schemeClr val="accent2"/>
                </a:solidFill>
              </a:rPr>
              <a:t>20dB</a:t>
            </a:r>
            <a:endParaRPr lang="ja-JP" altLang="en-US" sz="1100">
              <a:solidFill>
                <a:schemeClr val="accent2"/>
              </a:solidFill>
            </a:endParaRPr>
          </a:p>
        </p:txBody>
      </p:sp>
      <p:cxnSp>
        <p:nvCxnSpPr>
          <p:cNvPr id="94" name="直線コネクタ 93">
            <a:extLst>
              <a:ext uri="{FF2B5EF4-FFF2-40B4-BE49-F238E27FC236}">
                <a16:creationId xmlns:a16="http://schemas.microsoft.com/office/drawing/2014/main" id="{3FA2FA0E-6727-455A-A6C1-273F515B0A12}"/>
              </a:ext>
            </a:extLst>
          </p:cNvPr>
          <p:cNvCxnSpPr>
            <a:cxnSpLocks/>
          </p:cNvCxnSpPr>
          <p:nvPr/>
        </p:nvCxnSpPr>
        <p:spPr>
          <a:xfrm>
            <a:off x="3795597" y="4171167"/>
            <a:ext cx="59173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5" name="直線矢印コネクタ 94">
            <a:extLst>
              <a:ext uri="{FF2B5EF4-FFF2-40B4-BE49-F238E27FC236}">
                <a16:creationId xmlns:a16="http://schemas.microsoft.com/office/drawing/2014/main" id="{00D9072E-9DA2-4F47-B4E5-2CC496E188F0}"/>
              </a:ext>
            </a:extLst>
          </p:cNvPr>
          <p:cNvCxnSpPr>
            <a:cxnSpLocks/>
          </p:cNvCxnSpPr>
          <p:nvPr/>
        </p:nvCxnSpPr>
        <p:spPr>
          <a:xfrm>
            <a:off x="4098883" y="4198404"/>
            <a:ext cx="0" cy="84056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6" name="直線矢印コネクタ 95">
            <a:extLst>
              <a:ext uri="{FF2B5EF4-FFF2-40B4-BE49-F238E27FC236}">
                <a16:creationId xmlns:a16="http://schemas.microsoft.com/office/drawing/2014/main" id="{FE95D9E9-EA2D-41AB-BBA0-C917124745F3}"/>
              </a:ext>
            </a:extLst>
          </p:cNvPr>
          <p:cNvCxnSpPr>
            <a:cxnSpLocks/>
          </p:cNvCxnSpPr>
          <p:nvPr/>
        </p:nvCxnSpPr>
        <p:spPr>
          <a:xfrm flipV="1">
            <a:off x="4989904" y="3545802"/>
            <a:ext cx="0" cy="146817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7" name="テキスト ボックス 96">
            <a:extLst>
              <a:ext uri="{FF2B5EF4-FFF2-40B4-BE49-F238E27FC236}">
                <a16:creationId xmlns:a16="http://schemas.microsoft.com/office/drawing/2014/main" id="{BBE43EFF-6D35-4515-9817-248A2099825A}"/>
              </a:ext>
            </a:extLst>
          </p:cNvPr>
          <p:cNvSpPr txBox="1"/>
          <p:nvPr/>
        </p:nvSpPr>
        <p:spPr>
          <a:xfrm>
            <a:off x="4963010" y="4103258"/>
            <a:ext cx="1425922" cy="461665"/>
          </a:xfrm>
          <a:prstGeom prst="rect">
            <a:avLst/>
          </a:prstGeom>
          <a:noFill/>
        </p:spPr>
        <p:txBody>
          <a:bodyPr wrap="square" rtlCol="0">
            <a:spAutoFit/>
          </a:bodyPr>
          <a:lstStyle/>
          <a:p>
            <a:r>
              <a:rPr lang="en-US" altLang="ja-JP" sz="1200" dirty="0"/>
              <a:t>Rx Ant. </a:t>
            </a:r>
            <a:r>
              <a:rPr lang="ja-JP" altLang="en-US" sz="1200"/>
              <a:t>利得</a:t>
            </a:r>
            <a:endParaRPr lang="en-US" altLang="ja-JP" sz="1200" dirty="0"/>
          </a:p>
          <a:p>
            <a:r>
              <a:rPr lang="en-US" altLang="ja-JP" sz="1200" dirty="0"/>
              <a:t>45 </a:t>
            </a:r>
            <a:r>
              <a:rPr lang="en-US" altLang="ja-JP" sz="1200" dirty="0" err="1"/>
              <a:t>dBi</a:t>
            </a:r>
            <a:endParaRPr lang="ja-JP" altLang="en-US" sz="1200"/>
          </a:p>
        </p:txBody>
      </p:sp>
      <p:cxnSp>
        <p:nvCxnSpPr>
          <p:cNvPr id="98" name="直線矢印コネクタ 97">
            <a:extLst>
              <a:ext uri="{FF2B5EF4-FFF2-40B4-BE49-F238E27FC236}">
                <a16:creationId xmlns:a16="http://schemas.microsoft.com/office/drawing/2014/main" id="{0E480C71-0D25-408A-91A6-F2B279439974}"/>
              </a:ext>
            </a:extLst>
          </p:cNvPr>
          <p:cNvCxnSpPr>
            <a:cxnSpLocks/>
          </p:cNvCxnSpPr>
          <p:nvPr/>
        </p:nvCxnSpPr>
        <p:spPr>
          <a:xfrm flipV="1">
            <a:off x="5738691" y="2871669"/>
            <a:ext cx="0" cy="63874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9" name="テキスト ボックス 98">
            <a:extLst>
              <a:ext uri="{FF2B5EF4-FFF2-40B4-BE49-F238E27FC236}">
                <a16:creationId xmlns:a16="http://schemas.microsoft.com/office/drawing/2014/main" id="{6409C022-DB5B-4A22-A67F-42F4EF41CE1C}"/>
              </a:ext>
            </a:extLst>
          </p:cNvPr>
          <p:cNvSpPr txBox="1"/>
          <p:nvPr/>
        </p:nvSpPr>
        <p:spPr>
          <a:xfrm>
            <a:off x="5535740" y="2293236"/>
            <a:ext cx="1207492" cy="461665"/>
          </a:xfrm>
          <a:prstGeom prst="rect">
            <a:avLst/>
          </a:prstGeom>
          <a:noFill/>
        </p:spPr>
        <p:txBody>
          <a:bodyPr wrap="square" rtlCol="0">
            <a:spAutoFit/>
          </a:bodyPr>
          <a:lstStyle/>
          <a:p>
            <a:r>
              <a:rPr lang="en-US" altLang="ja-JP" sz="1200" dirty="0"/>
              <a:t>LNA Gain</a:t>
            </a:r>
          </a:p>
          <a:p>
            <a:r>
              <a:rPr lang="en-US" altLang="ja-JP" sz="1200" dirty="0"/>
              <a:t>(</a:t>
            </a:r>
            <a:r>
              <a:rPr lang="en-US" altLang="ja-JP" sz="1200" dirty="0">
                <a:solidFill>
                  <a:schemeClr val="accent2"/>
                </a:solidFill>
              </a:rPr>
              <a:t>20 dB</a:t>
            </a:r>
            <a:r>
              <a:rPr lang="en-US" altLang="ja-JP" sz="1200" dirty="0"/>
              <a:t>)</a:t>
            </a:r>
            <a:endParaRPr lang="ja-JP" altLang="en-US" sz="1200"/>
          </a:p>
        </p:txBody>
      </p:sp>
      <p:cxnSp>
        <p:nvCxnSpPr>
          <p:cNvPr id="100" name="直線コネクタ 99">
            <a:extLst>
              <a:ext uri="{FF2B5EF4-FFF2-40B4-BE49-F238E27FC236}">
                <a16:creationId xmlns:a16="http://schemas.microsoft.com/office/drawing/2014/main" id="{A3EC945E-6054-4674-A366-B056138659D8}"/>
              </a:ext>
            </a:extLst>
          </p:cNvPr>
          <p:cNvCxnSpPr>
            <a:cxnSpLocks/>
          </p:cNvCxnSpPr>
          <p:nvPr/>
        </p:nvCxnSpPr>
        <p:spPr>
          <a:xfrm>
            <a:off x="5628516" y="2811786"/>
            <a:ext cx="11717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1" name="直線矢印コネクタ 100">
            <a:extLst>
              <a:ext uri="{FF2B5EF4-FFF2-40B4-BE49-F238E27FC236}">
                <a16:creationId xmlns:a16="http://schemas.microsoft.com/office/drawing/2014/main" id="{0A30EDEC-1E3E-4E20-B136-F9796E37EB70}"/>
              </a:ext>
            </a:extLst>
          </p:cNvPr>
          <p:cNvCxnSpPr>
            <a:cxnSpLocks/>
          </p:cNvCxnSpPr>
          <p:nvPr/>
        </p:nvCxnSpPr>
        <p:spPr>
          <a:xfrm>
            <a:off x="6601043" y="2828377"/>
            <a:ext cx="0" cy="5080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02" name="テキスト ボックス 101">
            <a:extLst>
              <a:ext uri="{FF2B5EF4-FFF2-40B4-BE49-F238E27FC236}">
                <a16:creationId xmlns:a16="http://schemas.microsoft.com/office/drawing/2014/main" id="{815FF197-988A-4FA3-8426-AA3F22AA852D}"/>
              </a:ext>
            </a:extLst>
          </p:cNvPr>
          <p:cNvSpPr txBox="1"/>
          <p:nvPr/>
        </p:nvSpPr>
        <p:spPr>
          <a:xfrm>
            <a:off x="6557827" y="2956895"/>
            <a:ext cx="1980898" cy="276999"/>
          </a:xfrm>
          <a:prstGeom prst="rect">
            <a:avLst/>
          </a:prstGeom>
          <a:noFill/>
        </p:spPr>
        <p:txBody>
          <a:bodyPr wrap="square" rtlCol="0">
            <a:spAutoFit/>
          </a:bodyPr>
          <a:lstStyle/>
          <a:p>
            <a:r>
              <a:rPr lang="ja-JP" altLang="en-US" sz="1200"/>
              <a:t>インプリロス</a:t>
            </a:r>
            <a:r>
              <a:rPr lang="en-US" altLang="ja-JP" sz="1000" dirty="0"/>
              <a:t> (</a:t>
            </a:r>
            <a:r>
              <a:rPr lang="en-US" altLang="ja-JP" sz="1000" dirty="0">
                <a:solidFill>
                  <a:schemeClr val="accent2"/>
                </a:solidFill>
              </a:rPr>
              <a:t>10dB</a:t>
            </a:r>
            <a:r>
              <a:rPr lang="en-US" altLang="ja-JP" sz="1000" dirty="0"/>
              <a:t>)</a:t>
            </a:r>
            <a:endParaRPr lang="ja-JP" altLang="en-US" sz="1200"/>
          </a:p>
        </p:txBody>
      </p:sp>
      <p:cxnSp>
        <p:nvCxnSpPr>
          <p:cNvPr id="103" name="直線コネクタ 102">
            <a:extLst>
              <a:ext uri="{FF2B5EF4-FFF2-40B4-BE49-F238E27FC236}">
                <a16:creationId xmlns:a16="http://schemas.microsoft.com/office/drawing/2014/main" id="{09DF36D5-34F6-4C64-9921-5D069A70FAA1}"/>
              </a:ext>
            </a:extLst>
          </p:cNvPr>
          <p:cNvCxnSpPr>
            <a:cxnSpLocks/>
          </p:cNvCxnSpPr>
          <p:nvPr/>
        </p:nvCxnSpPr>
        <p:spPr>
          <a:xfrm>
            <a:off x="6388933" y="3376525"/>
            <a:ext cx="1717100" cy="0"/>
          </a:xfrm>
          <a:prstGeom prst="line">
            <a:avLst/>
          </a:prstGeom>
          <a:ln w="12700"/>
        </p:spPr>
        <p:style>
          <a:lnRef idx="1">
            <a:schemeClr val="dk1"/>
          </a:lnRef>
          <a:fillRef idx="0">
            <a:schemeClr val="dk1"/>
          </a:fillRef>
          <a:effectRef idx="0">
            <a:schemeClr val="dk1"/>
          </a:effectRef>
          <a:fontRef idx="minor">
            <a:schemeClr val="tx1"/>
          </a:fontRef>
        </p:style>
      </p:cxnSp>
      <p:sp>
        <p:nvSpPr>
          <p:cNvPr id="105" name="テキスト ボックス 104">
            <a:extLst>
              <a:ext uri="{FF2B5EF4-FFF2-40B4-BE49-F238E27FC236}">
                <a16:creationId xmlns:a16="http://schemas.microsoft.com/office/drawing/2014/main" id="{CB9D5793-68BF-4A85-9883-BDE7E4CE5AA0}"/>
              </a:ext>
            </a:extLst>
          </p:cNvPr>
          <p:cNvSpPr txBox="1"/>
          <p:nvPr/>
        </p:nvSpPr>
        <p:spPr>
          <a:xfrm>
            <a:off x="8103290" y="3242334"/>
            <a:ext cx="3090257" cy="338554"/>
          </a:xfrm>
          <a:prstGeom prst="rect">
            <a:avLst/>
          </a:prstGeom>
          <a:noFill/>
        </p:spPr>
        <p:txBody>
          <a:bodyPr wrap="square" rtlCol="0">
            <a:spAutoFit/>
          </a:bodyPr>
          <a:lstStyle/>
          <a:p>
            <a:r>
              <a:rPr lang="ja-JP" altLang="en-US" sz="1600"/>
              <a:t>受信電力</a:t>
            </a:r>
            <a:r>
              <a:rPr lang="en-US" altLang="ja-JP" sz="1600" dirty="0"/>
              <a:t> : -63 + 13 = -50dBm</a:t>
            </a:r>
            <a:endParaRPr lang="ja-JP" altLang="en-US" sz="1600"/>
          </a:p>
        </p:txBody>
      </p:sp>
      <p:cxnSp>
        <p:nvCxnSpPr>
          <p:cNvPr id="106" name="直線コネクタ 105">
            <a:extLst>
              <a:ext uri="{FF2B5EF4-FFF2-40B4-BE49-F238E27FC236}">
                <a16:creationId xmlns:a16="http://schemas.microsoft.com/office/drawing/2014/main" id="{91F448EA-51EE-41DF-83FA-A51E4B21AF3A}"/>
              </a:ext>
            </a:extLst>
          </p:cNvPr>
          <p:cNvCxnSpPr>
            <a:cxnSpLocks/>
          </p:cNvCxnSpPr>
          <p:nvPr/>
        </p:nvCxnSpPr>
        <p:spPr>
          <a:xfrm>
            <a:off x="4838721" y="6632418"/>
            <a:ext cx="2167561"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5EBC7FBB-B1BE-4570-8002-BBB5A29AE8DB}"/>
              </a:ext>
            </a:extLst>
          </p:cNvPr>
          <p:cNvSpPr txBox="1"/>
          <p:nvPr/>
        </p:nvSpPr>
        <p:spPr>
          <a:xfrm>
            <a:off x="6954082" y="6483988"/>
            <a:ext cx="2962725" cy="338554"/>
          </a:xfrm>
          <a:prstGeom prst="rect">
            <a:avLst/>
          </a:prstGeom>
          <a:noFill/>
        </p:spPr>
        <p:txBody>
          <a:bodyPr wrap="square" rtlCol="0">
            <a:spAutoFit/>
          </a:bodyPr>
          <a:lstStyle/>
          <a:p>
            <a:r>
              <a:rPr lang="ja-JP" altLang="en-US" sz="1600">
                <a:solidFill>
                  <a:schemeClr val="accent5"/>
                </a:solidFill>
              </a:rPr>
              <a:t>熱雑音</a:t>
            </a:r>
            <a:r>
              <a:rPr lang="en-US" altLang="ja-JP" sz="1600" dirty="0">
                <a:solidFill>
                  <a:schemeClr val="accent5"/>
                </a:solidFill>
              </a:rPr>
              <a:t> (</a:t>
            </a:r>
            <a:r>
              <a:rPr lang="en-US" altLang="ja-JP" sz="1600" dirty="0" err="1">
                <a:solidFill>
                  <a:schemeClr val="accent5"/>
                </a:solidFill>
              </a:rPr>
              <a:t>Nt</a:t>
            </a:r>
            <a:r>
              <a:rPr lang="en-US" altLang="ja-JP" sz="1600" dirty="0">
                <a:solidFill>
                  <a:schemeClr val="accent5"/>
                </a:solidFill>
              </a:rPr>
              <a:t>) -174dBm/Hz</a:t>
            </a:r>
            <a:endParaRPr lang="ja-JP" altLang="en-US" sz="1600">
              <a:solidFill>
                <a:schemeClr val="accent5"/>
              </a:solidFill>
            </a:endParaRPr>
          </a:p>
        </p:txBody>
      </p:sp>
      <p:cxnSp>
        <p:nvCxnSpPr>
          <p:cNvPr id="108" name="直線矢印コネクタ 107">
            <a:extLst>
              <a:ext uri="{FF2B5EF4-FFF2-40B4-BE49-F238E27FC236}">
                <a16:creationId xmlns:a16="http://schemas.microsoft.com/office/drawing/2014/main" id="{8987300D-D0F5-49CD-8AAC-97A4511DF699}"/>
              </a:ext>
            </a:extLst>
          </p:cNvPr>
          <p:cNvCxnSpPr>
            <a:cxnSpLocks/>
          </p:cNvCxnSpPr>
          <p:nvPr/>
        </p:nvCxnSpPr>
        <p:spPr>
          <a:xfrm flipV="1">
            <a:off x="7808477" y="5013975"/>
            <a:ext cx="0" cy="527253"/>
          </a:xfrm>
          <a:prstGeom prst="straightConnector1">
            <a:avLst/>
          </a:prstGeom>
          <a:ln w="12700">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109" name="テキスト ボックス 108">
            <a:extLst>
              <a:ext uri="{FF2B5EF4-FFF2-40B4-BE49-F238E27FC236}">
                <a16:creationId xmlns:a16="http://schemas.microsoft.com/office/drawing/2014/main" id="{B2084402-455E-4A2C-8283-04490F486090}"/>
              </a:ext>
            </a:extLst>
          </p:cNvPr>
          <p:cNvSpPr txBox="1"/>
          <p:nvPr/>
        </p:nvSpPr>
        <p:spPr>
          <a:xfrm>
            <a:off x="7823795" y="5125690"/>
            <a:ext cx="1252701" cy="307777"/>
          </a:xfrm>
          <a:prstGeom prst="rect">
            <a:avLst/>
          </a:prstGeom>
          <a:noFill/>
        </p:spPr>
        <p:txBody>
          <a:bodyPr wrap="square" rtlCol="0">
            <a:spAutoFit/>
          </a:bodyPr>
          <a:lstStyle/>
          <a:p>
            <a:r>
              <a:rPr lang="en-US" altLang="ja-JP" sz="1400" dirty="0" err="1">
                <a:solidFill>
                  <a:schemeClr val="accent5"/>
                </a:solidFill>
              </a:rPr>
              <a:t>Nf</a:t>
            </a:r>
            <a:r>
              <a:rPr lang="en-US" altLang="ja-JP" sz="1400" dirty="0">
                <a:solidFill>
                  <a:schemeClr val="accent5"/>
                </a:solidFill>
              </a:rPr>
              <a:t> = </a:t>
            </a:r>
            <a:r>
              <a:rPr lang="en-US" altLang="ja-JP" sz="1400" dirty="0">
                <a:solidFill>
                  <a:schemeClr val="accent2"/>
                </a:solidFill>
              </a:rPr>
              <a:t>15dB</a:t>
            </a:r>
            <a:endParaRPr lang="ja-JP" altLang="en-US" sz="1400">
              <a:solidFill>
                <a:schemeClr val="accent2"/>
              </a:solidFill>
            </a:endParaRPr>
          </a:p>
        </p:txBody>
      </p:sp>
      <p:cxnSp>
        <p:nvCxnSpPr>
          <p:cNvPr id="110" name="直線コネクタ 109">
            <a:extLst>
              <a:ext uri="{FF2B5EF4-FFF2-40B4-BE49-F238E27FC236}">
                <a16:creationId xmlns:a16="http://schemas.microsoft.com/office/drawing/2014/main" id="{B4DE4AF0-0F85-44DB-A60A-8DE828368DD9}"/>
              </a:ext>
            </a:extLst>
          </p:cNvPr>
          <p:cNvCxnSpPr>
            <a:cxnSpLocks/>
          </p:cNvCxnSpPr>
          <p:nvPr/>
        </p:nvCxnSpPr>
        <p:spPr>
          <a:xfrm>
            <a:off x="6557096" y="5567330"/>
            <a:ext cx="1642803"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cxnSp>
        <p:nvCxnSpPr>
          <p:cNvPr id="111" name="直線矢印コネクタ 110">
            <a:extLst>
              <a:ext uri="{FF2B5EF4-FFF2-40B4-BE49-F238E27FC236}">
                <a16:creationId xmlns:a16="http://schemas.microsoft.com/office/drawing/2014/main" id="{CF97273F-3F86-4F0F-808A-342CAD6BCBBF}"/>
              </a:ext>
            </a:extLst>
          </p:cNvPr>
          <p:cNvCxnSpPr>
            <a:cxnSpLocks/>
          </p:cNvCxnSpPr>
          <p:nvPr/>
        </p:nvCxnSpPr>
        <p:spPr>
          <a:xfrm flipV="1">
            <a:off x="6743231" y="5567330"/>
            <a:ext cx="0" cy="1060729"/>
          </a:xfrm>
          <a:prstGeom prst="straightConnector1">
            <a:avLst/>
          </a:prstGeom>
          <a:ln w="12700">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112" name="テキスト ボックス 111">
            <a:extLst>
              <a:ext uri="{FF2B5EF4-FFF2-40B4-BE49-F238E27FC236}">
                <a16:creationId xmlns:a16="http://schemas.microsoft.com/office/drawing/2014/main" id="{31A4715B-17FA-4CED-922D-53994B3E452C}"/>
              </a:ext>
            </a:extLst>
          </p:cNvPr>
          <p:cNvSpPr txBox="1"/>
          <p:nvPr/>
        </p:nvSpPr>
        <p:spPr>
          <a:xfrm>
            <a:off x="6725634" y="5927684"/>
            <a:ext cx="2350860" cy="307777"/>
          </a:xfrm>
          <a:prstGeom prst="rect">
            <a:avLst/>
          </a:prstGeom>
          <a:noFill/>
        </p:spPr>
        <p:txBody>
          <a:bodyPr wrap="square" rtlCol="0">
            <a:spAutoFit/>
          </a:bodyPr>
          <a:lstStyle/>
          <a:p>
            <a:r>
              <a:rPr lang="ja-JP" altLang="en-US" sz="1400">
                <a:solidFill>
                  <a:schemeClr val="accent5"/>
                </a:solidFill>
              </a:rPr>
              <a:t>帯域幅</a:t>
            </a:r>
            <a:r>
              <a:rPr lang="en-US" altLang="ja-JP" sz="1400" dirty="0">
                <a:solidFill>
                  <a:schemeClr val="accent5"/>
                </a:solidFill>
              </a:rPr>
              <a:t> 4GHz/Ch = +96dB</a:t>
            </a:r>
            <a:endParaRPr lang="ja-JP" altLang="en-US" sz="1400">
              <a:solidFill>
                <a:schemeClr val="accent5"/>
              </a:solidFill>
            </a:endParaRPr>
          </a:p>
        </p:txBody>
      </p:sp>
      <p:cxnSp>
        <p:nvCxnSpPr>
          <p:cNvPr id="113" name="直線コネクタ 112">
            <a:extLst>
              <a:ext uri="{FF2B5EF4-FFF2-40B4-BE49-F238E27FC236}">
                <a16:creationId xmlns:a16="http://schemas.microsoft.com/office/drawing/2014/main" id="{3F871BC5-B38F-4691-87A9-225BF9DFC8DF}"/>
              </a:ext>
            </a:extLst>
          </p:cNvPr>
          <p:cNvCxnSpPr>
            <a:cxnSpLocks/>
          </p:cNvCxnSpPr>
          <p:nvPr/>
        </p:nvCxnSpPr>
        <p:spPr>
          <a:xfrm>
            <a:off x="7667973" y="4962590"/>
            <a:ext cx="1809660"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sp>
        <p:nvSpPr>
          <p:cNvPr id="114" name="テキスト ボックス 113">
            <a:extLst>
              <a:ext uri="{FF2B5EF4-FFF2-40B4-BE49-F238E27FC236}">
                <a16:creationId xmlns:a16="http://schemas.microsoft.com/office/drawing/2014/main" id="{5A8AD4BA-36EA-4C9B-8D1F-6ABA530858E9}"/>
              </a:ext>
            </a:extLst>
          </p:cNvPr>
          <p:cNvSpPr txBox="1"/>
          <p:nvPr/>
        </p:nvSpPr>
        <p:spPr>
          <a:xfrm>
            <a:off x="9600469" y="4831147"/>
            <a:ext cx="1954847" cy="584775"/>
          </a:xfrm>
          <a:prstGeom prst="rect">
            <a:avLst/>
          </a:prstGeom>
          <a:noFill/>
        </p:spPr>
        <p:txBody>
          <a:bodyPr wrap="square" rtlCol="0">
            <a:spAutoFit/>
          </a:bodyPr>
          <a:lstStyle/>
          <a:p>
            <a:r>
              <a:rPr lang="en-US" altLang="ja-JP" sz="1600" b="1" dirty="0">
                <a:solidFill>
                  <a:schemeClr val="accent5"/>
                </a:solidFill>
              </a:rPr>
              <a:t>Rx Noise (N)</a:t>
            </a:r>
          </a:p>
          <a:p>
            <a:r>
              <a:rPr lang="en-US" altLang="ja-JP" sz="1600" b="1" dirty="0">
                <a:solidFill>
                  <a:schemeClr val="accent5"/>
                </a:solidFill>
              </a:rPr>
              <a:t> - 63dBm</a:t>
            </a:r>
            <a:endParaRPr lang="ja-JP" altLang="en-US" sz="1600" b="1">
              <a:solidFill>
                <a:schemeClr val="accent5"/>
              </a:solidFill>
            </a:endParaRPr>
          </a:p>
        </p:txBody>
      </p:sp>
      <p:sp>
        <p:nvSpPr>
          <p:cNvPr id="116" name="円/楕円 82">
            <a:extLst>
              <a:ext uri="{FF2B5EF4-FFF2-40B4-BE49-F238E27FC236}">
                <a16:creationId xmlns:a16="http://schemas.microsoft.com/office/drawing/2014/main" id="{75C8241F-D412-4C1A-9F06-4BAFFAED9D28}"/>
              </a:ext>
            </a:extLst>
          </p:cNvPr>
          <p:cNvSpPr/>
          <p:nvPr/>
        </p:nvSpPr>
        <p:spPr>
          <a:xfrm>
            <a:off x="9400485" y="4870202"/>
            <a:ext cx="184667" cy="168769"/>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17" name="テキスト ボックス 116">
            <a:extLst>
              <a:ext uri="{FF2B5EF4-FFF2-40B4-BE49-F238E27FC236}">
                <a16:creationId xmlns:a16="http://schemas.microsoft.com/office/drawing/2014/main" id="{BA749E4F-DD17-44B9-A8F9-DE31E5DD2DB3}"/>
              </a:ext>
            </a:extLst>
          </p:cNvPr>
          <p:cNvSpPr txBox="1"/>
          <p:nvPr/>
        </p:nvSpPr>
        <p:spPr>
          <a:xfrm>
            <a:off x="8133702" y="4075150"/>
            <a:ext cx="3540993" cy="338554"/>
          </a:xfrm>
          <a:prstGeom prst="rect">
            <a:avLst/>
          </a:prstGeom>
          <a:noFill/>
        </p:spPr>
        <p:txBody>
          <a:bodyPr wrap="square" rtlCol="0">
            <a:spAutoFit/>
          </a:bodyPr>
          <a:lstStyle/>
          <a:p>
            <a:r>
              <a:rPr lang="ja-JP" altLang="en-US" sz="1600" b="1"/>
              <a:t>所要</a:t>
            </a:r>
            <a:r>
              <a:rPr lang="en-US" altLang="ja-JP" sz="1600" b="1" dirty="0"/>
              <a:t>SNR : 13dB (16QAM MIMO)</a:t>
            </a:r>
            <a:endParaRPr lang="ja-JP" altLang="en-US" sz="1600" b="1"/>
          </a:p>
        </p:txBody>
      </p:sp>
      <p:cxnSp>
        <p:nvCxnSpPr>
          <p:cNvPr id="118" name="直線矢印コネクタ 117">
            <a:extLst>
              <a:ext uri="{FF2B5EF4-FFF2-40B4-BE49-F238E27FC236}">
                <a16:creationId xmlns:a16="http://schemas.microsoft.com/office/drawing/2014/main" id="{47506CBB-BE02-4AF7-9D22-3DCC2BB6310B}"/>
              </a:ext>
            </a:extLst>
          </p:cNvPr>
          <p:cNvCxnSpPr>
            <a:cxnSpLocks/>
          </p:cNvCxnSpPr>
          <p:nvPr/>
        </p:nvCxnSpPr>
        <p:spPr>
          <a:xfrm>
            <a:off x="8086448" y="3580888"/>
            <a:ext cx="10168" cy="135517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円/楕円 11">
            <a:extLst>
              <a:ext uri="{FF2B5EF4-FFF2-40B4-BE49-F238E27FC236}">
                <a16:creationId xmlns:a16="http://schemas.microsoft.com/office/drawing/2014/main" id="{DFBCAEA3-BB82-4D8B-8B88-66BF19CAD9FC}"/>
              </a:ext>
            </a:extLst>
          </p:cNvPr>
          <p:cNvSpPr/>
          <p:nvPr/>
        </p:nvSpPr>
        <p:spPr>
          <a:xfrm>
            <a:off x="7952609" y="3310274"/>
            <a:ext cx="184667" cy="168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20" name="テキスト ボックス 119">
            <a:extLst>
              <a:ext uri="{FF2B5EF4-FFF2-40B4-BE49-F238E27FC236}">
                <a16:creationId xmlns:a16="http://schemas.microsoft.com/office/drawing/2014/main" id="{49713CCA-A0EA-437F-8549-205651A59E47}"/>
              </a:ext>
            </a:extLst>
          </p:cNvPr>
          <p:cNvSpPr txBox="1"/>
          <p:nvPr/>
        </p:nvSpPr>
        <p:spPr>
          <a:xfrm>
            <a:off x="2975309" y="1789855"/>
            <a:ext cx="1006279" cy="461665"/>
          </a:xfrm>
          <a:prstGeom prst="rect">
            <a:avLst/>
          </a:prstGeom>
          <a:noFill/>
        </p:spPr>
        <p:txBody>
          <a:bodyPr wrap="square" rtlCol="0">
            <a:spAutoFit/>
          </a:bodyPr>
          <a:lstStyle/>
          <a:p>
            <a:r>
              <a:rPr lang="en-US" altLang="ja-JP" sz="1200" dirty="0"/>
              <a:t>Tx Ant.</a:t>
            </a:r>
            <a:r>
              <a:rPr lang="ja-JP" altLang="en-US" sz="1200"/>
              <a:t>利得</a:t>
            </a:r>
            <a:endParaRPr lang="en-US" altLang="ja-JP" sz="1200" dirty="0"/>
          </a:p>
          <a:p>
            <a:r>
              <a:rPr lang="en-US" altLang="ja-JP" sz="1200" dirty="0"/>
              <a:t>45 </a:t>
            </a:r>
            <a:r>
              <a:rPr lang="en-US" altLang="ja-JP" sz="1200" dirty="0" err="1"/>
              <a:t>dBi</a:t>
            </a:r>
            <a:endParaRPr lang="ja-JP" altLang="en-US" sz="1200"/>
          </a:p>
        </p:txBody>
      </p:sp>
      <p:cxnSp>
        <p:nvCxnSpPr>
          <p:cNvPr id="121" name="直線コネクタ 120">
            <a:extLst>
              <a:ext uri="{FF2B5EF4-FFF2-40B4-BE49-F238E27FC236}">
                <a16:creationId xmlns:a16="http://schemas.microsoft.com/office/drawing/2014/main" id="{F1E91B91-5D48-49F1-9964-E973B551CD37}"/>
              </a:ext>
            </a:extLst>
          </p:cNvPr>
          <p:cNvCxnSpPr>
            <a:cxnSpLocks/>
          </p:cNvCxnSpPr>
          <p:nvPr/>
        </p:nvCxnSpPr>
        <p:spPr>
          <a:xfrm>
            <a:off x="4949687" y="3531427"/>
            <a:ext cx="884248" cy="0"/>
          </a:xfrm>
          <a:prstGeom prst="line">
            <a:avLst/>
          </a:prstGeom>
          <a:ln w="12700"/>
        </p:spPr>
        <p:style>
          <a:lnRef idx="1">
            <a:schemeClr val="dk1"/>
          </a:lnRef>
          <a:fillRef idx="0">
            <a:schemeClr val="dk1"/>
          </a:fillRef>
          <a:effectRef idx="0">
            <a:schemeClr val="dk1"/>
          </a:effectRef>
          <a:fontRef idx="minor">
            <a:schemeClr val="tx1"/>
          </a:fontRef>
        </p:style>
      </p:cxnSp>
      <p:sp>
        <p:nvSpPr>
          <p:cNvPr id="122" name="テキスト ボックス 121">
            <a:extLst>
              <a:ext uri="{FF2B5EF4-FFF2-40B4-BE49-F238E27FC236}">
                <a16:creationId xmlns:a16="http://schemas.microsoft.com/office/drawing/2014/main" id="{C4749489-0B6C-4856-B79F-022DFD349A66}"/>
              </a:ext>
            </a:extLst>
          </p:cNvPr>
          <p:cNvSpPr txBox="1"/>
          <p:nvPr/>
        </p:nvSpPr>
        <p:spPr>
          <a:xfrm>
            <a:off x="6806909" y="2703276"/>
            <a:ext cx="979823" cy="261610"/>
          </a:xfrm>
          <a:prstGeom prst="rect">
            <a:avLst/>
          </a:prstGeom>
          <a:noFill/>
        </p:spPr>
        <p:txBody>
          <a:bodyPr wrap="square" rtlCol="0">
            <a:spAutoFit/>
          </a:bodyPr>
          <a:lstStyle/>
          <a:p>
            <a:r>
              <a:rPr lang="en-US" altLang="ja-JP" sz="1050" b="1" dirty="0"/>
              <a:t>-40dBm</a:t>
            </a:r>
            <a:endParaRPr lang="ja-JP" altLang="en-US" sz="1050" b="1"/>
          </a:p>
        </p:txBody>
      </p:sp>
      <p:sp>
        <p:nvSpPr>
          <p:cNvPr id="123" name="テキスト ボックス 122">
            <a:extLst>
              <a:ext uri="{FF2B5EF4-FFF2-40B4-BE49-F238E27FC236}">
                <a16:creationId xmlns:a16="http://schemas.microsoft.com/office/drawing/2014/main" id="{22292F4E-A349-4BF5-A9EE-D634573AC48C}"/>
              </a:ext>
            </a:extLst>
          </p:cNvPr>
          <p:cNvSpPr txBox="1"/>
          <p:nvPr/>
        </p:nvSpPr>
        <p:spPr>
          <a:xfrm>
            <a:off x="5590725" y="3534352"/>
            <a:ext cx="979823" cy="261610"/>
          </a:xfrm>
          <a:prstGeom prst="rect">
            <a:avLst/>
          </a:prstGeom>
          <a:noFill/>
        </p:spPr>
        <p:txBody>
          <a:bodyPr wrap="square" rtlCol="0">
            <a:spAutoFit/>
          </a:bodyPr>
          <a:lstStyle/>
          <a:p>
            <a:r>
              <a:rPr lang="en-US" altLang="ja-JP" sz="1050" b="1" dirty="0"/>
              <a:t>-60dBm</a:t>
            </a:r>
            <a:endParaRPr lang="ja-JP" altLang="en-US" sz="1050" b="1"/>
          </a:p>
        </p:txBody>
      </p:sp>
      <p:sp>
        <p:nvSpPr>
          <p:cNvPr id="124" name="テキスト ボックス 123">
            <a:extLst>
              <a:ext uri="{FF2B5EF4-FFF2-40B4-BE49-F238E27FC236}">
                <a16:creationId xmlns:a16="http://schemas.microsoft.com/office/drawing/2014/main" id="{C695528C-B501-465B-92BB-BBD3B91FBCD6}"/>
              </a:ext>
            </a:extLst>
          </p:cNvPr>
          <p:cNvSpPr txBox="1"/>
          <p:nvPr/>
        </p:nvSpPr>
        <p:spPr>
          <a:xfrm>
            <a:off x="4937850" y="5114462"/>
            <a:ext cx="979823" cy="261610"/>
          </a:xfrm>
          <a:prstGeom prst="rect">
            <a:avLst/>
          </a:prstGeom>
          <a:noFill/>
        </p:spPr>
        <p:txBody>
          <a:bodyPr wrap="square" rtlCol="0">
            <a:spAutoFit/>
          </a:bodyPr>
          <a:lstStyle/>
          <a:p>
            <a:r>
              <a:rPr lang="en-US" altLang="ja-JP" sz="1050" b="1" dirty="0"/>
              <a:t>-105dBm</a:t>
            </a:r>
            <a:endParaRPr lang="ja-JP" altLang="en-US" sz="1050" b="1"/>
          </a:p>
        </p:txBody>
      </p:sp>
      <p:sp>
        <p:nvSpPr>
          <p:cNvPr id="125" name="テキスト ボックス 124">
            <a:extLst>
              <a:ext uri="{FF2B5EF4-FFF2-40B4-BE49-F238E27FC236}">
                <a16:creationId xmlns:a16="http://schemas.microsoft.com/office/drawing/2014/main" id="{0400A7DF-1229-4CA9-8D4C-D57822D56AE0}"/>
              </a:ext>
            </a:extLst>
          </p:cNvPr>
          <p:cNvSpPr txBox="1"/>
          <p:nvPr/>
        </p:nvSpPr>
        <p:spPr>
          <a:xfrm>
            <a:off x="4084999" y="4171167"/>
            <a:ext cx="979823" cy="261610"/>
          </a:xfrm>
          <a:prstGeom prst="rect">
            <a:avLst/>
          </a:prstGeom>
          <a:noFill/>
        </p:spPr>
        <p:txBody>
          <a:bodyPr wrap="square" rtlCol="0">
            <a:spAutoFit/>
          </a:bodyPr>
          <a:lstStyle/>
          <a:p>
            <a:r>
              <a:rPr lang="en-US" altLang="ja-JP" sz="1050" b="1" dirty="0"/>
              <a:t>-85dBm</a:t>
            </a:r>
            <a:endParaRPr lang="ja-JP" altLang="en-US" sz="1050" b="1"/>
          </a:p>
        </p:txBody>
      </p:sp>
      <p:sp>
        <p:nvSpPr>
          <p:cNvPr id="126" name="テキスト ボックス 125">
            <a:extLst>
              <a:ext uri="{FF2B5EF4-FFF2-40B4-BE49-F238E27FC236}">
                <a16:creationId xmlns:a16="http://schemas.microsoft.com/office/drawing/2014/main" id="{AA10CE19-A7AD-458E-BE06-BAFB3D02BB35}"/>
              </a:ext>
            </a:extLst>
          </p:cNvPr>
          <p:cNvSpPr txBox="1"/>
          <p:nvPr/>
        </p:nvSpPr>
        <p:spPr>
          <a:xfrm>
            <a:off x="4287744" y="1470310"/>
            <a:ext cx="979823" cy="261610"/>
          </a:xfrm>
          <a:prstGeom prst="rect">
            <a:avLst/>
          </a:prstGeom>
          <a:noFill/>
        </p:spPr>
        <p:txBody>
          <a:bodyPr wrap="square" rtlCol="0">
            <a:spAutoFit/>
          </a:bodyPr>
          <a:lstStyle/>
          <a:p>
            <a:r>
              <a:rPr lang="en-US" altLang="ja-JP" sz="1050" b="1" dirty="0"/>
              <a:t>+65 dBm</a:t>
            </a:r>
            <a:endParaRPr lang="ja-JP" altLang="en-US" sz="1050" b="1"/>
          </a:p>
        </p:txBody>
      </p:sp>
      <p:sp>
        <p:nvSpPr>
          <p:cNvPr id="127" name="テキスト ボックス 126">
            <a:extLst>
              <a:ext uri="{FF2B5EF4-FFF2-40B4-BE49-F238E27FC236}">
                <a16:creationId xmlns:a16="http://schemas.microsoft.com/office/drawing/2014/main" id="{4B01CA47-DF0B-4AF4-AD9E-C6CD7F5F3686}"/>
              </a:ext>
            </a:extLst>
          </p:cNvPr>
          <p:cNvSpPr txBox="1"/>
          <p:nvPr/>
        </p:nvSpPr>
        <p:spPr>
          <a:xfrm>
            <a:off x="2905635" y="3057702"/>
            <a:ext cx="815403" cy="261610"/>
          </a:xfrm>
          <a:prstGeom prst="rect">
            <a:avLst/>
          </a:prstGeom>
          <a:noFill/>
        </p:spPr>
        <p:txBody>
          <a:bodyPr wrap="square" rtlCol="0">
            <a:spAutoFit/>
          </a:bodyPr>
          <a:lstStyle/>
          <a:p>
            <a:r>
              <a:rPr lang="en-US" altLang="ja-JP" sz="1050" b="1" dirty="0"/>
              <a:t>+20 dBm</a:t>
            </a:r>
            <a:endParaRPr lang="ja-JP" altLang="en-US" sz="1050" b="1"/>
          </a:p>
        </p:txBody>
      </p:sp>
      <p:sp>
        <p:nvSpPr>
          <p:cNvPr id="128" name="テキスト ボックス 127">
            <a:extLst>
              <a:ext uri="{FF2B5EF4-FFF2-40B4-BE49-F238E27FC236}">
                <a16:creationId xmlns:a16="http://schemas.microsoft.com/office/drawing/2014/main" id="{55E68449-FD9D-40AA-B445-BBB0B2D4F14A}"/>
              </a:ext>
            </a:extLst>
          </p:cNvPr>
          <p:cNvSpPr txBox="1"/>
          <p:nvPr/>
        </p:nvSpPr>
        <p:spPr>
          <a:xfrm>
            <a:off x="1625826" y="2187715"/>
            <a:ext cx="1006279" cy="307777"/>
          </a:xfrm>
          <a:prstGeom prst="rect">
            <a:avLst/>
          </a:prstGeom>
          <a:noFill/>
        </p:spPr>
        <p:txBody>
          <a:bodyPr wrap="square" rtlCol="0">
            <a:spAutoFit/>
          </a:bodyPr>
          <a:lstStyle/>
          <a:p>
            <a:r>
              <a:rPr lang="en-US" altLang="ja-JP" sz="1400" b="1" dirty="0"/>
              <a:t>+30 dBm</a:t>
            </a:r>
            <a:endParaRPr lang="ja-JP" altLang="en-US" sz="1400" b="1"/>
          </a:p>
        </p:txBody>
      </p:sp>
      <p:sp>
        <p:nvSpPr>
          <p:cNvPr id="129" name="左中かっこ 128">
            <a:extLst>
              <a:ext uri="{FF2B5EF4-FFF2-40B4-BE49-F238E27FC236}">
                <a16:creationId xmlns:a16="http://schemas.microsoft.com/office/drawing/2014/main" id="{6D8ED597-D272-43D6-9764-48ED1F6A5291}"/>
              </a:ext>
            </a:extLst>
          </p:cNvPr>
          <p:cNvSpPr/>
          <p:nvPr/>
        </p:nvSpPr>
        <p:spPr>
          <a:xfrm rot="16200000">
            <a:off x="3898580" y="3641479"/>
            <a:ext cx="223242" cy="3388880"/>
          </a:xfrm>
          <a:prstGeom prst="leftBrace">
            <a:avLst>
              <a:gd name="adj1" fmla="val 427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0" name="吹き出し: 角を丸めた四角形 129">
            <a:extLst>
              <a:ext uri="{FF2B5EF4-FFF2-40B4-BE49-F238E27FC236}">
                <a16:creationId xmlns:a16="http://schemas.microsoft.com/office/drawing/2014/main" id="{507142C8-0E09-4EEC-854F-2D64F86EC20A}"/>
              </a:ext>
            </a:extLst>
          </p:cNvPr>
          <p:cNvSpPr/>
          <p:nvPr/>
        </p:nvSpPr>
        <p:spPr>
          <a:xfrm>
            <a:off x="6323804" y="1523036"/>
            <a:ext cx="1590708" cy="612648"/>
          </a:xfrm>
          <a:prstGeom prst="wedgeRoundRectCallout">
            <a:avLst>
              <a:gd name="adj1" fmla="val -44846"/>
              <a:gd name="adj2" fmla="val 73765"/>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InP</a:t>
            </a:r>
            <a:r>
              <a:rPr lang="ja-JP" altLang="en-US" dirty="0"/>
              <a:t>系</a:t>
            </a:r>
            <a:r>
              <a:rPr lang="en-US" altLang="ja-JP" dirty="0"/>
              <a:t>LNA</a:t>
            </a:r>
          </a:p>
          <a:p>
            <a:pPr algn="ctr"/>
            <a:r>
              <a:rPr lang="ja-JP" altLang="en-US" dirty="0"/>
              <a:t>で達成済</a:t>
            </a:r>
            <a:endParaRPr kumimoji="1" lang="ja-JP" altLang="en-US" dirty="0"/>
          </a:p>
        </p:txBody>
      </p:sp>
      <p:sp>
        <p:nvSpPr>
          <p:cNvPr id="131" name="吹き出し: 角を丸めた四角形 130">
            <a:extLst>
              <a:ext uri="{FF2B5EF4-FFF2-40B4-BE49-F238E27FC236}">
                <a16:creationId xmlns:a16="http://schemas.microsoft.com/office/drawing/2014/main" id="{413B6425-64B8-4F10-A319-BAF9C3D93F24}"/>
              </a:ext>
            </a:extLst>
          </p:cNvPr>
          <p:cNvSpPr/>
          <p:nvPr/>
        </p:nvSpPr>
        <p:spPr>
          <a:xfrm>
            <a:off x="3234801" y="5568251"/>
            <a:ext cx="2167561" cy="612648"/>
          </a:xfrm>
          <a:prstGeom prst="wedgeRoundRectCallout">
            <a:avLst>
              <a:gd name="adj1" fmla="val -4173"/>
              <a:gd name="adj2" fmla="val 18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アンテナ・実装部は要調査</a:t>
            </a:r>
          </a:p>
        </p:txBody>
      </p:sp>
      <p:sp>
        <p:nvSpPr>
          <p:cNvPr id="133" name="吹き出し: 角を丸めた四角形 132">
            <a:extLst>
              <a:ext uri="{FF2B5EF4-FFF2-40B4-BE49-F238E27FC236}">
                <a16:creationId xmlns:a16="http://schemas.microsoft.com/office/drawing/2014/main" id="{2585ABDD-02C1-49E5-80B7-0FDE42B1D52E}"/>
              </a:ext>
            </a:extLst>
          </p:cNvPr>
          <p:cNvSpPr/>
          <p:nvPr/>
        </p:nvSpPr>
        <p:spPr>
          <a:xfrm>
            <a:off x="9130282" y="5522764"/>
            <a:ext cx="2962715" cy="612648"/>
          </a:xfrm>
          <a:prstGeom prst="wedgeRoundRectCallout">
            <a:avLst>
              <a:gd name="adj1" fmla="val -58481"/>
              <a:gd name="adj2" fmla="val -86753"/>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InP</a:t>
            </a:r>
            <a:r>
              <a:rPr lang="ja-JP" altLang="en-US" dirty="0"/>
              <a:t>系で達成済、</a:t>
            </a:r>
            <a:r>
              <a:rPr kumimoji="1" lang="en-US" altLang="ja-JP" dirty="0"/>
              <a:t>Si</a:t>
            </a:r>
            <a:r>
              <a:rPr kumimoji="1" lang="ja-JP" altLang="en-US" dirty="0"/>
              <a:t>系</a:t>
            </a:r>
            <a:r>
              <a:rPr lang="ja-JP" altLang="en-US" dirty="0"/>
              <a:t>は</a:t>
            </a:r>
            <a:r>
              <a:rPr lang="en-US" altLang="ja-JP" dirty="0"/>
              <a:t>300GHz</a:t>
            </a:r>
            <a:r>
              <a:rPr lang="ja-JP" altLang="en-US" dirty="0"/>
              <a:t>だとまだ厳しい</a:t>
            </a:r>
            <a:endParaRPr kumimoji="1" lang="en-US" altLang="ja-JP" dirty="0"/>
          </a:p>
        </p:txBody>
      </p:sp>
      <p:sp>
        <p:nvSpPr>
          <p:cNvPr id="134" name="吹き出し: 角を丸めた四角形 133">
            <a:extLst>
              <a:ext uri="{FF2B5EF4-FFF2-40B4-BE49-F238E27FC236}">
                <a16:creationId xmlns:a16="http://schemas.microsoft.com/office/drawing/2014/main" id="{E0E96C1A-0832-40AE-8D1C-72D645C4AE32}"/>
              </a:ext>
            </a:extLst>
          </p:cNvPr>
          <p:cNvSpPr/>
          <p:nvPr/>
        </p:nvSpPr>
        <p:spPr>
          <a:xfrm>
            <a:off x="55619" y="3323994"/>
            <a:ext cx="2640275" cy="750638"/>
          </a:xfrm>
          <a:prstGeom prst="wedgeRoundRectCallout">
            <a:avLst>
              <a:gd name="adj1" fmla="val -4173"/>
              <a:gd name="adj2" fmla="val 18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信号源に要求される位相雑音などは要調査</a:t>
            </a:r>
          </a:p>
        </p:txBody>
      </p:sp>
    </p:spTree>
    <p:extLst>
      <p:ext uri="{BB962C8B-B14F-4D97-AF65-F5344CB8AC3E}">
        <p14:creationId xmlns:p14="http://schemas.microsoft.com/office/powerpoint/2010/main" val="325893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9F8CB-ABA4-4736-AED1-9365FCFA4DA3}"/>
              </a:ext>
            </a:extLst>
          </p:cNvPr>
          <p:cNvSpPr>
            <a:spLocks noGrp="1"/>
          </p:cNvSpPr>
          <p:nvPr>
            <p:ph type="title"/>
          </p:nvPr>
        </p:nvSpPr>
        <p:spPr/>
        <p:txBody>
          <a:bodyPr/>
          <a:lstStyle/>
          <a:p>
            <a:r>
              <a:rPr kumimoji="1" lang="ja-JP" altLang="en-US" dirty="0"/>
              <a:t>想定ユースケース（システム</a:t>
            </a:r>
            <a:r>
              <a:rPr kumimoji="1" lang="en-US" altLang="ja-JP" dirty="0"/>
              <a:t>G</a:t>
            </a:r>
            <a:r>
              <a:rPr kumimoji="1" lang="ja-JP" altLang="en-US" dirty="0"/>
              <a:t>より）</a:t>
            </a:r>
          </a:p>
        </p:txBody>
      </p:sp>
      <p:pic>
        <p:nvPicPr>
          <p:cNvPr id="4" name="Picture 12" descr="街路灯 無料 アイコン の Selman Icons">
            <a:extLst>
              <a:ext uri="{FF2B5EF4-FFF2-40B4-BE49-F238E27FC236}">
                <a16:creationId xmlns:a16="http://schemas.microsoft.com/office/drawing/2014/main" id="{81196D68-6FCF-482B-9834-727E421CF9A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96827" y="2561944"/>
            <a:ext cx="2656534" cy="26565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ビルのシルエット07 | 無料のAi・PNG白黒シルエットイラスト">
            <a:extLst>
              <a:ext uri="{FF2B5EF4-FFF2-40B4-BE49-F238E27FC236}">
                <a16:creationId xmlns:a16="http://schemas.microsoft.com/office/drawing/2014/main" id="{B800E87B-A52C-4FF9-AAA7-6A6DEDB589A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28377" y="2162489"/>
            <a:ext cx="1776254" cy="2656534"/>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71">
            <a:extLst>
              <a:ext uri="{FF2B5EF4-FFF2-40B4-BE49-F238E27FC236}">
                <a16:creationId xmlns:a16="http://schemas.microsoft.com/office/drawing/2014/main" id="{EED770AA-2936-4749-9B1F-6DC9297382C0}"/>
              </a:ext>
            </a:extLst>
          </p:cNvPr>
          <p:cNvSpPr/>
          <p:nvPr/>
        </p:nvSpPr>
        <p:spPr>
          <a:xfrm>
            <a:off x="7249904" y="3346496"/>
            <a:ext cx="440548" cy="354799"/>
          </a:xfrm>
          <a:prstGeom prst="roundRect">
            <a:avLst/>
          </a:prstGeom>
          <a:solidFill>
            <a:srgbClr val="FF40FF"/>
          </a:solidFill>
          <a:ln>
            <a:solidFill>
              <a:srgbClr val="FF4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図 6">
            <a:extLst>
              <a:ext uri="{FF2B5EF4-FFF2-40B4-BE49-F238E27FC236}">
                <a16:creationId xmlns:a16="http://schemas.microsoft.com/office/drawing/2014/main" id="{3A174D49-D96F-43E4-B7E2-6609AE0C44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99172" y="3917957"/>
            <a:ext cx="901066" cy="901066"/>
          </a:xfrm>
          <a:prstGeom prst="rect">
            <a:avLst/>
          </a:prstGeom>
        </p:spPr>
      </p:pic>
      <p:sp>
        <p:nvSpPr>
          <p:cNvPr id="8" name="テキスト ボックス 7">
            <a:extLst>
              <a:ext uri="{FF2B5EF4-FFF2-40B4-BE49-F238E27FC236}">
                <a16:creationId xmlns:a16="http://schemas.microsoft.com/office/drawing/2014/main" id="{81163281-E522-4328-8915-EDF31F9C46A2}"/>
              </a:ext>
            </a:extLst>
          </p:cNvPr>
          <p:cNvSpPr txBox="1"/>
          <p:nvPr/>
        </p:nvSpPr>
        <p:spPr>
          <a:xfrm>
            <a:off x="8262478" y="1690688"/>
            <a:ext cx="2301574" cy="646331"/>
          </a:xfrm>
          <a:prstGeom prst="rect">
            <a:avLst/>
          </a:prstGeom>
          <a:noFill/>
        </p:spPr>
        <p:txBody>
          <a:bodyPr wrap="square" rtlCol="0">
            <a:spAutoFit/>
          </a:bodyPr>
          <a:lstStyle/>
          <a:p>
            <a:r>
              <a:rPr lang="ja-JP" altLang="en-US" b="1">
                <a:solidFill>
                  <a:srgbClr val="FF40FF"/>
                </a:solidFill>
                <a:latin typeface="Meiryo" panose="020B0604030504040204" pitchFamily="34" charset="-128"/>
                <a:ea typeface="Meiryo" panose="020B0604030504040204" pitchFamily="34" charset="-128"/>
              </a:rPr>
              <a:t>スモールセル</a:t>
            </a:r>
            <a:endParaRPr lang="en-US" altLang="ja-JP" b="1" dirty="0">
              <a:solidFill>
                <a:srgbClr val="FF40FF"/>
              </a:solidFill>
              <a:latin typeface="Meiryo" panose="020B0604030504040204" pitchFamily="34" charset="-128"/>
              <a:ea typeface="Meiryo" panose="020B0604030504040204" pitchFamily="34" charset="-128"/>
            </a:endParaRPr>
          </a:p>
          <a:p>
            <a:r>
              <a:rPr lang="ja-JP" altLang="en-US" b="1">
                <a:solidFill>
                  <a:srgbClr val="FF40FF"/>
                </a:solidFill>
                <a:latin typeface="Meiryo" panose="020B0604030504040204" pitchFamily="34" charset="-128"/>
                <a:ea typeface="Meiryo" panose="020B0604030504040204" pitchFamily="34" charset="-128"/>
              </a:rPr>
              <a:t>アクセス回線</a:t>
            </a:r>
          </a:p>
        </p:txBody>
      </p:sp>
      <p:sp>
        <p:nvSpPr>
          <p:cNvPr id="9" name="円/楕円 80">
            <a:extLst>
              <a:ext uri="{FF2B5EF4-FFF2-40B4-BE49-F238E27FC236}">
                <a16:creationId xmlns:a16="http://schemas.microsoft.com/office/drawing/2014/main" id="{8534CE90-AC84-48A8-AC98-34A00383B1F1}"/>
              </a:ext>
            </a:extLst>
          </p:cNvPr>
          <p:cNvSpPr/>
          <p:nvPr/>
        </p:nvSpPr>
        <p:spPr>
          <a:xfrm rot="900000">
            <a:off x="1563406" y="1842859"/>
            <a:ext cx="707149" cy="584668"/>
          </a:xfrm>
          <a:prstGeom prst="ellipse">
            <a:avLst/>
          </a:prstGeom>
          <a:solidFill>
            <a:srgbClr val="FF40FF"/>
          </a:solidFill>
          <a:ln>
            <a:solidFill>
              <a:srgbClr val="FF40FF"/>
            </a:solidFill>
          </a:ln>
          <a:scene3d>
            <a:camera prst="isometricRightUp">
              <a:rot lat="443910" lon="6529656" rev="256451"/>
            </a:camera>
            <a:lightRig rig="threePt" dir="t"/>
          </a:scene3d>
          <a:sp3d>
            <a:bevelT w="203200" h="241300" prst="angle"/>
            <a:bevelB w="50800" h="254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D01AF305-0686-4BE0-94B1-6E13FA5A7B57}"/>
              </a:ext>
            </a:extLst>
          </p:cNvPr>
          <p:cNvCxnSpPr/>
          <p:nvPr/>
        </p:nvCxnSpPr>
        <p:spPr>
          <a:xfrm>
            <a:off x="2416057" y="2302310"/>
            <a:ext cx="4030305" cy="933609"/>
          </a:xfrm>
          <a:prstGeom prst="straightConnector1">
            <a:avLst/>
          </a:prstGeom>
          <a:ln w="50800">
            <a:solidFill>
              <a:srgbClr val="FF40FF"/>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2EC6C578-74EE-4D92-8E90-A0454D776299}"/>
              </a:ext>
            </a:extLst>
          </p:cNvPr>
          <p:cNvCxnSpPr>
            <a:cxnSpLocks/>
          </p:cNvCxnSpPr>
          <p:nvPr/>
        </p:nvCxnSpPr>
        <p:spPr>
          <a:xfrm>
            <a:off x="7800570" y="3574779"/>
            <a:ext cx="2093352" cy="503053"/>
          </a:xfrm>
          <a:prstGeom prst="straightConnector1">
            <a:avLst/>
          </a:prstGeom>
          <a:ln w="50800">
            <a:solidFill>
              <a:srgbClr val="FF40FF"/>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36B3FF49-C15E-4DFF-BA37-D1044A0F2AB7}"/>
              </a:ext>
            </a:extLst>
          </p:cNvPr>
          <p:cNvSpPr txBox="1"/>
          <p:nvPr/>
        </p:nvSpPr>
        <p:spPr>
          <a:xfrm>
            <a:off x="2657429" y="3170810"/>
            <a:ext cx="3823507" cy="369332"/>
          </a:xfrm>
          <a:prstGeom prst="rect">
            <a:avLst/>
          </a:prstGeom>
          <a:noFill/>
        </p:spPr>
        <p:txBody>
          <a:bodyPr wrap="square" rtlCol="0">
            <a:spAutoFit/>
          </a:bodyPr>
          <a:lstStyle/>
          <a:p>
            <a:r>
              <a:rPr lang="ja-JP" altLang="en-US" b="1">
                <a:solidFill>
                  <a:srgbClr val="FF40FF"/>
                </a:solidFill>
                <a:latin typeface="Meiryo" panose="020B0604030504040204" pitchFamily="34" charset="-128"/>
                <a:ea typeface="Meiryo" panose="020B0604030504040204" pitchFamily="34" charset="-128"/>
              </a:rPr>
              <a:t>バックホール</a:t>
            </a:r>
            <a:r>
              <a:rPr lang="en-US" altLang="ja-JP" b="1" dirty="0">
                <a:solidFill>
                  <a:srgbClr val="FF40FF"/>
                </a:solidFill>
                <a:latin typeface="Meiryo" panose="020B0604030504040204" pitchFamily="34" charset="-128"/>
                <a:ea typeface="Meiryo" panose="020B0604030504040204" pitchFamily="34" charset="-128"/>
              </a:rPr>
              <a:t> / </a:t>
            </a:r>
            <a:r>
              <a:rPr lang="ja-JP" altLang="en-US" b="1">
                <a:solidFill>
                  <a:srgbClr val="FF40FF"/>
                </a:solidFill>
                <a:latin typeface="Meiryo" panose="020B0604030504040204" pitchFamily="34" charset="-128"/>
                <a:ea typeface="Meiryo" panose="020B0604030504040204" pitchFamily="34" charset="-128"/>
              </a:rPr>
              <a:t>フロントホール</a:t>
            </a:r>
          </a:p>
        </p:txBody>
      </p:sp>
      <p:sp>
        <p:nvSpPr>
          <p:cNvPr id="13" name="円/楕円 88">
            <a:extLst>
              <a:ext uri="{FF2B5EF4-FFF2-40B4-BE49-F238E27FC236}">
                <a16:creationId xmlns:a16="http://schemas.microsoft.com/office/drawing/2014/main" id="{E0E69A52-36F3-40E9-AE9E-D2157037D114}"/>
              </a:ext>
            </a:extLst>
          </p:cNvPr>
          <p:cNvSpPr/>
          <p:nvPr/>
        </p:nvSpPr>
        <p:spPr>
          <a:xfrm rot="11455948">
            <a:off x="6614305" y="3008655"/>
            <a:ext cx="707149" cy="584668"/>
          </a:xfrm>
          <a:prstGeom prst="ellipse">
            <a:avLst/>
          </a:prstGeom>
          <a:solidFill>
            <a:srgbClr val="FF40FF"/>
          </a:solidFill>
          <a:ln>
            <a:solidFill>
              <a:srgbClr val="FF40FF"/>
            </a:solidFill>
          </a:ln>
          <a:scene3d>
            <a:camera prst="isometricRightUp">
              <a:rot lat="443910" lon="6529656" rev="256451"/>
            </a:camera>
            <a:lightRig rig="threePt" dir="t"/>
          </a:scene3d>
          <a:sp3d>
            <a:bevelT w="203200" h="241300" prst="angle"/>
            <a:bevelB w="50800" h="254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右中かっこ 17">
            <a:extLst>
              <a:ext uri="{FF2B5EF4-FFF2-40B4-BE49-F238E27FC236}">
                <a16:creationId xmlns:a16="http://schemas.microsoft.com/office/drawing/2014/main" id="{AE2C9812-4068-4352-ACBE-13FE64EEBE72}"/>
              </a:ext>
            </a:extLst>
          </p:cNvPr>
          <p:cNvSpPr/>
          <p:nvPr/>
        </p:nvSpPr>
        <p:spPr>
          <a:xfrm rot="5400000">
            <a:off x="5969718" y="496369"/>
            <a:ext cx="252562" cy="9533393"/>
          </a:xfrm>
          <a:prstGeom prst="rightBrace">
            <a:avLst>
              <a:gd name="adj1" fmla="val 49320"/>
              <a:gd name="adj2" fmla="val 2565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右中かっこ 18">
            <a:extLst>
              <a:ext uri="{FF2B5EF4-FFF2-40B4-BE49-F238E27FC236}">
                <a16:creationId xmlns:a16="http://schemas.microsoft.com/office/drawing/2014/main" id="{0604E06E-4703-4FD4-829D-C98C8B205C6A}"/>
              </a:ext>
            </a:extLst>
          </p:cNvPr>
          <p:cNvSpPr/>
          <p:nvPr/>
        </p:nvSpPr>
        <p:spPr>
          <a:xfrm rot="5400000">
            <a:off x="4134503" y="2331582"/>
            <a:ext cx="496265" cy="6106668"/>
          </a:xfrm>
          <a:prstGeom prst="rightBrace">
            <a:avLst>
              <a:gd name="adj1" fmla="val 49320"/>
              <a:gd name="adj2" fmla="val 6379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BEF8130-65B6-4841-A374-B87EE5C43C5E}"/>
              </a:ext>
            </a:extLst>
          </p:cNvPr>
          <p:cNvSpPr txBox="1"/>
          <p:nvPr/>
        </p:nvSpPr>
        <p:spPr>
          <a:xfrm>
            <a:off x="1957177" y="5763812"/>
            <a:ext cx="4339650" cy="646331"/>
          </a:xfrm>
          <a:prstGeom prst="rect">
            <a:avLst/>
          </a:prstGeom>
          <a:noFill/>
        </p:spPr>
        <p:txBody>
          <a:bodyPr wrap="none" rtlCol="0">
            <a:spAutoFit/>
          </a:bodyPr>
          <a:lstStyle/>
          <a:p>
            <a:r>
              <a:rPr kumimoji="1" lang="ja-JP" altLang="en-US" dirty="0"/>
              <a:t>高出力・低雑音・光ファイバとの親和性</a:t>
            </a:r>
            <a:endParaRPr kumimoji="1" lang="en-US" altLang="ja-JP" dirty="0"/>
          </a:p>
          <a:p>
            <a:r>
              <a:rPr lang="ja-JP" altLang="en-US" dirty="0"/>
              <a:t>などが求められる可能性</a:t>
            </a:r>
            <a:endParaRPr kumimoji="1" lang="ja-JP" altLang="en-US" dirty="0"/>
          </a:p>
        </p:txBody>
      </p:sp>
      <p:sp>
        <p:nvSpPr>
          <p:cNvPr id="21" name="テキスト ボックス 20">
            <a:extLst>
              <a:ext uri="{FF2B5EF4-FFF2-40B4-BE49-F238E27FC236}">
                <a16:creationId xmlns:a16="http://schemas.microsoft.com/office/drawing/2014/main" id="{FA16DB1E-5330-49D6-9F10-A1E06013EB0A}"/>
              </a:ext>
            </a:extLst>
          </p:cNvPr>
          <p:cNvSpPr txBox="1"/>
          <p:nvPr/>
        </p:nvSpPr>
        <p:spPr>
          <a:xfrm>
            <a:off x="7487339" y="5478112"/>
            <a:ext cx="2492990" cy="646331"/>
          </a:xfrm>
          <a:prstGeom prst="rect">
            <a:avLst/>
          </a:prstGeom>
          <a:noFill/>
        </p:spPr>
        <p:txBody>
          <a:bodyPr wrap="none" rtlCol="0">
            <a:spAutoFit/>
          </a:bodyPr>
          <a:lstStyle/>
          <a:p>
            <a:r>
              <a:rPr kumimoji="1" lang="ja-JP" altLang="en-US" dirty="0"/>
              <a:t>半導体デバイス・回路</a:t>
            </a:r>
            <a:endParaRPr kumimoji="1" lang="en-US" altLang="ja-JP" dirty="0"/>
          </a:p>
          <a:p>
            <a:r>
              <a:rPr lang="ja-JP" altLang="en-US" dirty="0"/>
              <a:t>は幅広く適用可能</a:t>
            </a:r>
            <a:endParaRPr kumimoji="1" lang="en-US" altLang="ja-JP" dirty="0"/>
          </a:p>
        </p:txBody>
      </p:sp>
    </p:spTree>
    <p:extLst>
      <p:ext uri="{BB962C8B-B14F-4D97-AF65-F5344CB8AC3E}">
        <p14:creationId xmlns:p14="http://schemas.microsoft.com/office/powerpoint/2010/main" val="242781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左中かっこ 76">
            <a:extLst>
              <a:ext uri="{FF2B5EF4-FFF2-40B4-BE49-F238E27FC236}">
                <a16:creationId xmlns:a16="http://schemas.microsoft.com/office/drawing/2014/main" id="{2725E7AF-9651-4872-BE96-DF22CA6D3A6A}"/>
              </a:ext>
            </a:extLst>
          </p:cNvPr>
          <p:cNvSpPr/>
          <p:nvPr/>
        </p:nvSpPr>
        <p:spPr>
          <a:xfrm rot="16200000">
            <a:off x="3785937" y="2847199"/>
            <a:ext cx="223242" cy="3388880"/>
          </a:xfrm>
          <a:prstGeom prst="leftBrace">
            <a:avLst>
              <a:gd name="adj1" fmla="val 427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F2C23F6-4A44-1F2B-8E24-C38D75076466}"/>
              </a:ext>
            </a:extLst>
          </p:cNvPr>
          <p:cNvSpPr txBox="1"/>
          <p:nvPr/>
        </p:nvSpPr>
        <p:spPr>
          <a:xfrm>
            <a:off x="245289" y="2022473"/>
            <a:ext cx="1396703" cy="523220"/>
          </a:xfrm>
          <a:prstGeom prst="rect">
            <a:avLst/>
          </a:prstGeom>
          <a:noFill/>
        </p:spPr>
        <p:txBody>
          <a:bodyPr wrap="square" rtlCol="0">
            <a:spAutoFit/>
          </a:bodyPr>
          <a:lstStyle/>
          <a:p>
            <a:r>
              <a:rPr lang="ja-JP" altLang="en-US" sz="1400" dirty="0"/>
              <a:t>アンプ</a:t>
            </a:r>
            <a:r>
              <a:rPr lang="en-US" altLang="ja-JP" sz="1400" dirty="0"/>
              <a:t>/</a:t>
            </a:r>
            <a:r>
              <a:rPr lang="ja-JP" altLang="en-US" sz="1400" dirty="0"/>
              <a:t>信号源</a:t>
            </a:r>
            <a:endParaRPr lang="en-US" altLang="ja-JP" sz="1400" dirty="0"/>
          </a:p>
          <a:p>
            <a:r>
              <a:rPr lang="ja-JP" altLang="en-US" sz="1400" dirty="0"/>
              <a:t>出力</a:t>
            </a:r>
          </a:p>
        </p:txBody>
      </p:sp>
      <p:sp>
        <p:nvSpPr>
          <p:cNvPr id="6" name="テキスト ボックス 5">
            <a:extLst>
              <a:ext uri="{FF2B5EF4-FFF2-40B4-BE49-F238E27FC236}">
                <a16:creationId xmlns:a16="http://schemas.microsoft.com/office/drawing/2014/main" id="{EA76B745-0E37-6912-5319-91841E32802E}"/>
              </a:ext>
            </a:extLst>
          </p:cNvPr>
          <p:cNvSpPr txBox="1"/>
          <p:nvPr/>
        </p:nvSpPr>
        <p:spPr>
          <a:xfrm>
            <a:off x="4276404" y="1326825"/>
            <a:ext cx="2219719" cy="338554"/>
          </a:xfrm>
          <a:prstGeom prst="rect">
            <a:avLst/>
          </a:prstGeom>
          <a:noFill/>
          <a:ln>
            <a:noFill/>
          </a:ln>
        </p:spPr>
        <p:txBody>
          <a:bodyPr wrap="square" rtlCol="0">
            <a:spAutoFit/>
          </a:bodyPr>
          <a:lstStyle/>
          <a:p>
            <a:r>
              <a:rPr lang="en-US" altLang="ja-JP" sz="1600" dirty="0"/>
              <a:t>EIRP</a:t>
            </a:r>
            <a:endParaRPr lang="ja-JP" altLang="en-US" sz="1600"/>
          </a:p>
        </p:txBody>
      </p:sp>
      <p:cxnSp>
        <p:nvCxnSpPr>
          <p:cNvPr id="9" name="直線コネクタ 8">
            <a:extLst>
              <a:ext uri="{FF2B5EF4-FFF2-40B4-BE49-F238E27FC236}">
                <a16:creationId xmlns:a16="http://schemas.microsoft.com/office/drawing/2014/main" id="{7F9413C5-23C2-8D53-BB0B-3A61ED21AF64}"/>
              </a:ext>
            </a:extLst>
          </p:cNvPr>
          <p:cNvCxnSpPr>
            <a:cxnSpLocks/>
          </p:cNvCxnSpPr>
          <p:nvPr/>
        </p:nvCxnSpPr>
        <p:spPr>
          <a:xfrm>
            <a:off x="1132792" y="2285752"/>
            <a:ext cx="1403357"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E76A0B01-9564-DFA9-945D-5B231F122818}"/>
              </a:ext>
            </a:extLst>
          </p:cNvPr>
          <p:cNvCxnSpPr>
            <a:cxnSpLocks/>
          </p:cNvCxnSpPr>
          <p:nvPr/>
        </p:nvCxnSpPr>
        <p:spPr>
          <a:xfrm>
            <a:off x="2912166" y="1785383"/>
            <a:ext cx="1355901"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6F39E213-ECA6-B217-818E-9A597190305E}"/>
              </a:ext>
            </a:extLst>
          </p:cNvPr>
          <p:cNvCxnSpPr>
            <a:cxnSpLocks/>
          </p:cNvCxnSpPr>
          <p:nvPr/>
        </p:nvCxnSpPr>
        <p:spPr>
          <a:xfrm flipV="1">
            <a:off x="3170583" y="1828800"/>
            <a:ext cx="0" cy="9867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723E72BF-91ED-82F6-7B8B-922F5D12B82E}"/>
              </a:ext>
            </a:extLst>
          </p:cNvPr>
          <p:cNvCxnSpPr>
            <a:cxnSpLocks/>
          </p:cNvCxnSpPr>
          <p:nvPr/>
        </p:nvCxnSpPr>
        <p:spPr>
          <a:xfrm>
            <a:off x="2146854" y="2850948"/>
            <a:ext cx="134178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1518F4C1-923D-B155-CD2E-7276681AEE5D}"/>
              </a:ext>
            </a:extLst>
          </p:cNvPr>
          <p:cNvCxnSpPr>
            <a:cxnSpLocks/>
          </p:cNvCxnSpPr>
          <p:nvPr/>
        </p:nvCxnSpPr>
        <p:spPr>
          <a:xfrm>
            <a:off x="2368168" y="2324721"/>
            <a:ext cx="0" cy="5080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9416AF58-1E5E-743B-2513-EE1ED107BDFA}"/>
              </a:ext>
            </a:extLst>
          </p:cNvPr>
          <p:cNvSpPr txBox="1"/>
          <p:nvPr/>
        </p:nvSpPr>
        <p:spPr>
          <a:xfrm>
            <a:off x="2325815" y="2427076"/>
            <a:ext cx="740278" cy="246221"/>
          </a:xfrm>
          <a:prstGeom prst="rect">
            <a:avLst/>
          </a:prstGeom>
          <a:noFill/>
        </p:spPr>
        <p:txBody>
          <a:bodyPr wrap="square" rtlCol="0">
            <a:spAutoFit/>
          </a:bodyPr>
          <a:lstStyle/>
          <a:p>
            <a:r>
              <a:rPr lang="en-US" altLang="ja-JP" sz="1000" dirty="0"/>
              <a:t>IL: </a:t>
            </a:r>
            <a:r>
              <a:rPr lang="en-US" altLang="ja-JP" sz="1000" dirty="0">
                <a:solidFill>
                  <a:schemeClr val="accent2"/>
                </a:solidFill>
              </a:rPr>
              <a:t>10dB</a:t>
            </a:r>
          </a:p>
        </p:txBody>
      </p:sp>
      <p:cxnSp>
        <p:nvCxnSpPr>
          <p:cNvPr id="25" name="直線矢印コネクタ 24">
            <a:extLst>
              <a:ext uri="{FF2B5EF4-FFF2-40B4-BE49-F238E27FC236}">
                <a16:creationId xmlns:a16="http://schemas.microsoft.com/office/drawing/2014/main" id="{818B2D00-3B20-DDC6-5190-941D6880A847}"/>
              </a:ext>
            </a:extLst>
          </p:cNvPr>
          <p:cNvCxnSpPr>
            <a:cxnSpLocks/>
          </p:cNvCxnSpPr>
          <p:nvPr/>
        </p:nvCxnSpPr>
        <p:spPr>
          <a:xfrm>
            <a:off x="4094921" y="1794586"/>
            <a:ext cx="0" cy="187523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F6CB9EE0-953F-5A71-3BA2-312780943D0B}"/>
              </a:ext>
            </a:extLst>
          </p:cNvPr>
          <p:cNvSpPr txBox="1"/>
          <p:nvPr/>
        </p:nvSpPr>
        <p:spPr>
          <a:xfrm>
            <a:off x="4058087" y="2206233"/>
            <a:ext cx="1148175" cy="646331"/>
          </a:xfrm>
          <a:prstGeom prst="rect">
            <a:avLst/>
          </a:prstGeom>
          <a:noFill/>
        </p:spPr>
        <p:txBody>
          <a:bodyPr wrap="square" rtlCol="0">
            <a:spAutoFit/>
          </a:bodyPr>
          <a:lstStyle/>
          <a:p>
            <a:r>
              <a:rPr lang="ja-JP" altLang="en-US" sz="1200" dirty="0"/>
              <a:t>伝搬損失</a:t>
            </a:r>
            <a:r>
              <a:rPr lang="en-US" altLang="ja-JP" sz="1200" dirty="0"/>
              <a:t> 30m</a:t>
            </a:r>
          </a:p>
          <a:p>
            <a:r>
              <a:rPr lang="en-US" altLang="ja-JP" sz="1200" dirty="0"/>
              <a:t>111.5 dB</a:t>
            </a:r>
          </a:p>
          <a:p>
            <a:endParaRPr lang="en-US" altLang="ja-JP" sz="1200" dirty="0"/>
          </a:p>
        </p:txBody>
      </p:sp>
      <p:cxnSp>
        <p:nvCxnSpPr>
          <p:cNvPr id="38" name="直線コネクタ 37">
            <a:extLst>
              <a:ext uri="{FF2B5EF4-FFF2-40B4-BE49-F238E27FC236}">
                <a16:creationId xmlns:a16="http://schemas.microsoft.com/office/drawing/2014/main" id="{704E6E9F-FBA4-4560-35EC-EF3E62319914}"/>
              </a:ext>
            </a:extLst>
          </p:cNvPr>
          <p:cNvCxnSpPr>
            <a:cxnSpLocks/>
          </p:cNvCxnSpPr>
          <p:nvPr/>
        </p:nvCxnSpPr>
        <p:spPr>
          <a:xfrm>
            <a:off x="3795599" y="4182596"/>
            <a:ext cx="1579591" cy="0"/>
          </a:xfrm>
          <a:prstGeom prst="line">
            <a:avLst/>
          </a:prstGeom>
          <a:ln w="12700"/>
        </p:spPr>
        <p:style>
          <a:lnRef idx="1">
            <a:schemeClr val="dk1"/>
          </a:lnRef>
          <a:fillRef idx="0">
            <a:schemeClr val="dk1"/>
          </a:fillRef>
          <a:effectRef idx="0">
            <a:schemeClr val="dk1"/>
          </a:effectRef>
          <a:fontRef idx="minor">
            <a:schemeClr val="tx1"/>
          </a:fontRef>
        </p:style>
      </p:cxnSp>
      <p:sp>
        <p:nvSpPr>
          <p:cNvPr id="39" name="テキスト ボックス 38">
            <a:extLst>
              <a:ext uri="{FF2B5EF4-FFF2-40B4-BE49-F238E27FC236}">
                <a16:creationId xmlns:a16="http://schemas.microsoft.com/office/drawing/2014/main" id="{24C4E121-7923-81FD-B18E-E93E1DAF8B05}"/>
              </a:ext>
            </a:extLst>
          </p:cNvPr>
          <p:cNvSpPr txBox="1"/>
          <p:nvPr/>
        </p:nvSpPr>
        <p:spPr>
          <a:xfrm>
            <a:off x="2470096" y="3690751"/>
            <a:ext cx="1564839" cy="430887"/>
          </a:xfrm>
          <a:prstGeom prst="rect">
            <a:avLst/>
          </a:prstGeom>
          <a:noFill/>
        </p:spPr>
        <p:txBody>
          <a:bodyPr wrap="square" rtlCol="0">
            <a:spAutoFit/>
          </a:bodyPr>
          <a:lstStyle/>
          <a:p>
            <a:pPr algn="r"/>
            <a:r>
              <a:rPr lang="en-US" altLang="ja-JP" sz="1100" dirty="0"/>
              <a:t>Fading Margin</a:t>
            </a:r>
          </a:p>
          <a:p>
            <a:pPr algn="r"/>
            <a:r>
              <a:rPr lang="en-US" altLang="ja-JP" sz="1100" dirty="0">
                <a:solidFill>
                  <a:schemeClr val="accent2"/>
                </a:solidFill>
              </a:rPr>
              <a:t>5dB</a:t>
            </a:r>
            <a:endParaRPr lang="ja-JP" altLang="en-US" sz="1100">
              <a:solidFill>
                <a:schemeClr val="accent2"/>
              </a:solidFill>
            </a:endParaRPr>
          </a:p>
        </p:txBody>
      </p:sp>
      <p:cxnSp>
        <p:nvCxnSpPr>
          <p:cNvPr id="42" name="直線コネクタ 41">
            <a:extLst>
              <a:ext uri="{FF2B5EF4-FFF2-40B4-BE49-F238E27FC236}">
                <a16:creationId xmlns:a16="http://schemas.microsoft.com/office/drawing/2014/main" id="{D9C23AAF-97A4-A279-8030-0E885BA5171E}"/>
              </a:ext>
            </a:extLst>
          </p:cNvPr>
          <p:cNvCxnSpPr>
            <a:cxnSpLocks/>
          </p:cNvCxnSpPr>
          <p:nvPr/>
        </p:nvCxnSpPr>
        <p:spPr>
          <a:xfrm>
            <a:off x="3795597" y="3669823"/>
            <a:ext cx="59173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60D3D9F5-0E4A-DD04-4172-1B3D384355B3}"/>
              </a:ext>
            </a:extLst>
          </p:cNvPr>
          <p:cNvCxnSpPr>
            <a:cxnSpLocks/>
          </p:cNvCxnSpPr>
          <p:nvPr/>
        </p:nvCxnSpPr>
        <p:spPr>
          <a:xfrm>
            <a:off x="4098883" y="3624651"/>
            <a:ext cx="0" cy="52987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52F91A36-6D4D-802A-6C56-4BE524524076}"/>
              </a:ext>
            </a:extLst>
          </p:cNvPr>
          <p:cNvCxnSpPr>
            <a:cxnSpLocks/>
          </p:cNvCxnSpPr>
          <p:nvPr/>
        </p:nvCxnSpPr>
        <p:spPr>
          <a:xfrm flipV="1">
            <a:off x="4989904" y="3263415"/>
            <a:ext cx="0" cy="91566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E38291DE-C6E8-EFDF-3893-9F051C89DE93}"/>
              </a:ext>
            </a:extLst>
          </p:cNvPr>
          <p:cNvSpPr txBox="1"/>
          <p:nvPr/>
        </p:nvSpPr>
        <p:spPr>
          <a:xfrm>
            <a:off x="4963010" y="3484469"/>
            <a:ext cx="1425922" cy="461665"/>
          </a:xfrm>
          <a:prstGeom prst="rect">
            <a:avLst/>
          </a:prstGeom>
          <a:noFill/>
        </p:spPr>
        <p:txBody>
          <a:bodyPr wrap="square" rtlCol="0">
            <a:spAutoFit/>
          </a:bodyPr>
          <a:lstStyle/>
          <a:p>
            <a:r>
              <a:rPr lang="en-US" altLang="ja-JP" sz="1200" dirty="0"/>
              <a:t>Rx Ant. Gain</a:t>
            </a:r>
          </a:p>
          <a:p>
            <a:r>
              <a:rPr lang="en-US" altLang="ja-JP" sz="1200" dirty="0"/>
              <a:t>25 </a:t>
            </a:r>
            <a:r>
              <a:rPr lang="en-US" altLang="ja-JP" sz="1200" dirty="0" err="1"/>
              <a:t>dBi</a:t>
            </a:r>
            <a:endParaRPr lang="ja-JP" altLang="en-US" sz="1200" dirty="0"/>
          </a:p>
        </p:txBody>
      </p:sp>
      <p:cxnSp>
        <p:nvCxnSpPr>
          <p:cNvPr id="55" name="直線矢印コネクタ 54">
            <a:extLst>
              <a:ext uri="{FF2B5EF4-FFF2-40B4-BE49-F238E27FC236}">
                <a16:creationId xmlns:a16="http://schemas.microsoft.com/office/drawing/2014/main" id="{9F2EDE7D-984E-1946-F735-DF90F75EB611}"/>
              </a:ext>
            </a:extLst>
          </p:cNvPr>
          <p:cNvCxnSpPr>
            <a:cxnSpLocks/>
          </p:cNvCxnSpPr>
          <p:nvPr/>
        </p:nvCxnSpPr>
        <p:spPr>
          <a:xfrm flipV="1">
            <a:off x="5738691" y="2589282"/>
            <a:ext cx="0" cy="63874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7" name="テキスト ボックス 56">
            <a:extLst>
              <a:ext uri="{FF2B5EF4-FFF2-40B4-BE49-F238E27FC236}">
                <a16:creationId xmlns:a16="http://schemas.microsoft.com/office/drawing/2014/main" id="{473369FD-634C-66ED-C7D5-5A980D0B0356}"/>
              </a:ext>
            </a:extLst>
          </p:cNvPr>
          <p:cNvSpPr txBox="1"/>
          <p:nvPr/>
        </p:nvSpPr>
        <p:spPr>
          <a:xfrm>
            <a:off x="5535740" y="2010849"/>
            <a:ext cx="1207492" cy="461665"/>
          </a:xfrm>
          <a:prstGeom prst="rect">
            <a:avLst/>
          </a:prstGeom>
          <a:noFill/>
        </p:spPr>
        <p:txBody>
          <a:bodyPr wrap="square" rtlCol="0">
            <a:spAutoFit/>
          </a:bodyPr>
          <a:lstStyle/>
          <a:p>
            <a:r>
              <a:rPr lang="en-US" altLang="ja-JP" sz="1200" dirty="0"/>
              <a:t>LNA Gain</a:t>
            </a:r>
          </a:p>
          <a:p>
            <a:r>
              <a:rPr lang="en-US" altLang="ja-JP" sz="1200" dirty="0"/>
              <a:t>(</a:t>
            </a:r>
            <a:r>
              <a:rPr lang="en-US" altLang="ja-JP" sz="1200" dirty="0">
                <a:solidFill>
                  <a:schemeClr val="accent2"/>
                </a:solidFill>
              </a:rPr>
              <a:t>20 dB</a:t>
            </a:r>
            <a:r>
              <a:rPr lang="en-US" altLang="ja-JP" sz="1200" dirty="0"/>
              <a:t>)</a:t>
            </a:r>
            <a:endParaRPr lang="ja-JP" altLang="en-US" sz="1200" dirty="0"/>
          </a:p>
        </p:txBody>
      </p:sp>
      <p:cxnSp>
        <p:nvCxnSpPr>
          <p:cNvPr id="58" name="直線コネクタ 57">
            <a:extLst>
              <a:ext uri="{FF2B5EF4-FFF2-40B4-BE49-F238E27FC236}">
                <a16:creationId xmlns:a16="http://schemas.microsoft.com/office/drawing/2014/main" id="{A95BF70D-D63A-76B3-40E8-A74667BB69EB}"/>
              </a:ext>
            </a:extLst>
          </p:cNvPr>
          <p:cNvCxnSpPr>
            <a:cxnSpLocks/>
          </p:cNvCxnSpPr>
          <p:nvPr/>
        </p:nvCxnSpPr>
        <p:spPr>
          <a:xfrm>
            <a:off x="5628516" y="2529399"/>
            <a:ext cx="11717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直線矢印コネクタ 61">
            <a:extLst>
              <a:ext uri="{FF2B5EF4-FFF2-40B4-BE49-F238E27FC236}">
                <a16:creationId xmlns:a16="http://schemas.microsoft.com/office/drawing/2014/main" id="{8A8F5837-CC20-445A-0F35-291CBE4CFE7C}"/>
              </a:ext>
            </a:extLst>
          </p:cNvPr>
          <p:cNvCxnSpPr>
            <a:cxnSpLocks/>
          </p:cNvCxnSpPr>
          <p:nvPr/>
        </p:nvCxnSpPr>
        <p:spPr>
          <a:xfrm>
            <a:off x="6601043" y="2545990"/>
            <a:ext cx="0" cy="5080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1F6B2528-6349-B15B-3F39-10C13679C11D}"/>
              </a:ext>
            </a:extLst>
          </p:cNvPr>
          <p:cNvSpPr txBox="1"/>
          <p:nvPr/>
        </p:nvSpPr>
        <p:spPr>
          <a:xfrm>
            <a:off x="6557827" y="2674508"/>
            <a:ext cx="1980898" cy="276999"/>
          </a:xfrm>
          <a:prstGeom prst="rect">
            <a:avLst/>
          </a:prstGeom>
          <a:noFill/>
        </p:spPr>
        <p:txBody>
          <a:bodyPr wrap="square" rtlCol="0">
            <a:spAutoFit/>
          </a:bodyPr>
          <a:lstStyle/>
          <a:p>
            <a:r>
              <a:rPr lang="ja-JP" altLang="en-US" sz="1200" dirty="0"/>
              <a:t>インプリ</a:t>
            </a:r>
            <a:r>
              <a:rPr lang="en-US" altLang="ja-JP" sz="1200" dirty="0"/>
              <a:t>Loss</a:t>
            </a:r>
            <a:r>
              <a:rPr lang="en-US" altLang="ja-JP" sz="1000" dirty="0"/>
              <a:t> (</a:t>
            </a:r>
            <a:r>
              <a:rPr lang="en-US" altLang="ja-JP" sz="1000" dirty="0">
                <a:solidFill>
                  <a:schemeClr val="accent2"/>
                </a:solidFill>
              </a:rPr>
              <a:t>10dB</a:t>
            </a:r>
            <a:r>
              <a:rPr lang="ja-JP" altLang="en-US" sz="1000" dirty="0">
                <a:solidFill>
                  <a:schemeClr val="accent2"/>
                </a:solidFill>
              </a:rPr>
              <a:t>と仮定</a:t>
            </a:r>
            <a:r>
              <a:rPr lang="en-US" altLang="ja-JP" sz="1000" dirty="0"/>
              <a:t>)</a:t>
            </a:r>
            <a:endParaRPr lang="ja-JP" altLang="en-US" sz="1200" dirty="0"/>
          </a:p>
        </p:txBody>
      </p:sp>
      <p:cxnSp>
        <p:nvCxnSpPr>
          <p:cNvPr id="64" name="直線コネクタ 63">
            <a:extLst>
              <a:ext uri="{FF2B5EF4-FFF2-40B4-BE49-F238E27FC236}">
                <a16:creationId xmlns:a16="http://schemas.microsoft.com/office/drawing/2014/main" id="{47B07D20-5913-BA63-0257-81055905F042}"/>
              </a:ext>
            </a:extLst>
          </p:cNvPr>
          <p:cNvCxnSpPr>
            <a:cxnSpLocks/>
          </p:cNvCxnSpPr>
          <p:nvPr/>
        </p:nvCxnSpPr>
        <p:spPr>
          <a:xfrm>
            <a:off x="6388933" y="3094138"/>
            <a:ext cx="1717100" cy="0"/>
          </a:xfrm>
          <a:prstGeom prst="line">
            <a:avLst/>
          </a:prstGeom>
          <a:ln w="12700"/>
        </p:spPr>
        <p:style>
          <a:lnRef idx="1">
            <a:schemeClr val="dk1"/>
          </a:lnRef>
          <a:fillRef idx="0">
            <a:schemeClr val="dk1"/>
          </a:fillRef>
          <a:effectRef idx="0">
            <a:schemeClr val="dk1"/>
          </a:effectRef>
          <a:fontRef idx="minor">
            <a:schemeClr val="tx1"/>
          </a:fontRef>
        </p:style>
      </p:cxnSp>
      <p:sp>
        <p:nvSpPr>
          <p:cNvPr id="67" name="テキスト ボックス 66">
            <a:extLst>
              <a:ext uri="{FF2B5EF4-FFF2-40B4-BE49-F238E27FC236}">
                <a16:creationId xmlns:a16="http://schemas.microsoft.com/office/drawing/2014/main" id="{48568748-CB33-C491-FDAC-176877E0BD67}"/>
              </a:ext>
            </a:extLst>
          </p:cNvPr>
          <p:cNvSpPr txBox="1"/>
          <p:nvPr/>
        </p:nvSpPr>
        <p:spPr>
          <a:xfrm>
            <a:off x="8103290" y="2959947"/>
            <a:ext cx="3090257" cy="338554"/>
          </a:xfrm>
          <a:prstGeom prst="rect">
            <a:avLst/>
          </a:prstGeom>
          <a:noFill/>
        </p:spPr>
        <p:txBody>
          <a:bodyPr wrap="square" rtlCol="0">
            <a:spAutoFit/>
          </a:bodyPr>
          <a:lstStyle/>
          <a:p>
            <a:r>
              <a:rPr lang="ja-JP" altLang="en-US" sz="1600" dirty="0"/>
              <a:t>受信電力</a:t>
            </a:r>
            <a:r>
              <a:rPr lang="en-US" altLang="ja-JP" sz="1600" dirty="0"/>
              <a:t> : -63 + 13 = -50dBm</a:t>
            </a:r>
            <a:endParaRPr lang="ja-JP" altLang="en-US" sz="1600" dirty="0"/>
          </a:p>
        </p:txBody>
      </p:sp>
      <p:cxnSp>
        <p:nvCxnSpPr>
          <p:cNvPr id="71" name="直線コネクタ 70">
            <a:extLst>
              <a:ext uri="{FF2B5EF4-FFF2-40B4-BE49-F238E27FC236}">
                <a16:creationId xmlns:a16="http://schemas.microsoft.com/office/drawing/2014/main" id="{A36E071F-A366-F0B2-E220-D3C6C58530FE}"/>
              </a:ext>
            </a:extLst>
          </p:cNvPr>
          <p:cNvCxnSpPr>
            <a:cxnSpLocks/>
          </p:cNvCxnSpPr>
          <p:nvPr/>
        </p:nvCxnSpPr>
        <p:spPr>
          <a:xfrm>
            <a:off x="4838721" y="6350031"/>
            <a:ext cx="2167561"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sp>
        <p:nvSpPr>
          <p:cNvPr id="73" name="テキスト ボックス 72">
            <a:extLst>
              <a:ext uri="{FF2B5EF4-FFF2-40B4-BE49-F238E27FC236}">
                <a16:creationId xmlns:a16="http://schemas.microsoft.com/office/drawing/2014/main" id="{216745DA-9D71-AA11-7275-6E21DA351C29}"/>
              </a:ext>
            </a:extLst>
          </p:cNvPr>
          <p:cNvSpPr txBox="1"/>
          <p:nvPr/>
        </p:nvSpPr>
        <p:spPr>
          <a:xfrm>
            <a:off x="6954082" y="6201601"/>
            <a:ext cx="2962725" cy="338554"/>
          </a:xfrm>
          <a:prstGeom prst="rect">
            <a:avLst/>
          </a:prstGeom>
          <a:noFill/>
        </p:spPr>
        <p:txBody>
          <a:bodyPr wrap="square" rtlCol="0">
            <a:spAutoFit/>
          </a:bodyPr>
          <a:lstStyle/>
          <a:p>
            <a:r>
              <a:rPr lang="ja-JP" altLang="en-US" sz="1600">
                <a:solidFill>
                  <a:schemeClr val="accent5"/>
                </a:solidFill>
              </a:rPr>
              <a:t>熱雑音</a:t>
            </a:r>
            <a:r>
              <a:rPr lang="en-US" altLang="ja-JP" sz="1600" dirty="0">
                <a:solidFill>
                  <a:schemeClr val="accent5"/>
                </a:solidFill>
              </a:rPr>
              <a:t> (</a:t>
            </a:r>
            <a:r>
              <a:rPr lang="en-US" altLang="ja-JP" sz="1600" dirty="0" err="1">
                <a:solidFill>
                  <a:schemeClr val="accent5"/>
                </a:solidFill>
              </a:rPr>
              <a:t>Nt</a:t>
            </a:r>
            <a:r>
              <a:rPr lang="en-US" altLang="ja-JP" sz="1600" dirty="0">
                <a:solidFill>
                  <a:schemeClr val="accent5"/>
                </a:solidFill>
              </a:rPr>
              <a:t>) -174dBm/Hz</a:t>
            </a:r>
            <a:endParaRPr lang="ja-JP" altLang="en-US" sz="1600">
              <a:solidFill>
                <a:schemeClr val="accent5"/>
              </a:solidFill>
            </a:endParaRPr>
          </a:p>
        </p:txBody>
      </p:sp>
      <p:cxnSp>
        <p:nvCxnSpPr>
          <p:cNvPr id="74" name="直線矢印コネクタ 73">
            <a:extLst>
              <a:ext uri="{FF2B5EF4-FFF2-40B4-BE49-F238E27FC236}">
                <a16:creationId xmlns:a16="http://schemas.microsoft.com/office/drawing/2014/main" id="{914DC718-04F8-E0F8-86A6-1EB1BE585BEB}"/>
              </a:ext>
            </a:extLst>
          </p:cNvPr>
          <p:cNvCxnSpPr>
            <a:cxnSpLocks/>
          </p:cNvCxnSpPr>
          <p:nvPr/>
        </p:nvCxnSpPr>
        <p:spPr>
          <a:xfrm flipV="1">
            <a:off x="7808477" y="4731588"/>
            <a:ext cx="0" cy="527253"/>
          </a:xfrm>
          <a:prstGeom prst="straightConnector1">
            <a:avLst/>
          </a:prstGeom>
          <a:ln w="12700">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5E3F0775-ABCD-6ACF-8E88-F9EB6DE7A6D9}"/>
              </a:ext>
            </a:extLst>
          </p:cNvPr>
          <p:cNvSpPr txBox="1"/>
          <p:nvPr/>
        </p:nvSpPr>
        <p:spPr>
          <a:xfrm>
            <a:off x="7823795" y="4843303"/>
            <a:ext cx="1252701" cy="307777"/>
          </a:xfrm>
          <a:prstGeom prst="rect">
            <a:avLst/>
          </a:prstGeom>
          <a:noFill/>
        </p:spPr>
        <p:txBody>
          <a:bodyPr wrap="square" rtlCol="0">
            <a:spAutoFit/>
          </a:bodyPr>
          <a:lstStyle/>
          <a:p>
            <a:r>
              <a:rPr lang="en-US" altLang="ja-JP" sz="1400" dirty="0" err="1">
                <a:solidFill>
                  <a:schemeClr val="accent5"/>
                </a:solidFill>
              </a:rPr>
              <a:t>Nf</a:t>
            </a:r>
            <a:r>
              <a:rPr lang="en-US" altLang="ja-JP" sz="1400" dirty="0">
                <a:solidFill>
                  <a:schemeClr val="accent5"/>
                </a:solidFill>
              </a:rPr>
              <a:t> = </a:t>
            </a:r>
            <a:r>
              <a:rPr lang="en-US" altLang="ja-JP" sz="1400" dirty="0">
                <a:solidFill>
                  <a:schemeClr val="accent2"/>
                </a:solidFill>
              </a:rPr>
              <a:t>15dB</a:t>
            </a:r>
            <a:endParaRPr lang="ja-JP" altLang="en-US" sz="1400" dirty="0">
              <a:solidFill>
                <a:schemeClr val="accent2"/>
              </a:solidFill>
            </a:endParaRPr>
          </a:p>
        </p:txBody>
      </p:sp>
      <p:cxnSp>
        <p:nvCxnSpPr>
          <p:cNvPr id="76" name="直線コネクタ 75">
            <a:extLst>
              <a:ext uri="{FF2B5EF4-FFF2-40B4-BE49-F238E27FC236}">
                <a16:creationId xmlns:a16="http://schemas.microsoft.com/office/drawing/2014/main" id="{368378B3-AE9A-9B3B-BDF5-8BA3E7C6E1F3}"/>
              </a:ext>
            </a:extLst>
          </p:cNvPr>
          <p:cNvCxnSpPr>
            <a:cxnSpLocks/>
          </p:cNvCxnSpPr>
          <p:nvPr/>
        </p:nvCxnSpPr>
        <p:spPr>
          <a:xfrm>
            <a:off x="6557096" y="5284943"/>
            <a:ext cx="1642803"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cxnSp>
        <p:nvCxnSpPr>
          <p:cNvPr id="79" name="直線矢印コネクタ 78">
            <a:extLst>
              <a:ext uri="{FF2B5EF4-FFF2-40B4-BE49-F238E27FC236}">
                <a16:creationId xmlns:a16="http://schemas.microsoft.com/office/drawing/2014/main" id="{01F3D46A-A6CB-B81D-64E0-608BBDE1F784}"/>
              </a:ext>
            </a:extLst>
          </p:cNvPr>
          <p:cNvCxnSpPr>
            <a:cxnSpLocks/>
          </p:cNvCxnSpPr>
          <p:nvPr/>
        </p:nvCxnSpPr>
        <p:spPr>
          <a:xfrm flipV="1">
            <a:off x="6743231" y="5284943"/>
            <a:ext cx="0" cy="1060729"/>
          </a:xfrm>
          <a:prstGeom prst="straightConnector1">
            <a:avLst/>
          </a:prstGeom>
          <a:ln w="12700">
            <a:solidFill>
              <a:schemeClr val="accent5"/>
            </a:solidFill>
            <a:tailEnd type="triangle"/>
          </a:ln>
        </p:spPr>
        <p:style>
          <a:lnRef idx="1">
            <a:schemeClr val="dk1"/>
          </a:lnRef>
          <a:fillRef idx="0">
            <a:schemeClr val="dk1"/>
          </a:fillRef>
          <a:effectRef idx="0">
            <a:schemeClr val="dk1"/>
          </a:effectRef>
          <a:fontRef idx="minor">
            <a:schemeClr val="tx1"/>
          </a:fontRef>
        </p:style>
      </p:cxnSp>
      <p:sp>
        <p:nvSpPr>
          <p:cNvPr id="80" name="テキスト ボックス 79">
            <a:extLst>
              <a:ext uri="{FF2B5EF4-FFF2-40B4-BE49-F238E27FC236}">
                <a16:creationId xmlns:a16="http://schemas.microsoft.com/office/drawing/2014/main" id="{8DF19DCD-8F5E-B2E5-C660-76050FCA69DB}"/>
              </a:ext>
            </a:extLst>
          </p:cNvPr>
          <p:cNvSpPr txBox="1"/>
          <p:nvPr/>
        </p:nvSpPr>
        <p:spPr>
          <a:xfrm>
            <a:off x="6725634" y="5645297"/>
            <a:ext cx="2350860" cy="307777"/>
          </a:xfrm>
          <a:prstGeom prst="rect">
            <a:avLst/>
          </a:prstGeom>
          <a:noFill/>
        </p:spPr>
        <p:txBody>
          <a:bodyPr wrap="square" rtlCol="0">
            <a:spAutoFit/>
          </a:bodyPr>
          <a:lstStyle/>
          <a:p>
            <a:r>
              <a:rPr lang="ja-JP" altLang="en-US" sz="1400">
                <a:solidFill>
                  <a:schemeClr val="accent5"/>
                </a:solidFill>
              </a:rPr>
              <a:t>帯域幅</a:t>
            </a:r>
            <a:r>
              <a:rPr lang="en-US" altLang="ja-JP" sz="1400" dirty="0">
                <a:solidFill>
                  <a:schemeClr val="accent5"/>
                </a:solidFill>
              </a:rPr>
              <a:t> 4GHz/Ch = +96dB</a:t>
            </a:r>
            <a:endParaRPr lang="ja-JP" altLang="en-US" sz="1400">
              <a:solidFill>
                <a:schemeClr val="accent5"/>
              </a:solidFill>
            </a:endParaRPr>
          </a:p>
        </p:txBody>
      </p:sp>
      <p:cxnSp>
        <p:nvCxnSpPr>
          <p:cNvPr id="81" name="直線コネクタ 80">
            <a:extLst>
              <a:ext uri="{FF2B5EF4-FFF2-40B4-BE49-F238E27FC236}">
                <a16:creationId xmlns:a16="http://schemas.microsoft.com/office/drawing/2014/main" id="{1AED7F81-7FAE-D093-2B3A-93992BBBE4B6}"/>
              </a:ext>
            </a:extLst>
          </p:cNvPr>
          <p:cNvCxnSpPr>
            <a:cxnSpLocks/>
          </p:cNvCxnSpPr>
          <p:nvPr/>
        </p:nvCxnSpPr>
        <p:spPr>
          <a:xfrm>
            <a:off x="7667973" y="4680203"/>
            <a:ext cx="1809660" cy="0"/>
          </a:xfrm>
          <a:prstGeom prst="line">
            <a:avLst/>
          </a:prstGeom>
          <a:ln w="12700">
            <a:solidFill>
              <a:schemeClr val="accent5"/>
            </a:solidFill>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16CD8F62-0C05-C530-929E-871E302FE431}"/>
              </a:ext>
            </a:extLst>
          </p:cNvPr>
          <p:cNvSpPr txBox="1"/>
          <p:nvPr/>
        </p:nvSpPr>
        <p:spPr>
          <a:xfrm>
            <a:off x="9600469" y="4548760"/>
            <a:ext cx="1954847" cy="584775"/>
          </a:xfrm>
          <a:prstGeom prst="rect">
            <a:avLst/>
          </a:prstGeom>
          <a:noFill/>
        </p:spPr>
        <p:txBody>
          <a:bodyPr wrap="square" rtlCol="0">
            <a:spAutoFit/>
          </a:bodyPr>
          <a:lstStyle/>
          <a:p>
            <a:r>
              <a:rPr lang="en-US" altLang="ja-JP" sz="1600" b="1" dirty="0">
                <a:solidFill>
                  <a:schemeClr val="accent5"/>
                </a:solidFill>
              </a:rPr>
              <a:t>Rx Noise (N)</a:t>
            </a:r>
          </a:p>
          <a:p>
            <a:r>
              <a:rPr lang="en-US" altLang="ja-JP" sz="1600" b="1" dirty="0">
                <a:solidFill>
                  <a:schemeClr val="accent5"/>
                </a:solidFill>
              </a:rPr>
              <a:t> - 63dBm</a:t>
            </a:r>
            <a:endParaRPr lang="ja-JP" altLang="en-US" sz="1600" b="1" dirty="0">
              <a:solidFill>
                <a:schemeClr val="accent5"/>
              </a:solidFill>
            </a:endParaRPr>
          </a:p>
        </p:txBody>
      </p:sp>
      <p:sp>
        <p:nvSpPr>
          <p:cNvPr id="83" name="円/楕円 82">
            <a:extLst>
              <a:ext uri="{FF2B5EF4-FFF2-40B4-BE49-F238E27FC236}">
                <a16:creationId xmlns:a16="http://schemas.microsoft.com/office/drawing/2014/main" id="{816B76D2-3BBE-BA90-A310-FE8D1192AE06}"/>
              </a:ext>
            </a:extLst>
          </p:cNvPr>
          <p:cNvSpPr/>
          <p:nvPr/>
        </p:nvSpPr>
        <p:spPr>
          <a:xfrm>
            <a:off x="9400485" y="4587815"/>
            <a:ext cx="184667" cy="168769"/>
          </a:xfrm>
          <a:prstGeom prst="ellips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04" name="テキスト ボックス 103">
            <a:extLst>
              <a:ext uri="{FF2B5EF4-FFF2-40B4-BE49-F238E27FC236}">
                <a16:creationId xmlns:a16="http://schemas.microsoft.com/office/drawing/2014/main" id="{DF8C14CC-EC51-9864-9740-11E1FDA85EDA}"/>
              </a:ext>
            </a:extLst>
          </p:cNvPr>
          <p:cNvSpPr txBox="1"/>
          <p:nvPr/>
        </p:nvSpPr>
        <p:spPr>
          <a:xfrm>
            <a:off x="8133702" y="3792763"/>
            <a:ext cx="3540993" cy="338554"/>
          </a:xfrm>
          <a:prstGeom prst="rect">
            <a:avLst/>
          </a:prstGeom>
          <a:noFill/>
        </p:spPr>
        <p:txBody>
          <a:bodyPr wrap="square" rtlCol="0">
            <a:spAutoFit/>
          </a:bodyPr>
          <a:lstStyle/>
          <a:p>
            <a:r>
              <a:rPr lang="ja-JP" altLang="en-US" sz="1600" b="1" dirty="0"/>
              <a:t>所要</a:t>
            </a:r>
            <a:r>
              <a:rPr lang="en-US" altLang="ja-JP" sz="1600" b="1" dirty="0"/>
              <a:t>SINR : 13dB (16QAM MIMO)</a:t>
            </a:r>
            <a:endParaRPr lang="ja-JP" altLang="en-US" sz="1600" b="1" dirty="0"/>
          </a:p>
        </p:txBody>
      </p:sp>
      <p:cxnSp>
        <p:nvCxnSpPr>
          <p:cNvPr id="115" name="直線矢印コネクタ 114">
            <a:extLst>
              <a:ext uri="{FF2B5EF4-FFF2-40B4-BE49-F238E27FC236}">
                <a16:creationId xmlns:a16="http://schemas.microsoft.com/office/drawing/2014/main" id="{3050B561-92C1-F3EC-5987-13BB17AAF194}"/>
              </a:ext>
            </a:extLst>
          </p:cNvPr>
          <p:cNvCxnSpPr>
            <a:cxnSpLocks/>
          </p:cNvCxnSpPr>
          <p:nvPr/>
        </p:nvCxnSpPr>
        <p:spPr>
          <a:xfrm>
            <a:off x="8086448" y="3298501"/>
            <a:ext cx="10168" cy="135517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CCD6F143-0318-0143-EBFC-D763C0251ED0}"/>
              </a:ext>
            </a:extLst>
          </p:cNvPr>
          <p:cNvSpPr/>
          <p:nvPr/>
        </p:nvSpPr>
        <p:spPr>
          <a:xfrm>
            <a:off x="7952609" y="3027887"/>
            <a:ext cx="184667" cy="168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8A0A4DCF-D879-B13B-CE31-A0883CD40843}"/>
              </a:ext>
            </a:extLst>
          </p:cNvPr>
          <p:cNvSpPr txBox="1"/>
          <p:nvPr/>
        </p:nvSpPr>
        <p:spPr>
          <a:xfrm>
            <a:off x="3111583" y="2027127"/>
            <a:ext cx="1006279" cy="646331"/>
          </a:xfrm>
          <a:prstGeom prst="rect">
            <a:avLst/>
          </a:prstGeom>
          <a:noFill/>
        </p:spPr>
        <p:txBody>
          <a:bodyPr wrap="square" rtlCol="0">
            <a:spAutoFit/>
          </a:bodyPr>
          <a:lstStyle/>
          <a:p>
            <a:r>
              <a:rPr lang="en-US" altLang="ja-JP" sz="1200" dirty="0"/>
              <a:t>Tx Ant.</a:t>
            </a:r>
          </a:p>
          <a:p>
            <a:r>
              <a:rPr lang="en-US" altLang="ja-JP" sz="1200" dirty="0"/>
              <a:t>Gain</a:t>
            </a:r>
          </a:p>
          <a:p>
            <a:r>
              <a:rPr lang="en-US" altLang="ja-JP" sz="1200" dirty="0"/>
              <a:t>25 </a:t>
            </a:r>
            <a:r>
              <a:rPr lang="en-US" altLang="ja-JP" sz="1200" dirty="0" err="1"/>
              <a:t>dBi</a:t>
            </a:r>
            <a:endParaRPr lang="ja-JP" altLang="en-US" sz="1200" dirty="0"/>
          </a:p>
        </p:txBody>
      </p:sp>
      <p:cxnSp>
        <p:nvCxnSpPr>
          <p:cNvPr id="27" name="直線コネクタ 26">
            <a:extLst>
              <a:ext uri="{FF2B5EF4-FFF2-40B4-BE49-F238E27FC236}">
                <a16:creationId xmlns:a16="http://schemas.microsoft.com/office/drawing/2014/main" id="{04C8D628-937A-3C50-3499-469671BD1D19}"/>
              </a:ext>
            </a:extLst>
          </p:cNvPr>
          <p:cNvCxnSpPr>
            <a:cxnSpLocks/>
          </p:cNvCxnSpPr>
          <p:nvPr/>
        </p:nvCxnSpPr>
        <p:spPr>
          <a:xfrm>
            <a:off x="4949687" y="3249040"/>
            <a:ext cx="884248" cy="0"/>
          </a:xfrm>
          <a:prstGeom prst="line">
            <a:avLst/>
          </a:prstGeom>
          <a:ln w="12700"/>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BAF80704-8B5D-7189-6DE7-D06BC1C330A9}"/>
              </a:ext>
            </a:extLst>
          </p:cNvPr>
          <p:cNvSpPr txBox="1"/>
          <p:nvPr/>
        </p:nvSpPr>
        <p:spPr>
          <a:xfrm>
            <a:off x="6806909" y="2420889"/>
            <a:ext cx="979823" cy="261610"/>
          </a:xfrm>
          <a:prstGeom prst="rect">
            <a:avLst/>
          </a:prstGeom>
          <a:noFill/>
        </p:spPr>
        <p:txBody>
          <a:bodyPr wrap="square" rtlCol="0">
            <a:spAutoFit/>
          </a:bodyPr>
          <a:lstStyle/>
          <a:p>
            <a:r>
              <a:rPr lang="en-US" altLang="ja-JP" sz="1050" b="1" dirty="0"/>
              <a:t>-40dBm</a:t>
            </a:r>
            <a:endParaRPr lang="ja-JP" altLang="en-US" sz="1050" b="1" dirty="0"/>
          </a:p>
        </p:txBody>
      </p:sp>
      <p:sp>
        <p:nvSpPr>
          <p:cNvPr id="48" name="テキスト ボックス 47">
            <a:extLst>
              <a:ext uri="{FF2B5EF4-FFF2-40B4-BE49-F238E27FC236}">
                <a16:creationId xmlns:a16="http://schemas.microsoft.com/office/drawing/2014/main" id="{46EC1962-5F6D-C619-EE0D-8F5FF1ED4BC5}"/>
              </a:ext>
            </a:extLst>
          </p:cNvPr>
          <p:cNvSpPr txBox="1"/>
          <p:nvPr/>
        </p:nvSpPr>
        <p:spPr>
          <a:xfrm>
            <a:off x="5853235" y="3144300"/>
            <a:ext cx="979823" cy="261610"/>
          </a:xfrm>
          <a:prstGeom prst="rect">
            <a:avLst/>
          </a:prstGeom>
          <a:noFill/>
        </p:spPr>
        <p:txBody>
          <a:bodyPr wrap="square" rtlCol="0">
            <a:spAutoFit/>
          </a:bodyPr>
          <a:lstStyle/>
          <a:p>
            <a:r>
              <a:rPr lang="en-US" altLang="ja-JP" sz="1050" b="1" dirty="0"/>
              <a:t>-60dBm</a:t>
            </a:r>
            <a:endParaRPr lang="ja-JP" altLang="en-US" sz="1050" b="1" dirty="0"/>
          </a:p>
        </p:txBody>
      </p:sp>
      <p:sp>
        <p:nvSpPr>
          <p:cNvPr id="56" name="テキスト ボックス 55">
            <a:extLst>
              <a:ext uri="{FF2B5EF4-FFF2-40B4-BE49-F238E27FC236}">
                <a16:creationId xmlns:a16="http://schemas.microsoft.com/office/drawing/2014/main" id="{C7C0AA46-12AB-D894-2654-A181F1CCFEE8}"/>
              </a:ext>
            </a:extLst>
          </p:cNvPr>
          <p:cNvSpPr txBox="1"/>
          <p:nvPr/>
        </p:nvSpPr>
        <p:spPr>
          <a:xfrm>
            <a:off x="5391811" y="4061630"/>
            <a:ext cx="979823" cy="261610"/>
          </a:xfrm>
          <a:prstGeom prst="rect">
            <a:avLst/>
          </a:prstGeom>
          <a:noFill/>
        </p:spPr>
        <p:txBody>
          <a:bodyPr wrap="square" rtlCol="0">
            <a:spAutoFit/>
          </a:bodyPr>
          <a:lstStyle/>
          <a:p>
            <a:r>
              <a:rPr lang="en-US" altLang="ja-JP" sz="1050" b="1" dirty="0"/>
              <a:t>-85dBm</a:t>
            </a:r>
            <a:endParaRPr lang="ja-JP" altLang="en-US" sz="1050" b="1" dirty="0"/>
          </a:p>
        </p:txBody>
      </p:sp>
      <p:sp>
        <p:nvSpPr>
          <p:cNvPr id="60" name="テキスト ボックス 59">
            <a:extLst>
              <a:ext uri="{FF2B5EF4-FFF2-40B4-BE49-F238E27FC236}">
                <a16:creationId xmlns:a16="http://schemas.microsoft.com/office/drawing/2014/main" id="{2769636C-3220-F9D4-679E-7A12288A1972}"/>
              </a:ext>
            </a:extLst>
          </p:cNvPr>
          <p:cNvSpPr txBox="1"/>
          <p:nvPr/>
        </p:nvSpPr>
        <p:spPr>
          <a:xfrm>
            <a:off x="4084999" y="3640749"/>
            <a:ext cx="979823" cy="261610"/>
          </a:xfrm>
          <a:prstGeom prst="rect">
            <a:avLst/>
          </a:prstGeom>
          <a:noFill/>
        </p:spPr>
        <p:txBody>
          <a:bodyPr wrap="square" rtlCol="0">
            <a:spAutoFit/>
          </a:bodyPr>
          <a:lstStyle/>
          <a:p>
            <a:r>
              <a:rPr lang="en-US" altLang="ja-JP" sz="1050" b="1" dirty="0"/>
              <a:t>-80dBm</a:t>
            </a:r>
            <a:endParaRPr lang="ja-JP" altLang="en-US" sz="1050" b="1" dirty="0"/>
          </a:p>
        </p:txBody>
      </p:sp>
      <p:sp>
        <p:nvSpPr>
          <p:cNvPr id="68" name="テキスト ボックス 67">
            <a:extLst>
              <a:ext uri="{FF2B5EF4-FFF2-40B4-BE49-F238E27FC236}">
                <a16:creationId xmlns:a16="http://schemas.microsoft.com/office/drawing/2014/main" id="{0FAC3CFE-A5FA-AA52-CDD6-A2536B2EBF19}"/>
              </a:ext>
            </a:extLst>
          </p:cNvPr>
          <p:cNvSpPr txBox="1"/>
          <p:nvPr/>
        </p:nvSpPr>
        <p:spPr>
          <a:xfrm>
            <a:off x="4264794" y="1654677"/>
            <a:ext cx="979823" cy="261610"/>
          </a:xfrm>
          <a:prstGeom prst="rect">
            <a:avLst/>
          </a:prstGeom>
          <a:noFill/>
        </p:spPr>
        <p:txBody>
          <a:bodyPr wrap="square" rtlCol="0">
            <a:spAutoFit/>
          </a:bodyPr>
          <a:lstStyle/>
          <a:p>
            <a:r>
              <a:rPr lang="en-US" altLang="ja-JP" sz="1050" b="1" dirty="0"/>
              <a:t>+31.5dBm</a:t>
            </a:r>
            <a:endParaRPr lang="ja-JP" altLang="en-US" sz="1050" b="1" dirty="0"/>
          </a:p>
        </p:txBody>
      </p:sp>
      <p:sp>
        <p:nvSpPr>
          <p:cNvPr id="69" name="テキスト ボックス 68">
            <a:extLst>
              <a:ext uri="{FF2B5EF4-FFF2-40B4-BE49-F238E27FC236}">
                <a16:creationId xmlns:a16="http://schemas.microsoft.com/office/drawing/2014/main" id="{C0F1E5DF-1484-C469-7A02-82A71AB438C3}"/>
              </a:ext>
            </a:extLst>
          </p:cNvPr>
          <p:cNvSpPr txBox="1"/>
          <p:nvPr/>
        </p:nvSpPr>
        <p:spPr>
          <a:xfrm>
            <a:off x="1776900" y="2874440"/>
            <a:ext cx="903147" cy="276999"/>
          </a:xfrm>
          <a:prstGeom prst="rect">
            <a:avLst/>
          </a:prstGeom>
          <a:noFill/>
        </p:spPr>
        <p:txBody>
          <a:bodyPr wrap="square" rtlCol="0">
            <a:spAutoFit/>
          </a:bodyPr>
          <a:lstStyle/>
          <a:p>
            <a:r>
              <a:rPr lang="en-US" altLang="ja-JP" sz="1200" dirty="0"/>
              <a:t>Port</a:t>
            </a:r>
            <a:r>
              <a:rPr lang="ja-JP" altLang="en-US" sz="1200"/>
              <a:t>出力</a:t>
            </a:r>
          </a:p>
        </p:txBody>
      </p:sp>
      <p:sp>
        <p:nvSpPr>
          <p:cNvPr id="84" name="テキスト ボックス 83">
            <a:extLst>
              <a:ext uri="{FF2B5EF4-FFF2-40B4-BE49-F238E27FC236}">
                <a16:creationId xmlns:a16="http://schemas.microsoft.com/office/drawing/2014/main" id="{00AB6BED-69FD-48D0-C249-4EBA0304C0F3}"/>
              </a:ext>
            </a:extLst>
          </p:cNvPr>
          <p:cNvSpPr txBox="1"/>
          <p:nvPr/>
        </p:nvSpPr>
        <p:spPr>
          <a:xfrm>
            <a:off x="2905635" y="2825920"/>
            <a:ext cx="815403" cy="261610"/>
          </a:xfrm>
          <a:prstGeom prst="rect">
            <a:avLst/>
          </a:prstGeom>
          <a:noFill/>
        </p:spPr>
        <p:txBody>
          <a:bodyPr wrap="square" rtlCol="0">
            <a:spAutoFit/>
          </a:bodyPr>
          <a:lstStyle/>
          <a:p>
            <a:r>
              <a:rPr lang="en-US" altLang="ja-JP" sz="1050" b="1" dirty="0"/>
              <a:t>+6.5 dBm</a:t>
            </a:r>
            <a:endParaRPr lang="ja-JP" altLang="en-US" sz="1050" b="1" dirty="0"/>
          </a:p>
        </p:txBody>
      </p:sp>
      <p:sp>
        <p:nvSpPr>
          <p:cNvPr id="85" name="テキスト ボックス 84">
            <a:extLst>
              <a:ext uri="{FF2B5EF4-FFF2-40B4-BE49-F238E27FC236}">
                <a16:creationId xmlns:a16="http://schemas.microsoft.com/office/drawing/2014/main" id="{FA2A4860-A4E2-8AF1-2ABB-83438ADB5F28}"/>
              </a:ext>
            </a:extLst>
          </p:cNvPr>
          <p:cNvSpPr txBox="1"/>
          <p:nvPr/>
        </p:nvSpPr>
        <p:spPr>
          <a:xfrm>
            <a:off x="1791107" y="2036997"/>
            <a:ext cx="948769" cy="253916"/>
          </a:xfrm>
          <a:prstGeom prst="rect">
            <a:avLst/>
          </a:prstGeom>
          <a:noFill/>
        </p:spPr>
        <p:txBody>
          <a:bodyPr wrap="square" rtlCol="0">
            <a:spAutoFit/>
          </a:bodyPr>
          <a:lstStyle/>
          <a:p>
            <a:r>
              <a:rPr lang="en-US" altLang="ja-JP" sz="1050" b="1" dirty="0"/>
              <a:t>+16.5dBm</a:t>
            </a:r>
            <a:endParaRPr lang="ja-JP" altLang="en-US" sz="1050" b="1" dirty="0"/>
          </a:p>
        </p:txBody>
      </p:sp>
      <p:sp>
        <p:nvSpPr>
          <p:cNvPr id="54" name="タイトル 1">
            <a:extLst>
              <a:ext uri="{FF2B5EF4-FFF2-40B4-BE49-F238E27FC236}">
                <a16:creationId xmlns:a16="http://schemas.microsoft.com/office/drawing/2014/main" id="{71F4CEE8-3DB0-4CA7-AB47-36987018215D}"/>
              </a:ext>
            </a:extLst>
          </p:cNvPr>
          <p:cNvSpPr>
            <a:spLocks noGrp="1"/>
          </p:cNvSpPr>
          <p:nvPr>
            <p:ph type="title"/>
          </p:nvPr>
        </p:nvSpPr>
        <p:spPr>
          <a:xfrm>
            <a:off x="838200" y="365125"/>
            <a:ext cx="10515600" cy="1325563"/>
          </a:xfrm>
        </p:spPr>
        <p:txBody>
          <a:bodyPr/>
          <a:lstStyle/>
          <a:p>
            <a:r>
              <a:rPr lang="ja-JP" altLang="en-US" dirty="0"/>
              <a:t>移動体通信のケース</a:t>
            </a:r>
            <a:endParaRPr kumimoji="1" lang="ja-JP" altLang="en-US" dirty="0"/>
          </a:p>
        </p:txBody>
      </p:sp>
      <p:sp>
        <p:nvSpPr>
          <p:cNvPr id="59" name="吹き出し: 角を丸めた四角形 58">
            <a:extLst>
              <a:ext uri="{FF2B5EF4-FFF2-40B4-BE49-F238E27FC236}">
                <a16:creationId xmlns:a16="http://schemas.microsoft.com/office/drawing/2014/main" id="{99F8D42E-52EF-4CD2-AED1-1296898204AB}"/>
              </a:ext>
            </a:extLst>
          </p:cNvPr>
          <p:cNvSpPr/>
          <p:nvPr/>
        </p:nvSpPr>
        <p:spPr>
          <a:xfrm>
            <a:off x="6361902" y="1348040"/>
            <a:ext cx="1590708" cy="612648"/>
          </a:xfrm>
          <a:prstGeom prst="wedgeRoundRectCallout">
            <a:avLst>
              <a:gd name="adj1" fmla="val -44846"/>
              <a:gd name="adj2" fmla="val 73765"/>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InP</a:t>
            </a:r>
            <a:r>
              <a:rPr lang="ja-JP" altLang="en-US" dirty="0"/>
              <a:t>系</a:t>
            </a:r>
            <a:r>
              <a:rPr lang="en-US" altLang="ja-JP" dirty="0"/>
              <a:t>LNA</a:t>
            </a:r>
          </a:p>
          <a:p>
            <a:pPr algn="ctr"/>
            <a:r>
              <a:rPr lang="ja-JP" altLang="en-US" dirty="0"/>
              <a:t>で達成済</a:t>
            </a:r>
            <a:endParaRPr kumimoji="1" lang="ja-JP" altLang="en-US" dirty="0"/>
          </a:p>
        </p:txBody>
      </p:sp>
      <p:sp>
        <p:nvSpPr>
          <p:cNvPr id="61" name="吹き出し: 角を丸めた四角形 60">
            <a:extLst>
              <a:ext uri="{FF2B5EF4-FFF2-40B4-BE49-F238E27FC236}">
                <a16:creationId xmlns:a16="http://schemas.microsoft.com/office/drawing/2014/main" id="{01A61F62-8658-4992-A59B-16BFE9051803}"/>
              </a:ext>
            </a:extLst>
          </p:cNvPr>
          <p:cNvSpPr/>
          <p:nvPr/>
        </p:nvSpPr>
        <p:spPr>
          <a:xfrm>
            <a:off x="9076493" y="5225923"/>
            <a:ext cx="2962715" cy="612648"/>
          </a:xfrm>
          <a:prstGeom prst="wedgeRoundRectCallout">
            <a:avLst>
              <a:gd name="adj1" fmla="val -58481"/>
              <a:gd name="adj2" fmla="val -86753"/>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InP</a:t>
            </a:r>
            <a:r>
              <a:rPr lang="ja-JP" altLang="en-US" dirty="0"/>
              <a:t>系で達成済、</a:t>
            </a:r>
            <a:r>
              <a:rPr kumimoji="1" lang="en-US" altLang="ja-JP" dirty="0"/>
              <a:t>Si</a:t>
            </a:r>
            <a:r>
              <a:rPr kumimoji="1" lang="ja-JP" altLang="en-US" dirty="0"/>
              <a:t>系</a:t>
            </a:r>
            <a:r>
              <a:rPr lang="ja-JP" altLang="en-US" dirty="0"/>
              <a:t>は</a:t>
            </a:r>
            <a:r>
              <a:rPr lang="en-US" altLang="ja-JP" dirty="0"/>
              <a:t>300GHz</a:t>
            </a:r>
            <a:r>
              <a:rPr lang="ja-JP" altLang="en-US" dirty="0"/>
              <a:t>だとまだ厳しい</a:t>
            </a:r>
            <a:endParaRPr kumimoji="1" lang="en-US" altLang="ja-JP" dirty="0"/>
          </a:p>
        </p:txBody>
      </p:sp>
      <p:sp>
        <p:nvSpPr>
          <p:cNvPr id="65" name="吹き出し: 角を丸めた四角形 64">
            <a:extLst>
              <a:ext uri="{FF2B5EF4-FFF2-40B4-BE49-F238E27FC236}">
                <a16:creationId xmlns:a16="http://schemas.microsoft.com/office/drawing/2014/main" id="{6A7BEB71-23AF-4C71-A105-8FCE81469D95}"/>
              </a:ext>
            </a:extLst>
          </p:cNvPr>
          <p:cNvSpPr/>
          <p:nvPr/>
        </p:nvSpPr>
        <p:spPr>
          <a:xfrm>
            <a:off x="138026" y="3339353"/>
            <a:ext cx="2506154" cy="1392233"/>
          </a:xfrm>
          <a:prstGeom prst="wedgeRoundRectCallout">
            <a:avLst>
              <a:gd name="adj1" fmla="val 34944"/>
              <a:gd name="adj2" fmla="val -127069"/>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InP</a:t>
            </a:r>
            <a:r>
              <a:rPr kumimoji="1" lang="en-US" altLang="ja-JP" dirty="0"/>
              <a:t> PA</a:t>
            </a:r>
            <a:r>
              <a:rPr kumimoji="1" lang="ja-JP" altLang="en-US" dirty="0"/>
              <a:t>で</a:t>
            </a:r>
            <a:r>
              <a:rPr kumimoji="1" lang="en-US" altLang="ja-JP" dirty="0"/>
              <a:t>2030</a:t>
            </a:r>
            <a:r>
              <a:rPr kumimoji="1" lang="ja-JP" altLang="en-US" dirty="0"/>
              <a:t>年までに達成見込み</a:t>
            </a:r>
            <a:endParaRPr kumimoji="1" lang="en-US" altLang="ja-JP" dirty="0"/>
          </a:p>
          <a:p>
            <a:pPr algn="ctr"/>
            <a:r>
              <a:rPr kumimoji="1" lang="ja-JP" altLang="en-US" dirty="0"/>
              <a:t>他、信号源でも単体出力・多素子アレイが進めば可能</a:t>
            </a:r>
          </a:p>
        </p:txBody>
      </p:sp>
      <p:sp>
        <p:nvSpPr>
          <p:cNvPr id="78" name="吹き出し: 角を丸めた四角形 77">
            <a:extLst>
              <a:ext uri="{FF2B5EF4-FFF2-40B4-BE49-F238E27FC236}">
                <a16:creationId xmlns:a16="http://schemas.microsoft.com/office/drawing/2014/main" id="{F3B02432-BB3F-4456-9C77-16390F145776}"/>
              </a:ext>
            </a:extLst>
          </p:cNvPr>
          <p:cNvSpPr/>
          <p:nvPr/>
        </p:nvSpPr>
        <p:spPr>
          <a:xfrm>
            <a:off x="3372283" y="4743893"/>
            <a:ext cx="2167561" cy="612648"/>
          </a:xfrm>
          <a:prstGeom prst="wedgeRoundRectCallout">
            <a:avLst>
              <a:gd name="adj1" fmla="val -4173"/>
              <a:gd name="adj2" fmla="val 18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アンテナ・実装部は要調査</a:t>
            </a:r>
          </a:p>
        </p:txBody>
      </p:sp>
      <p:sp>
        <p:nvSpPr>
          <p:cNvPr id="66" name="吹き出し: 角を丸めた四角形 65">
            <a:extLst>
              <a:ext uri="{FF2B5EF4-FFF2-40B4-BE49-F238E27FC236}">
                <a16:creationId xmlns:a16="http://schemas.microsoft.com/office/drawing/2014/main" id="{1BA09C8F-0CC3-4B63-9E28-1484F1B26498}"/>
              </a:ext>
            </a:extLst>
          </p:cNvPr>
          <p:cNvSpPr/>
          <p:nvPr/>
        </p:nvSpPr>
        <p:spPr>
          <a:xfrm>
            <a:off x="70965" y="4856422"/>
            <a:ext cx="2640275" cy="750638"/>
          </a:xfrm>
          <a:prstGeom prst="wedgeRoundRectCallout">
            <a:avLst>
              <a:gd name="adj1" fmla="val -4173"/>
              <a:gd name="adj2" fmla="val 18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信号源に要求される位相雑音などは要調査</a:t>
            </a:r>
          </a:p>
        </p:txBody>
      </p:sp>
    </p:spTree>
    <p:extLst>
      <p:ext uri="{BB962C8B-B14F-4D97-AF65-F5344CB8AC3E}">
        <p14:creationId xmlns:p14="http://schemas.microsoft.com/office/powerpoint/2010/main" val="47164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4DC48-C545-4B1C-B623-22EF61543224}"/>
              </a:ext>
            </a:extLst>
          </p:cNvPr>
          <p:cNvSpPr>
            <a:spLocks noGrp="1"/>
          </p:cNvSpPr>
          <p:nvPr>
            <p:ph type="title"/>
          </p:nvPr>
        </p:nvSpPr>
        <p:spPr/>
        <p:txBody>
          <a:bodyPr/>
          <a:lstStyle/>
          <a:p>
            <a:r>
              <a:rPr kumimoji="1" lang="ja-JP" altLang="en-US" dirty="0"/>
              <a:t>調査まとめ（</a:t>
            </a:r>
            <a:r>
              <a:rPr kumimoji="1" lang="en-US" altLang="ja-JP" dirty="0"/>
              <a:t>300GHz</a:t>
            </a:r>
            <a:r>
              <a:rPr kumimoji="1" lang="ja-JP" altLang="en-US" dirty="0"/>
              <a:t>帯について）</a:t>
            </a:r>
          </a:p>
        </p:txBody>
      </p:sp>
      <p:sp>
        <p:nvSpPr>
          <p:cNvPr id="3" name="コンテンツ プレースホルダー 2">
            <a:extLst>
              <a:ext uri="{FF2B5EF4-FFF2-40B4-BE49-F238E27FC236}">
                <a16:creationId xmlns:a16="http://schemas.microsoft.com/office/drawing/2014/main" id="{E1D2B3A4-643D-4C6A-9A4F-B45AD5746118}"/>
              </a:ext>
            </a:extLst>
          </p:cNvPr>
          <p:cNvSpPr>
            <a:spLocks noGrp="1"/>
          </p:cNvSpPr>
          <p:nvPr>
            <p:ph idx="1"/>
          </p:nvPr>
        </p:nvSpPr>
        <p:spPr>
          <a:xfrm>
            <a:off x="838200" y="1825625"/>
            <a:ext cx="10515600" cy="4813300"/>
          </a:xfrm>
        </p:spPr>
        <p:txBody>
          <a:bodyPr>
            <a:normAutofit lnSpcReduction="10000"/>
          </a:bodyPr>
          <a:lstStyle/>
          <a:p>
            <a:r>
              <a:rPr kumimoji="1" lang="ja-JP" altLang="en-US" dirty="0"/>
              <a:t>送信側（信号源・増幅器）、受信側について調査した。</a:t>
            </a:r>
            <a:endParaRPr kumimoji="1" lang="en-US" altLang="ja-JP" dirty="0"/>
          </a:p>
          <a:p>
            <a:r>
              <a:rPr kumimoji="1" lang="ja-JP" altLang="en-US" dirty="0"/>
              <a:t>バックホール・フロントホールにおいて、送信側</a:t>
            </a:r>
            <a:r>
              <a:rPr kumimoji="1" lang="en-US" altLang="ja-JP" dirty="0"/>
              <a:t>TWTA</a:t>
            </a:r>
            <a:r>
              <a:rPr lang="ja-JP" altLang="en-US" dirty="0"/>
              <a:t>および受信側</a:t>
            </a:r>
            <a:r>
              <a:rPr lang="en-US" altLang="ja-JP" dirty="0" err="1"/>
              <a:t>InP</a:t>
            </a:r>
            <a:r>
              <a:rPr lang="ja-JP" altLang="en-US" dirty="0"/>
              <a:t>系</a:t>
            </a:r>
            <a:r>
              <a:rPr lang="en-US" altLang="ja-JP" dirty="0"/>
              <a:t>Si</a:t>
            </a:r>
            <a:r>
              <a:rPr lang="ja-JP" altLang="en-US" dirty="0"/>
              <a:t>系レシーバの利用により、既にリンクバジェットを満たすことは可能だが、さらなる帯域拡大には高出力化は引き続き必要。</a:t>
            </a:r>
            <a:endParaRPr lang="en-US" altLang="ja-JP" dirty="0"/>
          </a:p>
          <a:p>
            <a:r>
              <a:rPr lang="ja-JP" altLang="en-US" dirty="0"/>
              <a:t>移動体通信応用について、受信側は</a:t>
            </a:r>
            <a:r>
              <a:rPr lang="en-US" altLang="ja-JP" dirty="0" err="1"/>
              <a:t>InP</a:t>
            </a:r>
            <a:r>
              <a:rPr lang="ja-JP" altLang="en-US" dirty="0"/>
              <a:t>系レシーバは要求を満たす。送信側についてはさらなる</a:t>
            </a:r>
            <a:r>
              <a:rPr lang="en-US" altLang="ja-JP" dirty="0"/>
              <a:t>PA</a:t>
            </a:r>
            <a:r>
              <a:rPr lang="ja-JP" altLang="en-US" dirty="0"/>
              <a:t>出力・信号源出力向上、アレイ化が必要だが、このまま</a:t>
            </a:r>
            <a:r>
              <a:rPr lang="en-US" altLang="ja-JP" dirty="0"/>
              <a:t>2030</a:t>
            </a:r>
            <a:r>
              <a:rPr lang="ja-JP" altLang="en-US" dirty="0"/>
              <a:t>年までには十分達成可能。</a:t>
            </a:r>
            <a:endParaRPr lang="en-US" altLang="ja-JP" dirty="0"/>
          </a:p>
          <a:p>
            <a:r>
              <a:rPr lang="ja-JP" altLang="en-US" dirty="0"/>
              <a:t>発展状況は逐次変わるため、引き続きのデータ収集が必要。</a:t>
            </a:r>
            <a:endParaRPr lang="en-US" altLang="ja-JP" dirty="0"/>
          </a:p>
          <a:p>
            <a:r>
              <a:rPr lang="ja-JP" altLang="en-US" dirty="0"/>
              <a:t>アンテナ・実装部、位相雑音・歪み、熱・排熱などについては今後の調査が必要。</a:t>
            </a:r>
            <a:endParaRPr lang="en-US" altLang="ja-JP" dirty="0"/>
          </a:p>
        </p:txBody>
      </p:sp>
    </p:spTree>
    <p:extLst>
      <p:ext uri="{BB962C8B-B14F-4D97-AF65-F5344CB8AC3E}">
        <p14:creationId xmlns:p14="http://schemas.microsoft.com/office/powerpoint/2010/main" val="358817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4DC48-C545-4B1C-B623-22EF61543224}"/>
              </a:ext>
            </a:extLst>
          </p:cNvPr>
          <p:cNvSpPr>
            <a:spLocks noGrp="1"/>
          </p:cNvSpPr>
          <p:nvPr>
            <p:ph type="title"/>
          </p:nvPr>
        </p:nvSpPr>
        <p:spPr/>
        <p:txBody>
          <a:bodyPr/>
          <a:lstStyle/>
          <a:p>
            <a:r>
              <a:rPr kumimoji="1" lang="en-US" altLang="ja-JP" dirty="0"/>
              <a:t>IC</a:t>
            </a:r>
            <a:r>
              <a:rPr kumimoji="1" lang="ja-JP" altLang="en-US" dirty="0"/>
              <a:t>デバイス</a:t>
            </a:r>
            <a:r>
              <a:rPr kumimoji="1" lang="en-US" altLang="ja-JP" dirty="0"/>
              <a:t>G</a:t>
            </a:r>
            <a:r>
              <a:rPr kumimoji="1" lang="ja-JP" altLang="en-US" dirty="0" err="1"/>
              <a:t>での</a:t>
            </a:r>
            <a:r>
              <a:rPr kumimoji="1" lang="ja-JP" altLang="en-US" dirty="0"/>
              <a:t>議論内容</a:t>
            </a:r>
          </a:p>
        </p:txBody>
      </p:sp>
      <p:sp>
        <p:nvSpPr>
          <p:cNvPr id="3" name="コンテンツ プレースホルダー 2">
            <a:extLst>
              <a:ext uri="{FF2B5EF4-FFF2-40B4-BE49-F238E27FC236}">
                <a16:creationId xmlns:a16="http://schemas.microsoft.com/office/drawing/2014/main" id="{E1D2B3A4-643D-4C6A-9A4F-B45AD5746118}"/>
              </a:ext>
            </a:extLst>
          </p:cNvPr>
          <p:cNvSpPr>
            <a:spLocks noGrp="1"/>
          </p:cNvSpPr>
          <p:nvPr>
            <p:ph idx="1"/>
          </p:nvPr>
        </p:nvSpPr>
        <p:spPr/>
        <p:txBody>
          <a:bodyPr>
            <a:normAutofit/>
          </a:bodyPr>
          <a:lstStyle/>
          <a:p>
            <a:r>
              <a:rPr kumimoji="1" lang="ja-JP" altLang="en-US" dirty="0"/>
              <a:t>テラヘルツ帯の無線通信に用いられる可能性のある信号源および受信器に関して調査し、</a:t>
            </a:r>
            <a:r>
              <a:rPr lang="ja-JP" altLang="en-US" dirty="0"/>
              <a:t>今後のデバイス開発の見通しや性能予測を行った。アンテナ・実装等については今回は取り扱わず、今後の調査項目とした。</a:t>
            </a:r>
            <a:endParaRPr lang="en-US" altLang="ja-JP" dirty="0"/>
          </a:p>
        </p:txBody>
      </p:sp>
    </p:spTree>
    <p:extLst>
      <p:ext uri="{BB962C8B-B14F-4D97-AF65-F5344CB8AC3E}">
        <p14:creationId xmlns:p14="http://schemas.microsoft.com/office/powerpoint/2010/main" val="166882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4A3EB-079A-4547-A514-A7CBFB4886F8}"/>
              </a:ext>
            </a:extLst>
          </p:cNvPr>
          <p:cNvSpPr>
            <a:spLocks noGrp="1"/>
          </p:cNvSpPr>
          <p:nvPr>
            <p:ph type="ctrTitle"/>
          </p:nvPr>
        </p:nvSpPr>
        <p:spPr/>
        <p:txBody>
          <a:bodyPr/>
          <a:lstStyle/>
          <a:p>
            <a:r>
              <a:rPr lang="ja-JP" altLang="en-US" dirty="0"/>
              <a:t>信号源まとめ</a:t>
            </a:r>
            <a:endParaRPr kumimoji="1" lang="ja-JP" altLang="en-US" dirty="0"/>
          </a:p>
        </p:txBody>
      </p:sp>
    </p:spTree>
    <p:extLst>
      <p:ext uri="{BB962C8B-B14F-4D97-AF65-F5344CB8AC3E}">
        <p14:creationId xmlns:p14="http://schemas.microsoft.com/office/powerpoint/2010/main" val="7591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4DC48-C545-4B1C-B623-22EF61543224}"/>
              </a:ext>
            </a:extLst>
          </p:cNvPr>
          <p:cNvSpPr>
            <a:spLocks noGrp="1"/>
          </p:cNvSpPr>
          <p:nvPr>
            <p:ph type="title"/>
          </p:nvPr>
        </p:nvSpPr>
        <p:spPr/>
        <p:txBody>
          <a:bodyPr/>
          <a:lstStyle/>
          <a:p>
            <a:r>
              <a:rPr kumimoji="1" lang="ja-JP" altLang="en-US" dirty="0"/>
              <a:t>取りまとめの方針</a:t>
            </a:r>
          </a:p>
        </p:txBody>
      </p:sp>
      <p:sp>
        <p:nvSpPr>
          <p:cNvPr id="3" name="コンテンツ プレースホルダー 2">
            <a:extLst>
              <a:ext uri="{FF2B5EF4-FFF2-40B4-BE49-F238E27FC236}">
                <a16:creationId xmlns:a16="http://schemas.microsoft.com/office/drawing/2014/main" id="{E1D2B3A4-643D-4C6A-9A4F-B45AD5746118}"/>
              </a:ext>
            </a:extLst>
          </p:cNvPr>
          <p:cNvSpPr>
            <a:spLocks noGrp="1"/>
          </p:cNvSpPr>
          <p:nvPr>
            <p:ph idx="1"/>
          </p:nvPr>
        </p:nvSpPr>
        <p:spPr>
          <a:xfrm>
            <a:off x="838200" y="1825625"/>
            <a:ext cx="10515600" cy="4871010"/>
          </a:xfrm>
        </p:spPr>
        <p:txBody>
          <a:bodyPr>
            <a:normAutofit/>
          </a:bodyPr>
          <a:lstStyle/>
          <a:p>
            <a:r>
              <a:rPr lang="ja-JP" altLang="en-US" sz="2400" dirty="0"/>
              <a:t>信号源として、単一走行キャリアフォトダイオード（</a:t>
            </a:r>
            <a:r>
              <a:rPr lang="en-US" altLang="ja-JP" sz="2400" dirty="0"/>
              <a:t>UTC-PD</a:t>
            </a:r>
            <a:r>
              <a:rPr lang="ja-JP" altLang="en-US" sz="2400" dirty="0"/>
              <a:t>）、マイクロ光コム（</a:t>
            </a:r>
            <a:r>
              <a:rPr lang="en-US" altLang="ja-JP" sz="2400" dirty="0"/>
              <a:t>Micro-comb</a:t>
            </a:r>
            <a:r>
              <a:rPr lang="ja-JP" altLang="en-US" sz="2400" dirty="0"/>
              <a:t>）、量子カスケードレーザー（</a:t>
            </a:r>
            <a:r>
              <a:rPr lang="en-US" altLang="ja-JP" sz="2400" dirty="0"/>
              <a:t>QCL</a:t>
            </a:r>
            <a:r>
              <a:rPr lang="ja-JP" altLang="en-US" sz="2400" dirty="0"/>
              <a:t>）、共鳴トンネルダイオード（</a:t>
            </a:r>
            <a:r>
              <a:rPr lang="en-US" altLang="ja-JP" sz="2400" dirty="0"/>
              <a:t>RTD</a:t>
            </a:r>
            <a:r>
              <a:rPr lang="ja-JP" altLang="en-US" sz="2400" dirty="0"/>
              <a:t>）、トランジスタ（</a:t>
            </a:r>
            <a:r>
              <a:rPr lang="en-US" altLang="ja-JP" sz="2400" dirty="0"/>
              <a:t>Si</a:t>
            </a:r>
            <a:r>
              <a:rPr lang="ja-JP" altLang="en-US" sz="2400" dirty="0"/>
              <a:t> </a:t>
            </a:r>
            <a:r>
              <a:rPr lang="en-US" altLang="ja-JP" sz="2400" dirty="0"/>
              <a:t>CMOS</a:t>
            </a:r>
            <a:r>
              <a:rPr lang="ja-JP" altLang="en-US" sz="2400" dirty="0" err="1"/>
              <a:t>、</a:t>
            </a:r>
            <a:r>
              <a:rPr lang="en-US" altLang="ja-JP" sz="2400" dirty="0" err="1"/>
              <a:t>SiGe</a:t>
            </a:r>
            <a:r>
              <a:rPr lang="ja-JP" altLang="en-US" sz="2400" dirty="0"/>
              <a:t>ヘテロ接合バイポーラトランジスタ（</a:t>
            </a:r>
            <a:r>
              <a:rPr lang="en-US" altLang="ja-JP" sz="2400" dirty="0"/>
              <a:t>HBT</a:t>
            </a:r>
            <a:r>
              <a:rPr lang="ja-JP" altLang="en-US" sz="2400" dirty="0"/>
              <a:t>）、</a:t>
            </a:r>
            <a:r>
              <a:rPr lang="en-US" altLang="ja-JP" sz="2400" dirty="0" err="1"/>
              <a:t>InP</a:t>
            </a:r>
            <a:r>
              <a:rPr lang="en-US" altLang="ja-JP" sz="2400" dirty="0"/>
              <a:t> HBT</a:t>
            </a:r>
            <a:r>
              <a:rPr lang="ja-JP" altLang="en-US" sz="2400" dirty="0" err="1"/>
              <a:t>、</a:t>
            </a:r>
            <a:r>
              <a:rPr lang="en-US" altLang="ja-JP" sz="2400" dirty="0" err="1"/>
              <a:t>InP</a:t>
            </a:r>
            <a:r>
              <a:rPr lang="en-US" altLang="ja-JP" sz="2400" dirty="0"/>
              <a:t> </a:t>
            </a:r>
            <a:r>
              <a:rPr lang="ja-JP" altLang="en-US" sz="2400" dirty="0"/>
              <a:t>高電子移動度トランジスタ（</a:t>
            </a:r>
            <a:r>
              <a:rPr lang="en-US" altLang="ja-JP" sz="2400" dirty="0"/>
              <a:t>HEMT</a:t>
            </a:r>
            <a:r>
              <a:rPr lang="ja-JP" altLang="en-US" sz="2400" dirty="0"/>
              <a:t>）、メタモルフィック</a:t>
            </a:r>
            <a:r>
              <a:rPr lang="en-US" altLang="ja-JP" sz="2400" dirty="0"/>
              <a:t>HEMT</a:t>
            </a:r>
            <a:r>
              <a:rPr lang="ja-JP" altLang="en-US" sz="2400" dirty="0"/>
              <a:t>（</a:t>
            </a:r>
            <a:r>
              <a:rPr lang="en-US" altLang="ja-JP" sz="2400" dirty="0" err="1"/>
              <a:t>mHEMT</a:t>
            </a:r>
            <a:r>
              <a:rPr lang="ja-JP" altLang="en-US" sz="2400" dirty="0"/>
              <a:t>）、</a:t>
            </a:r>
            <a:r>
              <a:rPr lang="en-US" altLang="ja-JP" sz="2400" dirty="0" err="1"/>
              <a:t>GaN</a:t>
            </a:r>
            <a:r>
              <a:rPr lang="ja-JP" altLang="en-US" sz="2400" dirty="0"/>
              <a:t> </a:t>
            </a:r>
            <a:r>
              <a:rPr lang="en-US" altLang="ja-JP" sz="2400" dirty="0"/>
              <a:t>HEMT</a:t>
            </a:r>
            <a:r>
              <a:rPr lang="ja-JP" altLang="en-US" sz="2400" dirty="0"/>
              <a:t>）を調査</a:t>
            </a:r>
            <a:endParaRPr lang="en-US" altLang="ja-JP" sz="2400" dirty="0"/>
          </a:p>
          <a:p>
            <a:r>
              <a:rPr lang="ja-JP" altLang="en-US" sz="2400" dirty="0"/>
              <a:t>周波数、出力、効率、チップ面積当たりの出力（電力密度）で評価した</a:t>
            </a:r>
            <a:br>
              <a:rPr lang="en-US" altLang="ja-JP" sz="2400" dirty="0"/>
            </a:br>
            <a:r>
              <a:rPr lang="ja-JP" altLang="en-US" sz="2400" dirty="0"/>
              <a:t>（</a:t>
            </a:r>
            <a:r>
              <a:rPr lang="en-US" altLang="ja-JP" sz="2400" dirty="0"/>
              <a:t>UTC-PD</a:t>
            </a:r>
            <a:r>
              <a:rPr lang="ja-JP" altLang="en-US" sz="2400" dirty="0"/>
              <a:t>は外部光源の性能にも依るため、効率・チップ面積当たりの出力についてはまとめなかった）</a:t>
            </a:r>
            <a:endParaRPr lang="en-US" altLang="ja-JP" sz="2400" dirty="0"/>
          </a:p>
          <a:p>
            <a:r>
              <a:rPr lang="ja-JP" altLang="en-US" sz="2400" dirty="0"/>
              <a:t>送信側ではパワーアンプ</a:t>
            </a:r>
            <a:r>
              <a:rPr lang="en-US" altLang="ja-JP" sz="2400" dirty="0"/>
              <a:t>PA</a:t>
            </a:r>
            <a:r>
              <a:rPr lang="ja-JP" altLang="en-US" sz="2400" dirty="0"/>
              <a:t>を用いることで大幅な出力向上ができるため、化合物</a:t>
            </a:r>
            <a:r>
              <a:rPr lang="en-US" altLang="ja-JP" sz="2400" dirty="0"/>
              <a:t>PA</a:t>
            </a:r>
            <a:r>
              <a:rPr lang="ja-JP" altLang="en-US" sz="2400" dirty="0" err="1"/>
              <a:t>、</a:t>
            </a:r>
            <a:r>
              <a:rPr lang="ja-JP" altLang="en-US" sz="2400" dirty="0"/>
              <a:t>真空管アンプ（</a:t>
            </a:r>
            <a:r>
              <a:rPr lang="en-US" altLang="ja-JP" sz="2400" dirty="0"/>
              <a:t>TWTA</a:t>
            </a:r>
            <a:r>
              <a:rPr lang="ja-JP" altLang="en-US" sz="2400" dirty="0"/>
              <a:t>）についても調査した</a:t>
            </a:r>
            <a:endParaRPr lang="en-US" altLang="ja-JP" sz="2400" dirty="0"/>
          </a:p>
          <a:p>
            <a:r>
              <a:rPr lang="ja-JP" altLang="en-US" sz="2400" dirty="0"/>
              <a:t>調査結果について、移動体通信に利用可能なものとしてトランジスタ・ダイオード信号源、</a:t>
            </a:r>
            <a:r>
              <a:rPr lang="en-US" altLang="ja-JP" sz="2400" dirty="0"/>
              <a:t>PA</a:t>
            </a:r>
            <a:r>
              <a:rPr lang="ja-JP" altLang="en-US" sz="2400" dirty="0"/>
              <a:t>はひとまとめとした</a:t>
            </a:r>
            <a:endParaRPr lang="en-US" altLang="ja-JP" sz="2400" dirty="0"/>
          </a:p>
        </p:txBody>
      </p:sp>
    </p:spTree>
    <p:extLst>
      <p:ext uri="{BB962C8B-B14F-4D97-AF65-F5344CB8AC3E}">
        <p14:creationId xmlns:p14="http://schemas.microsoft.com/office/powerpoint/2010/main" val="422613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822FBE-FD24-44D3-9FE9-DAA787DC2BF4}"/>
              </a:ext>
            </a:extLst>
          </p:cNvPr>
          <p:cNvSpPr>
            <a:spLocks noGrp="1"/>
          </p:cNvSpPr>
          <p:nvPr>
            <p:ph type="title"/>
          </p:nvPr>
        </p:nvSpPr>
        <p:spPr>
          <a:xfrm>
            <a:off x="838200" y="365125"/>
            <a:ext cx="10515600" cy="1325563"/>
          </a:xfrm>
        </p:spPr>
        <p:txBody>
          <a:bodyPr/>
          <a:lstStyle/>
          <a:p>
            <a:r>
              <a:rPr lang="ja-JP" altLang="en-US" dirty="0"/>
              <a:t>電力密度について</a:t>
            </a:r>
            <a:endParaRPr kumimoji="1" lang="ja-JP" altLang="en-US" dirty="0"/>
          </a:p>
        </p:txBody>
      </p:sp>
      <p:pic>
        <p:nvPicPr>
          <p:cNvPr id="4" name="Picture 2" descr="https://1.bp.blogspot.com/-77Vj07X03Ps/XDXbZO5Xk5I/AAAAAAABQ_o/EeDPHdB0tioWVhonwaLwkiGUsRVJGfzaACLcBGAs/s800/computer_ic_syusekikairo.png">
            <a:extLst>
              <a:ext uri="{FF2B5EF4-FFF2-40B4-BE49-F238E27FC236}">
                <a16:creationId xmlns:a16="http://schemas.microsoft.com/office/drawing/2014/main" id="{2EB25CE9-1E4B-47D8-926B-4A3522A30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66" y="3345581"/>
            <a:ext cx="2802581" cy="2802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upload.wikimedia.org/wikipedia/commons/e/eb/12-inch_silicon_wafer.jpg">
            <a:extLst>
              <a:ext uri="{FF2B5EF4-FFF2-40B4-BE49-F238E27FC236}">
                <a16:creationId xmlns:a16="http://schemas.microsoft.com/office/drawing/2014/main" id="{A061B8DF-6F17-4E6E-86F1-F279EA70C1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5000" t="51139" r="46266" b="32996"/>
          <a:stretch/>
        </p:blipFill>
        <p:spPr bwMode="auto">
          <a:xfrm>
            <a:off x="1211456" y="3700869"/>
            <a:ext cx="1654191" cy="1607607"/>
          </a:xfrm>
          <a:prstGeom prst="rect">
            <a:avLst/>
          </a:prstGeom>
          <a:noFill/>
          <a:scene3d>
            <a:camera prst="orthographicFront">
              <a:rot lat="2118602" lon="19200000" rev="18120000"/>
            </a:camera>
            <a:lightRig rig="threePt" dir="t"/>
          </a:scene3d>
          <a:extLst>
            <a:ext uri="{909E8E84-426E-40DD-AFC4-6F175D3DCCD1}">
              <a14:hiddenFill xmlns:a14="http://schemas.microsoft.com/office/drawing/2010/main">
                <a:solidFill>
                  <a:srgbClr val="FFFFFF"/>
                </a:solidFill>
              </a14:hiddenFill>
            </a:ext>
          </a:extLst>
        </p:spPr>
      </p:pic>
      <p:sp>
        <p:nvSpPr>
          <p:cNvPr id="6" name="平行四辺形 5">
            <a:extLst>
              <a:ext uri="{FF2B5EF4-FFF2-40B4-BE49-F238E27FC236}">
                <a16:creationId xmlns:a16="http://schemas.microsoft.com/office/drawing/2014/main" id="{4352E905-541A-49EB-B996-8007D4BBF2CB}"/>
              </a:ext>
            </a:extLst>
          </p:cNvPr>
          <p:cNvSpPr/>
          <p:nvPr/>
        </p:nvSpPr>
        <p:spPr>
          <a:xfrm rot="2115461">
            <a:off x="2631920" y="4390777"/>
            <a:ext cx="134798" cy="90596"/>
          </a:xfrm>
          <a:prstGeom prst="parallelogram">
            <a:avLst>
              <a:gd name="adj" fmla="val 39239"/>
            </a:avLst>
          </a:prstGeom>
          <a:solidFill>
            <a:srgbClr val="FF0000"/>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平行四辺形 6">
            <a:extLst>
              <a:ext uri="{FF2B5EF4-FFF2-40B4-BE49-F238E27FC236}">
                <a16:creationId xmlns:a16="http://schemas.microsoft.com/office/drawing/2014/main" id="{FFD7CA29-7609-47CF-9936-CBA35ABFF732}"/>
              </a:ext>
            </a:extLst>
          </p:cNvPr>
          <p:cNvSpPr/>
          <p:nvPr/>
        </p:nvSpPr>
        <p:spPr>
          <a:xfrm rot="2115461">
            <a:off x="2301720" y="4609217"/>
            <a:ext cx="134798" cy="90596"/>
          </a:xfrm>
          <a:prstGeom prst="parallelogram">
            <a:avLst>
              <a:gd name="adj" fmla="val 39239"/>
            </a:avLst>
          </a:prstGeom>
          <a:solidFill>
            <a:srgbClr val="FF0000"/>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平行四辺形 7">
            <a:extLst>
              <a:ext uri="{FF2B5EF4-FFF2-40B4-BE49-F238E27FC236}">
                <a16:creationId xmlns:a16="http://schemas.microsoft.com/office/drawing/2014/main" id="{55EEBB45-260F-4D3C-A810-90A5DDA19DE4}"/>
              </a:ext>
            </a:extLst>
          </p:cNvPr>
          <p:cNvSpPr/>
          <p:nvPr/>
        </p:nvSpPr>
        <p:spPr>
          <a:xfrm rot="2115461">
            <a:off x="1966440" y="4830197"/>
            <a:ext cx="134798" cy="90596"/>
          </a:xfrm>
          <a:prstGeom prst="parallelogram">
            <a:avLst>
              <a:gd name="adj" fmla="val 39239"/>
            </a:avLst>
          </a:prstGeom>
          <a:solidFill>
            <a:srgbClr val="FF0000"/>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平行四辺形 8">
            <a:extLst>
              <a:ext uri="{FF2B5EF4-FFF2-40B4-BE49-F238E27FC236}">
                <a16:creationId xmlns:a16="http://schemas.microsoft.com/office/drawing/2014/main" id="{EE79A86C-E03E-42F7-99ED-CF51C8DF83D4}"/>
              </a:ext>
            </a:extLst>
          </p:cNvPr>
          <p:cNvSpPr/>
          <p:nvPr/>
        </p:nvSpPr>
        <p:spPr>
          <a:xfrm rot="2115461">
            <a:off x="2296640" y="4179957"/>
            <a:ext cx="134798" cy="90596"/>
          </a:xfrm>
          <a:prstGeom prst="parallelogram">
            <a:avLst>
              <a:gd name="adj" fmla="val 39239"/>
            </a:avLst>
          </a:prstGeom>
          <a:solidFill>
            <a:srgbClr val="FF0000"/>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平行四辺形 9">
            <a:extLst>
              <a:ext uri="{FF2B5EF4-FFF2-40B4-BE49-F238E27FC236}">
                <a16:creationId xmlns:a16="http://schemas.microsoft.com/office/drawing/2014/main" id="{DBC386BF-B8BF-4A8D-BA85-28CC329446B5}"/>
              </a:ext>
            </a:extLst>
          </p:cNvPr>
          <p:cNvSpPr/>
          <p:nvPr/>
        </p:nvSpPr>
        <p:spPr>
          <a:xfrm rot="2115461">
            <a:off x="1966440" y="4398397"/>
            <a:ext cx="134798" cy="90596"/>
          </a:xfrm>
          <a:prstGeom prst="parallelogram">
            <a:avLst>
              <a:gd name="adj" fmla="val 39239"/>
            </a:avLst>
          </a:prstGeom>
          <a:solidFill>
            <a:srgbClr val="FF0000"/>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平行四辺形 10">
            <a:extLst>
              <a:ext uri="{FF2B5EF4-FFF2-40B4-BE49-F238E27FC236}">
                <a16:creationId xmlns:a16="http://schemas.microsoft.com/office/drawing/2014/main" id="{2EB902D3-46C8-4936-AB27-CBFC7F1A00E3}"/>
              </a:ext>
            </a:extLst>
          </p:cNvPr>
          <p:cNvSpPr/>
          <p:nvPr/>
        </p:nvSpPr>
        <p:spPr>
          <a:xfrm rot="2115461">
            <a:off x="1631160" y="4619377"/>
            <a:ext cx="134798" cy="90596"/>
          </a:xfrm>
          <a:prstGeom prst="parallelogram">
            <a:avLst>
              <a:gd name="adj" fmla="val 39239"/>
            </a:avLst>
          </a:prstGeom>
          <a:solidFill>
            <a:srgbClr val="FF0000"/>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平行四辺形 11">
            <a:extLst>
              <a:ext uri="{FF2B5EF4-FFF2-40B4-BE49-F238E27FC236}">
                <a16:creationId xmlns:a16="http://schemas.microsoft.com/office/drawing/2014/main" id="{ED209FC9-6685-4956-90B2-F7BFDAE3FFF6}"/>
              </a:ext>
            </a:extLst>
          </p:cNvPr>
          <p:cNvSpPr/>
          <p:nvPr/>
        </p:nvSpPr>
        <p:spPr>
          <a:xfrm rot="2115461">
            <a:off x="1953740" y="3981838"/>
            <a:ext cx="134798" cy="90596"/>
          </a:xfrm>
          <a:prstGeom prst="parallelogram">
            <a:avLst>
              <a:gd name="adj" fmla="val 39239"/>
            </a:avLst>
          </a:prstGeom>
          <a:solidFill>
            <a:srgbClr val="FF0000"/>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平行四辺形 12">
            <a:extLst>
              <a:ext uri="{FF2B5EF4-FFF2-40B4-BE49-F238E27FC236}">
                <a16:creationId xmlns:a16="http://schemas.microsoft.com/office/drawing/2014/main" id="{82E7BB76-3938-43CE-A9A0-4CC124AA5A89}"/>
              </a:ext>
            </a:extLst>
          </p:cNvPr>
          <p:cNvSpPr/>
          <p:nvPr/>
        </p:nvSpPr>
        <p:spPr>
          <a:xfrm rot="2115461">
            <a:off x="1623540" y="4200278"/>
            <a:ext cx="134798" cy="90596"/>
          </a:xfrm>
          <a:prstGeom prst="parallelogram">
            <a:avLst>
              <a:gd name="adj" fmla="val 39239"/>
            </a:avLst>
          </a:prstGeom>
          <a:solidFill>
            <a:srgbClr val="FF0000"/>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平行四辺形 13">
            <a:extLst>
              <a:ext uri="{FF2B5EF4-FFF2-40B4-BE49-F238E27FC236}">
                <a16:creationId xmlns:a16="http://schemas.microsoft.com/office/drawing/2014/main" id="{9121DA64-76F1-4AEA-8380-9E0822D42FE5}"/>
              </a:ext>
            </a:extLst>
          </p:cNvPr>
          <p:cNvSpPr/>
          <p:nvPr/>
        </p:nvSpPr>
        <p:spPr>
          <a:xfrm rot="2115461">
            <a:off x="1288260" y="4421258"/>
            <a:ext cx="134798" cy="90596"/>
          </a:xfrm>
          <a:prstGeom prst="parallelogram">
            <a:avLst>
              <a:gd name="adj" fmla="val 39239"/>
            </a:avLst>
          </a:prstGeom>
          <a:solidFill>
            <a:srgbClr val="FF0000"/>
          </a:solidFill>
          <a:ln w="1270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5" name="図 14">
            <a:extLst>
              <a:ext uri="{FF2B5EF4-FFF2-40B4-BE49-F238E27FC236}">
                <a16:creationId xmlns:a16="http://schemas.microsoft.com/office/drawing/2014/main" id="{CFC0DDF8-4212-45BB-8563-8826A352068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478101" y="4015699"/>
            <a:ext cx="439701" cy="462740"/>
          </a:xfrm>
          <a:prstGeom prst="rect">
            <a:avLst/>
          </a:prstGeom>
        </p:spPr>
      </p:pic>
      <p:pic>
        <p:nvPicPr>
          <p:cNvPr id="16" name="図 15">
            <a:extLst>
              <a:ext uri="{FF2B5EF4-FFF2-40B4-BE49-F238E27FC236}">
                <a16:creationId xmlns:a16="http://schemas.microsoft.com/office/drawing/2014/main" id="{81092BC6-CB05-4746-9F17-BB4E870A99C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47901" y="3817725"/>
            <a:ext cx="439701" cy="462740"/>
          </a:xfrm>
          <a:prstGeom prst="rect">
            <a:avLst/>
          </a:prstGeom>
        </p:spPr>
      </p:pic>
      <p:pic>
        <p:nvPicPr>
          <p:cNvPr id="17" name="図 16">
            <a:extLst>
              <a:ext uri="{FF2B5EF4-FFF2-40B4-BE49-F238E27FC236}">
                <a16:creationId xmlns:a16="http://schemas.microsoft.com/office/drawing/2014/main" id="{632B845E-7802-4CEA-B156-D59CFE1BFFB1}"/>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790028" y="3603466"/>
            <a:ext cx="439701" cy="462740"/>
          </a:xfrm>
          <a:prstGeom prst="rect">
            <a:avLst/>
          </a:prstGeom>
        </p:spPr>
      </p:pic>
      <p:pic>
        <p:nvPicPr>
          <p:cNvPr id="18" name="図 17">
            <a:extLst>
              <a:ext uri="{FF2B5EF4-FFF2-40B4-BE49-F238E27FC236}">
                <a16:creationId xmlns:a16="http://schemas.microsoft.com/office/drawing/2014/main" id="{7B4CDC98-A3AD-4605-8830-B87D7EBF3D8B}"/>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44866" y="4232743"/>
            <a:ext cx="439701" cy="462740"/>
          </a:xfrm>
          <a:prstGeom prst="rect">
            <a:avLst/>
          </a:prstGeom>
        </p:spPr>
      </p:pic>
      <p:pic>
        <p:nvPicPr>
          <p:cNvPr id="19" name="図 18">
            <a:extLst>
              <a:ext uri="{FF2B5EF4-FFF2-40B4-BE49-F238E27FC236}">
                <a16:creationId xmlns:a16="http://schemas.microsoft.com/office/drawing/2014/main" id="{00CA20A0-6127-402E-A226-5E27786CAD98}"/>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814794" y="4035119"/>
            <a:ext cx="439701" cy="462740"/>
          </a:xfrm>
          <a:prstGeom prst="rect">
            <a:avLst/>
          </a:prstGeom>
        </p:spPr>
      </p:pic>
      <p:pic>
        <p:nvPicPr>
          <p:cNvPr id="20" name="図 19">
            <a:extLst>
              <a:ext uri="{FF2B5EF4-FFF2-40B4-BE49-F238E27FC236}">
                <a16:creationId xmlns:a16="http://schemas.microsoft.com/office/drawing/2014/main" id="{930F160B-A596-467A-957C-C5AD8D0E41D1}"/>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58749" y="3837495"/>
            <a:ext cx="439701" cy="462740"/>
          </a:xfrm>
          <a:prstGeom prst="rect">
            <a:avLst/>
          </a:prstGeom>
        </p:spPr>
      </p:pic>
      <p:pic>
        <p:nvPicPr>
          <p:cNvPr id="21" name="図 20">
            <a:extLst>
              <a:ext uri="{FF2B5EF4-FFF2-40B4-BE49-F238E27FC236}">
                <a16:creationId xmlns:a16="http://schemas.microsoft.com/office/drawing/2014/main" id="{A00E86B7-CD8E-4059-BDDD-EA430C3EC43E}"/>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817866" y="4464113"/>
            <a:ext cx="439701" cy="462740"/>
          </a:xfrm>
          <a:prstGeom prst="rect">
            <a:avLst/>
          </a:prstGeom>
        </p:spPr>
      </p:pic>
      <p:pic>
        <p:nvPicPr>
          <p:cNvPr id="22" name="図 21">
            <a:extLst>
              <a:ext uri="{FF2B5EF4-FFF2-40B4-BE49-F238E27FC236}">
                <a16:creationId xmlns:a16="http://schemas.microsoft.com/office/drawing/2014/main" id="{A889E7C2-D9AC-465F-A198-03C271D35CBE}"/>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77930" y="4249616"/>
            <a:ext cx="439701" cy="462740"/>
          </a:xfrm>
          <a:prstGeom prst="rect">
            <a:avLst/>
          </a:prstGeom>
        </p:spPr>
      </p:pic>
      <p:pic>
        <p:nvPicPr>
          <p:cNvPr id="23" name="図 22">
            <a:extLst>
              <a:ext uri="{FF2B5EF4-FFF2-40B4-BE49-F238E27FC236}">
                <a16:creationId xmlns:a16="http://schemas.microsoft.com/office/drawing/2014/main" id="{C3F33956-C70D-403D-B290-0992C4B994D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30069" y="4052160"/>
            <a:ext cx="439701" cy="462740"/>
          </a:xfrm>
          <a:prstGeom prst="rect">
            <a:avLst/>
          </a:prstGeom>
        </p:spPr>
      </p:pic>
      <p:sp>
        <p:nvSpPr>
          <p:cNvPr id="24" name="フリーフォーム: 図形 23">
            <a:extLst>
              <a:ext uri="{FF2B5EF4-FFF2-40B4-BE49-F238E27FC236}">
                <a16:creationId xmlns:a16="http://schemas.microsoft.com/office/drawing/2014/main" id="{0E6EC592-A23A-42B9-8B05-7EA1BAD9189A}"/>
              </a:ext>
            </a:extLst>
          </p:cNvPr>
          <p:cNvSpPr/>
          <p:nvPr/>
        </p:nvSpPr>
        <p:spPr>
          <a:xfrm>
            <a:off x="1671287" y="1690688"/>
            <a:ext cx="791432" cy="2424023"/>
          </a:xfrm>
          <a:custGeom>
            <a:avLst/>
            <a:gdLst>
              <a:gd name="connsiteX0" fmla="*/ 379562 w 785009"/>
              <a:gd name="connsiteY0" fmla="*/ 2426671 h 2427038"/>
              <a:gd name="connsiteX1" fmla="*/ 0 w 785009"/>
              <a:gd name="connsiteY1" fmla="*/ 701388 h 2427038"/>
              <a:gd name="connsiteX2" fmla="*/ 379562 w 785009"/>
              <a:gd name="connsiteY2" fmla="*/ 2648 h 2427038"/>
              <a:gd name="connsiteX3" fmla="*/ 785004 w 785009"/>
              <a:gd name="connsiteY3" fmla="*/ 546112 h 2427038"/>
              <a:gd name="connsiteX4" fmla="*/ 379562 w 785009"/>
              <a:gd name="connsiteY4" fmla="*/ 2426671 h 2427038"/>
              <a:gd name="connsiteX0" fmla="*/ 379562 w 791359"/>
              <a:gd name="connsiteY0" fmla="*/ 2425599 h 2425606"/>
              <a:gd name="connsiteX1" fmla="*/ 0 w 791359"/>
              <a:gd name="connsiteY1" fmla="*/ 700316 h 2425606"/>
              <a:gd name="connsiteX2" fmla="*/ 379562 w 791359"/>
              <a:gd name="connsiteY2" fmla="*/ 1576 h 2425606"/>
              <a:gd name="connsiteX3" fmla="*/ 791354 w 791359"/>
              <a:gd name="connsiteY3" fmla="*/ 678390 h 2425606"/>
              <a:gd name="connsiteX4" fmla="*/ 379562 w 791359"/>
              <a:gd name="connsiteY4" fmla="*/ 2425599 h 2425606"/>
              <a:gd name="connsiteX0" fmla="*/ 379562 w 791359"/>
              <a:gd name="connsiteY0" fmla="*/ 2424023 h 2424030"/>
              <a:gd name="connsiteX1" fmla="*/ 0 w 791359"/>
              <a:gd name="connsiteY1" fmla="*/ 698740 h 2424030"/>
              <a:gd name="connsiteX2" fmla="*/ 379562 w 791359"/>
              <a:gd name="connsiteY2" fmla="*/ 0 h 2424030"/>
              <a:gd name="connsiteX3" fmla="*/ 791354 w 791359"/>
              <a:gd name="connsiteY3" fmla="*/ 676814 h 2424030"/>
              <a:gd name="connsiteX4" fmla="*/ 379562 w 791359"/>
              <a:gd name="connsiteY4" fmla="*/ 2424023 h 2424030"/>
              <a:gd name="connsiteX0" fmla="*/ 379562 w 791359"/>
              <a:gd name="connsiteY0" fmla="*/ 2424023 h 2424030"/>
              <a:gd name="connsiteX1" fmla="*/ 0 w 791359"/>
              <a:gd name="connsiteY1" fmla="*/ 698740 h 2424030"/>
              <a:gd name="connsiteX2" fmla="*/ 379562 w 791359"/>
              <a:gd name="connsiteY2" fmla="*/ 0 h 2424030"/>
              <a:gd name="connsiteX3" fmla="*/ 791354 w 791359"/>
              <a:gd name="connsiteY3" fmla="*/ 676814 h 2424030"/>
              <a:gd name="connsiteX4" fmla="*/ 379562 w 791359"/>
              <a:gd name="connsiteY4" fmla="*/ 2424023 h 2424030"/>
              <a:gd name="connsiteX0" fmla="*/ 379562 w 791359"/>
              <a:gd name="connsiteY0" fmla="*/ 2424023 h 2424030"/>
              <a:gd name="connsiteX1" fmla="*/ 0 w 791359"/>
              <a:gd name="connsiteY1" fmla="*/ 698740 h 2424030"/>
              <a:gd name="connsiteX2" fmla="*/ 379562 w 791359"/>
              <a:gd name="connsiteY2" fmla="*/ 0 h 2424030"/>
              <a:gd name="connsiteX3" fmla="*/ 791354 w 791359"/>
              <a:gd name="connsiteY3" fmla="*/ 676814 h 2424030"/>
              <a:gd name="connsiteX4" fmla="*/ 379562 w 791359"/>
              <a:gd name="connsiteY4" fmla="*/ 2424023 h 2424030"/>
              <a:gd name="connsiteX0" fmla="*/ 379591 w 791432"/>
              <a:gd name="connsiteY0" fmla="*/ 2424023 h 2424030"/>
              <a:gd name="connsiteX1" fmla="*/ 29 w 791432"/>
              <a:gd name="connsiteY1" fmla="*/ 698740 h 2424030"/>
              <a:gd name="connsiteX2" fmla="*/ 398641 w 791432"/>
              <a:gd name="connsiteY2" fmla="*/ 0 h 2424030"/>
              <a:gd name="connsiteX3" fmla="*/ 791383 w 791432"/>
              <a:gd name="connsiteY3" fmla="*/ 676814 h 2424030"/>
              <a:gd name="connsiteX4" fmla="*/ 379591 w 791432"/>
              <a:gd name="connsiteY4" fmla="*/ 2424023 h 2424030"/>
              <a:gd name="connsiteX0" fmla="*/ 379590 w 791431"/>
              <a:gd name="connsiteY0" fmla="*/ 2424023 h 2424030"/>
              <a:gd name="connsiteX1" fmla="*/ 28 w 791431"/>
              <a:gd name="connsiteY1" fmla="*/ 698740 h 2424030"/>
              <a:gd name="connsiteX2" fmla="*/ 398640 w 791431"/>
              <a:gd name="connsiteY2" fmla="*/ 0 h 2424030"/>
              <a:gd name="connsiteX3" fmla="*/ 791382 w 791431"/>
              <a:gd name="connsiteY3" fmla="*/ 676814 h 2424030"/>
              <a:gd name="connsiteX4" fmla="*/ 379590 w 791431"/>
              <a:gd name="connsiteY4" fmla="*/ 2424023 h 2424030"/>
              <a:gd name="connsiteX0" fmla="*/ 379586 w 791427"/>
              <a:gd name="connsiteY0" fmla="*/ 2424023 h 2424030"/>
              <a:gd name="connsiteX1" fmla="*/ 24 w 791427"/>
              <a:gd name="connsiteY1" fmla="*/ 698740 h 2424030"/>
              <a:gd name="connsiteX2" fmla="*/ 398636 w 791427"/>
              <a:gd name="connsiteY2" fmla="*/ 0 h 2424030"/>
              <a:gd name="connsiteX3" fmla="*/ 791378 w 791427"/>
              <a:gd name="connsiteY3" fmla="*/ 676814 h 2424030"/>
              <a:gd name="connsiteX4" fmla="*/ 379586 w 791427"/>
              <a:gd name="connsiteY4" fmla="*/ 2424023 h 2424030"/>
              <a:gd name="connsiteX0" fmla="*/ 379586 w 791427"/>
              <a:gd name="connsiteY0" fmla="*/ 2424023 h 2424030"/>
              <a:gd name="connsiteX1" fmla="*/ 24 w 791427"/>
              <a:gd name="connsiteY1" fmla="*/ 698740 h 2424030"/>
              <a:gd name="connsiteX2" fmla="*/ 398636 w 791427"/>
              <a:gd name="connsiteY2" fmla="*/ 0 h 2424030"/>
              <a:gd name="connsiteX3" fmla="*/ 791378 w 791427"/>
              <a:gd name="connsiteY3" fmla="*/ 676814 h 2424030"/>
              <a:gd name="connsiteX4" fmla="*/ 379586 w 791427"/>
              <a:gd name="connsiteY4" fmla="*/ 2424023 h 2424030"/>
              <a:gd name="connsiteX0" fmla="*/ 379591 w 791432"/>
              <a:gd name="connsiteY0" fmla="*/ 2424023 h 2424023"/>
              <a:gd name="connsiteX1" fmla="*/ 29 w 791432"/>
              <a:gd name="connsiteY1" fmla="*/ 679690 h 2424023"/>
              <a:gd name="connsiteX2" fmla="*/ 398641 w 791432"/>
              <a:gd name="connsiteY2" fmla="*/ 0 h 2424023"/>
              <a:gd name="connsiteX3" fmla="*/ 791383 w 791432"/>
              <a:gd name="connsiteY3" fmla="*/ 676814 h 2424023"/>
              <a:gd name="connsiteX4" fmla="*/ 379591 w 791432"/>
              <a:gd name="connsiteY4" fmla="*/ 2424023 h 2424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32" h="2424023">
                <a:moveTo>
                  <a:pt x="379591" y="2424023"/>
                </a:moveTo>
                <a:cubicBezTo>
                  <a:pt x="247699" y="2424502"/>
                  <a:pt x="-3146" y="1083694"/>
                  <a:pt x="29" y="679690"/>
                </a:cubicBezTo>
                <a:cubicBezTo>
                  <a:pt x="3204" y="275686"/>
                  <a:pt x="172557" y="479"/>
                  <a:pt x="398641" y="0"/>
                </a:cubicBezTo>
                <a:cubicBezTo>
                  <a:pt x="643775" y="-479"/>
                  <a:pt x="794558" y="272810"/>
                  <a:pt x="791383" y="676814"/>
                </a:cubicBezTo>
                <a:cubicBezTo>
                  <a:pt x="788208" y="1080818"/>
                  <a:pt x="511483" y="2423544"/>
                  <a:pt x="379591" y="2424023"/>
                </a:cubicBezTo>
                <a:close/>
              </a:path>
            </a:pathLst>
          </a:custGeom>
          <a:gradFill>
            <a:gsLst>
              <a:gs pos="0">
                <a:srgbClr val="FF0000"/>
              </a:gs>
              <a:gs pos="100000">
                <a:srgbClr val="FF99CC">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弧 24">
            <a:extLst>
              <a:ext uri="{FF2B5EF4-FFF2-40B4-BE49-F238E27FC236}">
                <a16:creationId xmlns:a16="http://schemas.microsoft.com/office/drawing/2014/main" id="{6BD352BE-01AF-47AA-8763-D15CE2FC2054}"/>
              </a:ext>
            </a:extLst>
          </p:cNvPr>
          <p:cNvSpPr/>
          <p:nvPr/>
        </p:nvSpPr>
        <p:spPr>
          <a:xfrm>
            <a:off x="919199" y="2193453"/>
            <a:ext cx="2304322" cy="1526010"/>
          </a:xfrm>
          <a:prstGeom prst="arc">
            <a:avLst>
              <a:gd name="adj1" fmla="val 12783349"/>
              <a:gd name="adj2" fmla="val 19434896"/>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F532C02-6AB3-4C55-9095-12CE7C4472BE}"/>
              </a:ext>
            </a:extLst>
          </p:cNvPr>
          <p:cNvSpPr txBox="1"/>
          <p:nvPr/>
        </p:nvSpPr>
        <p:spPr>
          <a:xfrm>
            <a:off x="3813879" y="1844979"/>
            <a:ext cx="7877514" cy="4401205"/>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a:t>半導体チップの価格は半導体の種類、チップのサイズによって決定される。通信に必要な出力はユースケースによって決まるが、移動体通信に使う場合</a:t>
            </a:r>
            <a:r>
              <a:rPr lang="en-US" altLang="ja-JP" sz="2000" dirty="0"/>
              <a:t>~20dBm</a:t>
            </a:r>
            <a:r>
              <a:rPr lang="ja-JP" altLang="en-US" sz="2000" dirty="0"/>
              <a:t>の出力が必要になる。チップ面積を大きくすれば出力は大きくなるが、価格も高くなる。そのため、チップ面積に対してどれだけの出力を取り出せるか＝単位面積当たりの出力（電力密度）が価格を決めるポイントになる。</a:t>
            </a:r>
            <a:endParaRPr lang="en-US" altLang="ja-JP" sz="2000" dirty="0"/>
          </a:p>
          <a:p>
            <a:pPr marL="285750" indent="-285750">
              <a:buFont typeface="Arial" panose="020B0604020202020204" pitchFamily="34" charset="0"/>
              <a:buChar char="•"/>
            </a:pPr>
            <a:endParaRPr lang="en-US" altLang="ja-JP" sz="2000" dirty="0"/>
          </a:p>
          <a:p>
            <a:pPr marL="285750" indent="-285750">
              <a:buFont typeface="Arial" panose="020B0604020202020204" pitchFamily="34" charset="0"/>
              <a:buChar char="•"/>
            </a:pPr>
            <a:r>
              <a:rPr lang="ja-JP" altLang="en-US" sz="2000" dirty="0"/>
              <a:t>現在、異なる半導体（シリコン・化合物）のハイブリッドが検討されている。シリコンに比べて、化合物の価格は</a:t>
            </a:r>
            <a:r>
              <a:rPr lang="en-US" altLang="ja-JP" sz="2000" dirty="0"/>
              <a:t>~10</a:t>
            </a:r>
            <a:r>
              <a:rPr lang="ja-JP" altLang="en-US" sz="2000" dirty="0"/>
              <a:t>倍高い（今後、詳細な調査が必要）</a:t>
            </a:r>
            <a:br>
              <a:rPr lang="en-US" altLang="ja-JP" sz="2000" dirty="0"/>
            </a:br>
            <a:r>
              <a:rPr lang="ja-JP" altLang="en-US" sz="2000" dirty="0"/>
              <a:t>→化合物のチップを使う場合は</a:t>
            </a:r>
            <a:r>
              <a:rPr lang="en-US" altLang="ja-JP" sz="2000" dirty="0"/>
              <a:t>10</a:t>
            </a:r>
            <a:r>
              <a:rPr lang="ja-JP" altLang="en-US" sz="2000" dirty="0"/>
              <a:t>倍以上の電力密度にする必要がある</a:t>
            </a:r>
            <a:br>
              <a:rPr lang="en-US" altLang="ja-JP" sz="2000" dirty="0"/>
            </a:br>
            <a:endParaRPr lang="en-US" altLang="ja-JP" sz="2000" dirty="0"/>
          </a:p>
          <a:p>
            <a:r>
              <a:rPr lang="ja-JP" altLang="en-US" sz="2000" dirty="0"/>
              <a:t>⇒電力密度での比較と価格差の考慮が必要</a:t>
            </a:r>
          </a:p>
        </p:txBody>
      </p:sp>
      <p:sp>
        <p:nvSpPr>
          <p:cNvPr id="27" name="吹き出し: 角を丸めた四角形 26">
            <a:extLst>
              <a:ext uri="{FF2B5EF4-FFF2-40B4-BE49-F238E27FC236}">
                <a16:creationId xmlns:a16="http://schemas.microsoft.com/office/drawing/2014/main" id="{4296F7FD-7EBD-4C2B-B846-D387FC983F7A}"/>
              </a:ext>
            </a:extLst>
          </p:cNvPr>
          <p:cNvSpPr/>
          <p:nvPr/>
        </p:nvSpPr>
        <p:spPr>
          <a:xfrm>
            <a:off x="455974" y="5750179"/>
            <a:ext cx="2802581" cy="868450"/>
          </a:xfrm>
          <a:prstGeom prst="wedgeRoundRectCallout">
            <a:avLst>
              <a:gd name="adj1" fmla="val -11907"/>
              <a:gd name="adj2" fmla="val -8451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C7775FB-2908-45DC-B6B4-92E172E5541B}"/>
              </a:ext>
            </a:extLst>
          </p:cNvPr>
          <p:cNvSpPr txBox="1"/>
          <p:nvPr/>
        </p:nvSpPr>
        <p:spPr>
          <a:xfrm>
            <a:off x="455975" y="5787632"/>
            <a:ext cx="2884949" cy="830997"/>
          </a:xfrm>
          <a:prstGeom prst="rect">
            <a:avLst/>
          </a:prstGeom>
          <a:noFill/>
        </p:spPr>
        <p:txBody>
          <a:bodyPr wrap="square" rtlCol="0">
            <a:spAutoFit/>
          </a:bodyPr>
          <a:lstStyle/>
          <a:p>
            <a:r>
              <a:rPr kumimoji="1" lang="ja-JP" altLang="en-US" sz="1600" dirty="0"/>
              <a:t>出力を大きくするなら</a:t>
            </a:r>
            <a:r>
              <a:rPr lang="ja-JP" altLang="en-US" sz="1600" dirty="0"/>
              <a:t>大きいチップが必要、でも</a:t>
            </a:r>
            <a:r>
              <a:rPr kumimoji="1" lang="ja-JP" altLang="en-US" sz="1600" dirty="0"/>
              <a:t>大きいチップは高い</a:t>
            </a:r>
            <a:endParaRPr kumimoji="1" lang="en-US" altLang="ja-JP" sz="1600" dirty="0"/>
          </a:p>
        </p:txBody>
      </p:sp>
    </p:spTree>
    <p:extLst>
      <p:ext uri="{BB962C8B-B14F-4D97-AF65-F5344CB8AC3E}">
        <p14:creationId xmlns:p14="http://schemas.microsoft.com/office/powerpoint/2010/main" val="399535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AF1628-E629-4A5B-B30A-7428B465C9B6}"/>
              </a:ext>
            </a:extLst>
          </p:cNvPr>
          <p:cNvSpPr>
            <a:spLocks noGrp="1"/>
          </p:cNvSpPr>
          <p:nvPr>
            <p:ph type="title"/>
          </p:nvPr>
        </p:nvSpPr>
        <p:spPr/>
        <p:txBody>
          <a:bodyPr/>
          <a:lstStyle/>
          <a:p>
            <a:r>
              <a:rPr kumimoji="1" lang="ja-JP" altLang="en-US" dirty="0"/>
              <a:t>信号源、</a:t>
            </a:r>
            <a:r>
              <a:rPr kumimoji="1" lang="en-US" altLang="ja-JP" dirty="0"/>
              <a:t>PA</a:t>
            </a:r>
            <a:r>
              <a:rPr kumimoji="1" lang="ja-JP" altLang="en-US" dirty="0"/>
              <a:t>まとめ（出力）</a:t>
            </a:r>
          </a:p>
        </p:txBody>
      </p:sp>
      <p:graphicFrame>
        <p:nvGraphicFramePr>
          <p:cNvPr id="4" name="グラフ 3">
            <a:extLst>
              <a:ext uri="{FF2B5EF4-FFF2-40B4-BE49-F238E27FC236}">
                <a16:creationId xmlns:a16="http://schemas.microsoft.com/office/drawing/2014/main" id="{6BB58153-9D22-4304-8F50-0EEDFBEC958A}"/>
              </a:ext>
            </a:extLst>
          </p:cNvPr>
          <p:cNvGraphicFramePr>
            <a:graphicFrameLocks noGrp="1"/>
          </p:cNvGraphicFramePr>
          <p:nvPr>
            <p:extLst/>
          </p:nvPr>
        </p:nvGraphicFramePr>
        <p:xfrm>
          <a:off x="989815" y="1463040"/>
          <a:ext cx="6551629" cy="528828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コネクタ 15">
            <a:extLst>
              <a:ext uri="{FF2B5EF4-FFF2-40B4-BE49-F238E27FC236}">
                <a16:creationId xmlns:a16="http://schemas.microsoft.com/office/drawing/2014/main" id="{17E863FF-61DE-4A2A-BE45-280FB692FCD0}"/>
              </a:ext>
            </a:extLst>
          </p:cNvPr>
          <p:cNvCxnSpPr>
            <a:cxnSpLocks/>
          </p:cNvCxnSpPr>
          <p:nvPr/>
        </p:nvCxnSpPr>
        <p:spPr>
          <a:xfrm>
            <a:off x="1771654" y="1623433"/>
            <a:ext cx="1606531" cy="808683"/>
          </a:xfrm>
          <a:prstGeom prst="line">
            <a:avLst/>
          </a:prstGeom>
          <a:ln w="76200">
            <a:solidFill>
              <a:srgbClr val="C00000">
                <a:alpha val="8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BFFBE4EF-8FF0-4860-8E43-2E89C7B651A5}"/>
              </a:ext>
            </a:extLst>
          </p:cNvPr>
          <p:cNvCxnSpPr>
            <a:cxnSpLocks/>
          </p:cNvCxnSpPr>
          <p:nvPr/>
        </p:nvCxnSpPr>
        <p:spPr>
          <a:xfrm>
            <a:off x="1781083" y="1886908"/>
            <a:ext cx="1970352" cy="64441"/>
          </a:xfrm>
          <a:prstGeom prst="line">
            <a:avLst/>
          </a:prstGeom>
          <a:ln w="762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9EC1851-D17F-44ED-A384-DD61AEE064D0}"/>
              </a:ext>
            </a:extLst>
          </p:cNvPr>
          <p:cNvCxnSpPr>
            <a:cxnSpLocks/>
          </p:cNvCxnSpPr>
          <p:nvPr/>
        </p:nvCxnSpPr>
        <p:spPr>
          <a:xfrm>
            <a:off x="3688737" y="1933868"/>
            <a:ext cx="1004664" cy="1087828"/>
          </a:xfrm>
          <a:prstGeom prst="line">
            <a:avLst/>
          </a:prstGeom>
          <a:ln w="762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5F5ADEC-8BE9-4DE5-A7B6-A43CB5234884}"/>
              </a:ext>
            </a:extLst>
          </p:cNvPr>
          <p:cNvCxnSpPr>
            <a:cxnSpLocks/>
          </p:cNvCxnSpPr>
          <p:nvPr/>
        </p:nvCxnSpPr>
        <p:spPr>
          <a:xfrm>
            <a:off x="3471498" y="1913641"/>
            <a:ext cx="1642301" cy="1319753"/>
          </a:xfrm>
          <a:prstGeom prst="line">
            <a:avLst/>
          </a:prstGeom>
          <a:ln w="76200">
            <a:solidFill>
              <a:schemeClr val="bg1">
                <a:lumMod val="50000"/>
                <a:alpha val="8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4365692-E3AC-49EE-A10A-EB5435479D49}"/>
              </a:ext>
            </a:extLst>
          </p:cNvPr>
          <p:cNvCxnSpPr>
            <a:cxnSpLocks/>
          </p:cNvCxnSpPr>
          <p:nvPr/>
        </p:nvCxnSpPr>
        <p:spPr>
          <a:xfrm>
            <a:off x="5042259" y="3168977"/>
            <a:ext cx="1116640" cy="92697"/>
          </a:xfrm>
          <a:prstGeom prst="line">
            <a:avLst/>
          </a:prstGeom>
          <a:ln w="76200">
            <a:solidFill>
              <a:schemeClr val="bg1">
                <a:lumMod val="50000"/>
                <a:alpha val="8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4EFE938A-83B6-4D61-B6A8-2D196ED1ACA6}"/>
              </a:ext>
            </a:extLst>
          </p:cNvPr>
          <p:cNvCxnSpPr>
            <a:cxnSpLocks/>
          </p:cNvCxnSpPr>
          <p:nvPr/>
        </p:nvCxnSpPr>
        <p:spPr>
          <a:xfrm>
            <a:off x="6109132" y="3245962"/>
            <a:ext cx="870916" cy="760430"/>
          </a:xfrm>
          <a:prstGeom prst="line">
            <a:avLst/>
          </a:prstGeom>
          <a:ln w="76200">
            <a:solidFill>
              <a:schemeClr val="bg1">
                <a:lumMod val="50000"/>
                <a:alpha val="8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33F9D630-6D7E-4336-9E39-535FEF5F27F2}"/>
              </a:ext>
            </a:extLst>
          </p:cNvPr>
          <p:cNvCxnSpPr>
            <a:cxnSpLocks/>
          </p:cNvCxnSpPr>
          <p:nvPr/>
        </p:nvCxnSpPr>
        <p:spPr>
          <a:xfrm>
            <a:off x="4678454" y="3000375"/>
            <a:ext cx="1293819" cy="968310"/>
          </a:xfrm>
          <a:prstGeom prst="line">
            <a:avLst/>
          </a:prstGeom>
          <a:ln w="762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4075837-47F5-4BB2-B5F9-8718264293DA}"/>
              </a:ext>
            </a:extLst>
          </p:cNvPr>
          <p:cNvCxnSpPr>
            <a:cxnSpLocks/>
          </p:cNvCxnSpPr>
          <p:nvPr/>
        </p:nvCxnSpPr>
        <p:spPr>
          <a:xfrm>
            <a:off x="3004935" y="3139126"/>
            <a:ext cx="2183513" cy="28280"/>
          </a:xfrm>
          <a:prstGeom prst="line">
            <a:avLst/>
          </a:prstGeom>
          <a:ln w="76200">
            <a:solidFill>
              <a:srgbClr val="7030A0">
                <a:alpha val="80000"/>
              </a:srgb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D42CED8-759D-4F2E-AE01-6E5DCF07631D}"/>
              </a:ext>
            </a:extLst>
          </p:cNvPr>
          <p:cNvCxnSpPr>
            <a:cxnSpLocks/>
          </p:cNvCxnSpPr>
          <p:nvPr/>
        </p:nvCxnSpPr>
        <p:spPr>
          <a:xfrm>
            <a:off x="5113798" y="3176833"/>
            <a:ext cx="1996888" cy="1838227"/>
          </a:xfrm>
          <a:prstGeom prst="line">
            <a:avLst/>
          </a:prstGeom>
          <a:ln w="76200">
            <a:solidFill>
              <a:srgbClr val="7030A0">
                <a:alpha val="80000"/>
              </a:srgb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419478B9-BE71-4AA8-8F22-FEE2E75CC5AB}"/>
              </a:ext>
            </a:extLst>
          </p:cNvPr>
          <p:cNvCxnSpPr>
            <a:cxnSpLocks/>
          </p:cNvCxnSpPr>
          <p:nvPr/>
        </p:nvCxnSpPr>
        <p:spPr>
          <a:xfrm>
            <a:off x="5279739" y="3016813"/>
            <a:ext cx="1996577" cy="953207"/>
          </a:xfrm>
          <a:prstGeom prst="line">
            <a:avLst/>
          </a:prstGeom>
          <a:ln w="76200">
            <a:solidFill>
              <a:srgbClr val="FFC000">
                <a:alpha val="80000"/>
              </a:srgb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E499568D-8142-4AE2-95EB-5E92A4268532}"/>
              </a:ext>
            </a:extLst>
          </p:cNvPr>
          <p:cNvCxnSpPr>
            <a:cxnSpLocks/>
          </p:cNvCxnSpPr>
          <p:nvPr/>
        </p:nvCxnSpPr>
        <p:spPr>
          <a:xfrm>
            <a:off x="2192495" y="2910840"/>
            <a:ext cx="5008394" cy="2209800"/>
          </a:xfrm>
          <a:prstGeom prst="line">
            <a:avLst/>
          </a:prstGeom>
          <a:ln w="76200">
            <a:solidFill>
              <a:schemeClr val="accent6">
                <a:lumMod val="75000"/>
                <a:alpha val="80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35F92AE7-3F2D-4EF7-ABB0-0B876A69E954}"/>
              </a:ext>
            </a:extLst>
          </p:cNvPr>
          <p:cNvSpPr txBox="1"/>
          <p:nvPr/>
        </p:nvSpPr>
        <p:spPr>
          <a:xfrm rot="1688916">
            <a:off x="2260136" y="2117535"/>
            <a:ext cx="1013932" cy="369332"/>
          </a:xfrm>
          <a:prstGeom prst="rect">
            <a:avLst/>
          </a:prstGeom>
          <a:noFill/>
        </p:spPr>
        <p:txBody>
          <a:bodyPr wrap="none" rtlCol="0">
            <a:spAutoFit/>
          </a:bodyPr>
          <a:lstStyle/>
          <a:p>
            <a:r>
              <a:rPr kumimoji="1" lang="en-US" altLang="ja-JP" dirty="0" err="1">
                <a:solidFill>
                  <a:srgbClr val="C00000"/>
                </a:solidFill>
                <a:latin typeface="Arial" panose="020B0604020202020204" pitchFamily="34" charset="0"/>
                <a:cs typeface="Arial" panose="020B0604020202020204" pitchFamily="34" charset="0"/>
              </a:rPr>
              <a:t>GaN</a:t>
            </a:r>
            <a:r>
              <a:rPr kumimoji="1" lang="en-US" altLang="ja-JP" dirty="0">
                <a:solidFill>
                  <a:srgbClr val="C00000"/>
                </a:solidFill>
                <a:latin typeface="Arial" panose="020B0604020202020204" pitchFamily="34" charset="0"/>
                <a:cs typeface="Arial" panose="020B0604020202020204" pitchFamily="34" charset="0"/>
              </a:rPr>
              <a:t> PA</a:t>
            </a:r>
            <a:endParaRPr kumimoji="1" lang="ja-JP" altLang="en-US" dirty="0">
              <a:solidFill>
                <a:srgbClr val="C00000"/>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C392026A-B3DE-4161-A853-FCEE444327F1}"/>
              </a:ext>
            </a:extLst>
          </p:cNvPr>
          <p:cNvSpPr txBox="1"/>
          <p:nvPr/>
        </p:nvSpPr>
        <p:spPr>
          <a:xfrm>
            <a:off x="2713939" y="1593815"/>
            <a:ext cx="1403141" cy="369332"/>
          </a:xfrm>
          <a:prstGeom prst="rect">
            <a:avLst/>
          </a:prstGeom>
          <a:noFill/>
        </p:spPr>
        <p:txBody>
          <a:bodyPr wrap="none" rtlCol="0">
            <a:spAutoFit/>
          </a:bodyPr>
          <a:lstStyle/>
          <a:p>
            <a:r>
              <a:rPr kumimoji="1" lang="en-US" altLang="ja-JP" dirty="0" err="1">
                <a:solidFill>
                  <a:srgbClr val="0070C0"/>
                </a:solidFill>
                <a:latin typeface="Arial" panose="020B0604020202020204" pitchFamily="34" charset="0"/>
                <a:cs typeface="Arial" panose="020B0604020202020204" pitchFamily="34" charset="0"/>
              </a:rPr>
              <a:t>InP</a:t>
            </a:r>
            <a:r>
              <a:rPr kumimoji="1" lang="en-US" altLang="ja-JP" dirty="0">
                <a:solidFill>
                  <a:srgbClr val="0070C0"/>
                </a:solidFill>
                <a:latin typeface="Arial" panose="020B0604020202020204" pitchFamily="34" charset="0"/>
                <a:cs typeface="Arial" panose="020B0604020202020204" pitchFamily="34" charset="0"/>
              </a:rPr>
              <a:t> HBT PA</a:t>
            </a:r>
            <a:endParaRPr kumimoji="1" lang="ja-JP" altLang="en-US" dirty="0">
              <a:solidFill>
                <a:srgbClr val="0070C0"/>
              </a:solidFill>
              <a:latin typeface="Arial" panose="020B0604020202020204" pitchFamily="34" charset="0"/>
              <a:cs typeface="Arial" panose="020B0604020202020204" pitchFamily="34" charset="0"/>
            </a:endParaRPr>
          </a:p>
        </p:txBody>
      </p:sp>
      <p:sp>
        <p:nvSpPr>
          <p:cNvPr id="48" name="テキスト ボックス 47">
            <a:extLst>
              <a:ext uri="{FF2B5EF4-FFF2-40B4-BE49-F238E27FC236}">
                <a16:creationId xmlns:a16="http://schemas.microsoft.com/office/drawing/2014/main" id="{4F05C2B4-257D-4964-A7E8-70774B3F689F}"/>
              </a:ext>
            </a:extLst>
          </p:cNvPr>
          <p:cNvSpPr txBox="1"/>
          <p:nvPr/>
        </p:nvSpPr>
        <p:spPr>
          <a:xfrm rot="1407897">
            <a:off x="4024641" y="4025345"/>
            <a:ext cx="1056700" cy="369332"/>
          </a:xfrm>
          <a:prstGeom prst="rect">
            <a:avLst/>
          </a:prstGeom>
          <a:noFill/>
        </p:spPr>
        <p:txBody>
          <a:bodyPr wrap="none" rtlCol="0">
            <a:spAutoFit/>
          </a:bodyPr>
          <a:lstStyle/>
          <a:p>
            <a:r>
              <a:rPr kumimoji="1" lang="en-US" altLang="ja-JP" dirty="0">
                <a:solidFill>
                  <a:schemeClr val="accent6">
                    <a:lumMod val="75000"/>
                  </a:schemeClr>
                </a:solidFill>
                <a:latin typeface="Arial" panose="020B0604020202020204" pitchFamily="34" charset="0"/>
                <a:cs typeface="Arial" panose="020B0604020202020204" pitchFamily="34" charset="0"/>
              </a:rPr>
              <a:t>UTC-PD</a:t>
            </a:r>
            <a:endParaRPr kumimoji="1" lang="ja-JP" altLang="en-US" dirty="0">
              <a:solidFill>
                <a:schemeClr val="accent6">
                  <a:lumMod val="75000"/>
                </a:schemeClr>
              </a:solidFill>
              <a:latin typeface="Arial" panose="020B0604020202020204" pitchFamily="34" charset="0"/>
              <a:cs typeface="Arial" panose="020B0604020202020204" pitchFamily="34" charset="0"/>
            </a:endParaRPr>
          </a:p>
        </p:txBody>
      </p:sp>
      <p:sp>
        <p:nvSpPr>
          <p:cNvPr id="51" name="テキスト ボックス 50">
            <a:extLst>
              <a:ext uri="{FF2B5EF4-FFF2-40B4-BE49-F238E27FC236}">
                <a16:creationId xmlns:a16="http://schemas.microsoft.com/office/drawing/2014/main" id="{ED6D89B3-7948-4AA4-8935-7E508DEE4E33}"/>
              </a:ext>
            </a:extLst>
          </p:cNvPr>
          <p:cNvSpPr txBox="1"/>
          <p:nvPr/>
        </p:nvSpPr>
        <p:spPr>
          <a:xfrm>
            <a:off x="3891903" y="3113514"/>
            <a:ext cx="1146468" cy="646331"/>
          </a:xfrm>
          <a:prstGeom prst="rect">
            <a:avLst/>
          </a:prstGeom>
          <a:noFill/>
        </p:spPr>
        <p:txBody>
          <a:bodyPr wrap="none" rtlCol="0">
            <a:spAutoFit/>
          </a:bodyPr>
          <a:lstStyle/>
          <a:p>
            <a:r>
              <a:rPr kumimoji="1" lang="en-US" altLang="ja-JP" dirty="0">
                <a:solidFill>
                  <a:srgbClr val="7030A0"/>
                </a:solidFill>
                <a:latin typeface="Arial" panose="020B0604020202020204" pitchFamily="34" charset="0"/>
                <a:cs typeface="Arial" panose="020B0604020202020204" pitchFamily="34" charset="0"/>
              </a:rPr>
              <a:t>CMOS</a:t>
            </a:r>
          </a:p>
          <a:p>
            <a:r>
              <a:rPr lang="en-US" altLang="ja-JP" dirty="0">
                <a:solidFill>
                  <a:srgbClr val="7030A0"/>
                </a:solidFill>
                <a:latin typeface="Arial" panose="020B0604020202020204" pitchFamily="34" charset="0"/>
                <a:cs typeface="Arial" panose="020B0604020202020204" pitchFamily="34" charset="0"/>
              </a:rPr>
              <a:t>Oscillator</a:t>
            </a:r>
            <a:endParaRPr kumimoji="1" lang="ja-JP" altLang="en-US" dirty="0">
              <a:solidFill>
                <a:srgbClr val="7030A0"/>
              </a:solidFill>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02A32FFB-F12B-4BA6-A88D-04FF41E2016A}"/>
              </a:ext>
            </a:extLst>
          </p:cNvPr>
          <p:cNvSpPr txBox="1"/>
          <p:nvPr/>
        </p:nvSpPr>
        <p:spPr>
          <a:xfrm rot="1679336">
            <a:off x="6510123" y="3228598"/>
            <a:ext cx="1146468" cy="646331"/>
          </a:xfrm>
          <a:prstGeom prst="rect">
            <a:avLst/>
          </a:prstGeom>
          <a:noFill/>
        </p:spPr>
        <p:txBody>
          <a:bodyPr wrap="none" rtlCol="0">
            <a:spAutoFit/>
          </a:bodyPr>
          <a:lstStyle/>
          <a:p>
            <a:r>
              <a:rPr kumimoji="1" lang="en-US" altLang="ja-JP" dirty="0">
                <a:solidFill>
                  <a:srgbClr val="FFC000"/>
                </a:solidFill>
                <a:latin typeface="Arial" panose="020B0604020202020204" pitchFamily="34" charset="0"/>
                <a:cs typeface="Arial" panose="020B0604020202020204" pitchFamily="34" charset="0"/>
              </a:rPr>
              <a:t>RTD </a:t>
            </a:r>
          </a:p>
          <a:p>
            <a:r>
              <a:rPr kumimoji="1" lang="en-US" altLang="ja-JP" dirty="0">
                <a:solidFill>
                  <a:srgbClr val="FFC000"/>
                </a:solidFill>
                <a:latin typeface="Arial" panose="020B0604020202020204" pitchFamily="34" charset="0"/>
                <a:cs typeface="Arial" panose="020B0604020202020204" pitchFamily="34" charset="0"/>
              </a:rPr>
              <a:t>Oscillator</a:t>
            </a:r>
            <a:endParaRPr kumimoji="1" lang="ja-JP" altLang="en-US" dirty="0">
              <a:solidFill>
                <a:srgbClr val="FFC000"/>
              </a:solidFill>
              <a:latin typeface="Arial" panose="020B0604020202020204" pitchFamily="34"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D33C0C02-1D9F-4100-89FD-E35A846E9585}"/>
              </a:ext>
            </a:extLst>
          </p:cNvPr>
          <p:cNvSpPr txBox="1"/>
          <p:nvPr/>
        </p:nvSpPr>
        <p:spPr>
          <a:xfrm rot="2263257">
            <a:off x="4464485" y="2499259"/>
            <a:ext cx="1244893" cy="646331"/>
          </a:xfrm>
          <a:prstGeom prst="rect">
            <a:avLst/>
          </a:prstGeom>
          <a:noFill/>
        </p:spPr>
        <p:txBody>
          <a:bodyPr wrap="none" rtlCol="0">
            <a:spAutoFit/>
          </a:bodyPr>
          <a:lstStyle/>
          <a:p>
            <a:r>
              <a:rPr kumimoji="1" lang="en-US" altLang="ja-JP" dirty="0" err="1">
                <a:solidFill>
                  <a:schemeClr val="bg1">
                    <a:lumMod val="50000"/>
                  </a:schemeClr>
                </a:solidFill>
                <a:latin typeface="Arial" panose="020B0604020202020204" pitchFamily="34" charset="0"/>
                <a:cs typeface="Arial" panose="020B0604020202020204" pitchFamily="34" charset="0"/>
              </a:rPr>
              <a:t>InP</a:t>
            </a:r>
            <a:r>
              <a:rPr kumimoji="1" lang="en-US" altLang="ja-JP" dirty="0">
                <a:solidFill>
                  <a:schemeClr val="bg1">
                    <a:lumMod val="50000"/>
                  </a:schemeClr>
                </a:solidFill>
                <a:latin typeface="Arial" panose="020B0604020202020204" pitchFamily="34" charset="0"/>
                <a:cs typeface="Arial" panose="020B0604020202020204" pitchFamily="34" charset="0"/>
              </a:rPr>
              <a:t> HEMT</a:t>
            </a:r>
          </a:p>
          <a:p>
            <a:r>
              <a:rPr lang="en-US" altLang="ja-JP" dirty="0">
                <a:solidFill>
                  <a:schemeClr val="bg1">
                    <a:lumMod val="50000"/>
                  </a:schemeClr>
                </a:solidFill>
                <a:latin typeface="Arial" panose="020B0604020202020204" pitchFamily="34" charset="0"/>
                <a:cs typeface="Arial" panose="020B0604020202020204" pitchFamily="34" charset="0"/>
              </a:rPr>
              <a:t>PA</a:t>
            </a:r>
            <a:endParaRPr kumimoji="1" lang="ja-JP" altLang="en-US" dirty="0">
              <a:solidFill>
                <a:schemeClr val="bg1">
                  <a:lumMod val="50000"/>
                </a:schemeClr>
              </a:solidFill>
              <a:latin typeface="Arial" panose="020B0604020202020204" pitchFamily="34" charset="0"/>
              <a:cs typeface="Arial" panose="020B0604020202020204" pitchFamily="34" charset="0"/>
            </a:endParaRPr>
          </a:p>
        </p:txBody>
      </p:sp>
      <p:cxnSp>
        <p:nvCxnSpPr>
          <p:cNvPr id="57" name="直線コネクタ 56">
            <a:extLst>
              <a:ext uri="{FF2B5EF4-FFF2-40B4-BE49-F238E27FC236}">
                <a16:creationId xmlns:a16="http://schemas.microsoft.com/office/drawing/2014/main" id="{66642CCC-B68E-4591-AF6B-F122E95E5CBB}"/>
              </a:ext>
            </a:extLst>
          </p:cNvPr>
          <p:cNvCxnSpPr/>
          <p:nvPr/>
        </p:nvCxnSpPr>
        <p:spPr>
          <a:xfrm flipV="1">
            <a:off x="4375084" y="1621410"/>
            <a:ext cx="0" cy="44023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E7B57321-B904-4C4D-B41E-4DD3BA1BB836}"/>
              </a:ext>
            </a:extLst>
          </p:cNvPr>
          <p:cNvSpPr txBox="1"/>
          <p:nvPr/>
        </p:nvSpPr>
        <p:spPr>
          <a:xfrm rot="16200000">
            <a:off x="3689820" y="5074724"/>
            <a:ext cx="1031051"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300GHz</a:t>
            </a:r>
            <a:endParaRPr kumimoji="1" lang="ja-JP" altLang="en-US" dirty="0">
              <a:latin typeface="Arial" panose="020B0604020202020204" pitchFamily="34" charset="0"/>
              <a:cs typeface="Arial" panose="020B0604020202020204" pitchFamily="34" charset="0"/>
            </a:endParaRPr>
          </a:p>
        </p:txBody>
      </p:sp>
      <p:cxnSp>
        <p:nvCxnSpPr>
          <p:cNvPr id="59" name="直線コネクタ 58">
            <a:extLst>
              <a:ext uri="{FF2B5EF4-FFF2-40B4-BE49-F238E27FC236}">
                <a16:creationId xmlns:a16="http://schemas.microsoft.com/office/drawing/2014/main" id="{FEF179A2-AD75-4887-A3FB-CC526F05867D}"/>
              </a:ext>
            </a:extLst>
          </p:cNvPr>
          <p:cNvCxnSpPr/>
          <p:nvPr/>
        </p:nvCxnSpPr>
        <p:spPr>
          <a:xfrm flipV="1">
            <a:off x="5073188" y="1613554"/>
            <a:ext cx="0" cy="440231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F7D1332E-9BF2-4933-8D86-8E85AEF6FDAD}"/>
              </a:ext>
            </a:extLst>
          </p:cNvPr>
          <p:cNvSpPr txBox="1"/>
          <p:nvPr/>
        </p:nvSpPr>
        <p:spPr>
          <a:xfrm rot="16200000">
            <a:off x="4687047" y="5074723"/>
            <a:ext cx="1031051"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400GHz</a:t>
            </a:r>
            <a:endParaRPr kumimoji="1" lang="ja-JP" altLang="en-US" dirty="0">
              <a:latin typeface="Arial" panose="020B0604020202020204" pitchFamily="34" charset="0"/>
              <a:cs typeface="Arial" panose="020B0604020202020204" pitchFamily="34" charset="0"/>
            </a:endParaRPr>
          </a:p>
        </p:txBody>
      </p:sp>
      <p:sp>
        <p:nvSpPr>
          <p:cNvPr id="61" name="コンテンツ プレースホルダー 2">
            <a:extLst>
              <a:ext uri="{FF2B5EF4-FFF2-40B4-BE49-F238E27FC236}">
                <a16:creationId xmlns:a16="http://schemas.microsoft.com/office/drawing/2014/main" id="{E6EB9780-E677-40DF-91A7-59DDBF0C1C19}"/>
              </a:ext>
            </a:extLst>
          </p:cNvPr>
          <p:cNvSpPr>
            <a:spLocks noGrp="1"/>
          </p:cNvSpPr>
          <p:nvPr>
            <p:ph idx="1"/>
          </p:nvPr>
        </p:nvSpPr>
        <p:spPr>
          <a:xfrm>
            <a:off x="7773499" y="1600411"/>
            <a:ext cx="4083063" cy="4351338"/>
          </a:xfrm>
        </p:spPr>
        <p:txBody>
          <a:bodyPr>
            <a:normAutofit/>
          </a:bodyPr>
          <a:lstStyle/>
          <a:p>
            <a:r>
              <a:rPr lang="ja-JP" altLang="en-US" sz="2000" dirty="0"/>
              <a:t>移動体通信の観点から半導体デバイスに絞ってプロット</a:t>
            </a:r>
            <a:endParaRPr lang="en-US" altLang="ja-JP" sz="2000" dirty="0"/>
          </a:p>
          <a:p>
            <a:r>
              <a:rPr lang="ja-JP" altLang="en-US" sz="2000" dirty="0"/>
              <a:t>信号源と</a:t>
            </a:r>
            <a:r>
              <a:rPr lang="en-US" altLang="ja-JP" sz="2000" dirty="0"/>
              <a:t>PA</a:t>
            </a:r>
            <a:r>
              <a:rPr lang="ja-JP" altLang="en-US" sz="2000" dirty="0"/>
              <a:t>の出力を比べた場合、</a:t>
            </a:r>
            <a:r>
              <a:rPr lang="en-US" altLang="ja-JP" sz="2000" dirty="0"/>
              <a:t>300GHz</a:t>
            </a:r>
            <a:r>
              <a:rPr lang="ja-JP" altLang="en-US" sz="2000" dirty="0"/>
              <a:t>程度までは</a:t>
            </a:r>
            <a:r>
              <a:rPr lang="en-US" altLang="ja-JP" sz="2000" dirty="0"/>
              <a:t>PA</a:t>
            </a:r>
            <a:r>
              <a:rPr lang="ja-JP" altLang="en-US" sz="2000" dirty="0"/>
              <a:t>の出力が高いため、</a:t>
            </a:r>
            <a:r>
              <a:rPr lang="en-US" altLang="ja-JP" sz="2000" dirty="0"/>
              <a:t>PA</a:t>
            </a:r>
            <a:r>
              <a:rPr lang="ja-JP" altLang="en-US" sz="2000" dirty="0"/>
              <a:t>集積した構成が良い可能性がある</a:t>
            </a:r>
            <a:endParaRPr lang="en-US" altLang="ja-JP" sz="2000" dirty="0"/>
          </a:p>
          <a:p>
            <a:r>
              <a:rPr kumimoji="1" lang="ja-JP" altLang="en-US" sz="2000" dirty="0"/>
              <a:t>ただし、発振器は</a:t>
            </a:r>
            <a:r>
              <a:rPr kumimoji="1" lang="en-US" altLang="ja-JP" sz="2000" dirty="0"/>
              <a:t>CMOS</a:t>
            </a:r>
            <a:r>
              <a:rPr kumimoji="1" lang="ja-JP" altLang="en-US" sz="2000" dirty="0" err="1"/>
              <a:t>、</a:t>
            </a:r>
            <a:r>
              <a:rPr kumimoji="1" lang="en-US" altLang="ja-JP" sz="2000" dirty="0"/>
              <a:t>RTD</a:t>
            </a:r>
            <a:r>
              <a:rPr kumimoji="1" lang="ja-JP" altLang="en-US" sz="2000" dirty="0"/>
              <a:t>ともアレイ構成によって出力向上して</a:t>
            </a:r>
            <a:r>
              <a:rPr lang="ja-JP" altLang="en-US" sz="2000" dirty="0"/>
              <a:t>おり</a:t>
            </a:r>
            <a:r>
              <a:rPr kumimoji="1" lang="ja-JP" altLang="en-US" sz="2000" dirty="0"/>
              <a:t>、</a:t>
            </a:r>
            <a:r>
              <a:rPr kumimoji="1" lang="en-US" altLang="ja-JP" sz="2000" dirty="0"/>
              <a:t>PA</a:t>
            </a:r>
            <a:r>
              <a:rPr kumimoji="1" lang="ja-JP" altLang="en-US" sz="2000" dirty="0"/>
              <a:t>もチップサイズが発振器とは異なるため、フェアな比較を行うには電力密度によって比較を行うべき</a:t>
            </a:r>
            <a:endParaRPr kumimoji="1" lang="en-US" altLang="ja-JP" sz="2000" dirty="0"/>
          </a:p>
        </p:txBody>
      </p:sp>
      <p:cxnSp>
        <p:nvCxnSpPr>
          <p:cNvPr id="33" name="直線コネクタ 32">
            <a:extLst>
              <a:ext uri="{FF2B5EF4-FFF2-40B4-BE49-F238E27FC236}">
                <a16:creationId xmlns:a16="http://schemas.microsoft.com/office/drawing/2014/main" id="{6FFD9F23-50EE-47FE-9737-8D535485F444}"/>
              </a:ext>
            </a:extLst>
          </p:cNvPr>
          <p:cNvCxnSpPr>
            <a:cxnSpLocks/>
          </p:cNvCxnSpPr>
          <p:nvPr/>
        </p:nvCxnSpPr>
        <p:spPr>
          <a:xfrm>
            <a:off x="1809750" y="2409825"/>
            <a:ext cx="795506" cy="121808"/>
          </a:xfrm>
          <a:prstGeom prst="line">
            <a:avLst/>
          </a:prstGeom>
          <a:ln w="76200">
            <a:solidFill>
              <a:srgbClr val="92D050">
                <a:alpha val="80000"/>
              </a:srgb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62D23BE-40F0-460A-91DE-93331B9A242E}"/>
              </a:ext>
            </a:extLst>
          </p:cNvPr>
          <p:cNvCxnSpPr>
            <a:cxnSpLocks/>
          </p:cNvCxnSpPr>
          <p:nvPr/>
        </p:nvCxnSpPr>
        <p:spPr>
          <a:xfrm>
            <a:off x="2575748" y="2509245"/>
            <a:ext cx="1377127" cy="1129305"/>
          </a:xfrm>
          <a:prstGeom prst="line">
            <a:avLst/>
          </a:prstGeom>
          <a:ln w="76200">
            <a:solidFill>
              <a:srgbClr val="92D050">
                <a:alpha val="80000"/>
              </a:srgb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2CC9F97-C504-452A-BC89-BCD201D92758}"/>
              </a:ext>
            </a:extLst>
          </p:cNvPr>
          <p:cNvSpPr txBox="1"/>
          <p:nvPr/>
        </p:nvSpPr>
        <p:spPr>
          <a:xfrm rot="2403962">
            <a:off x="2377071" y="2668980"/>
            <a:ext cx="744627" cy="369332"/>
          </a:xfrm>
          <a:prstGeom prst="rect">
            <a:avLst/>
          </a:prstGeom>
          <a:noFill/>
        </p:spPr>
        <p:txBody>
          <a:bodyPr wrap="none" rtlCol="0">
            <a:spAutoFit/>
          </a:bodyPr>
          <a:lstStyle/>
          <a:p>
            <a:r>
              <a:rPr kumimoji="1" lang="en-US" altLang="ja-JP" dirty="0">
                <a:solidFill>
                  <a:srgbClr val="92D050"/>
                </a:solidFill>
                <a:latin typeface="Arial" panose="020B0604020202020204" pitchFamily="34" charset="0"/>
                <a:cs typeface="Arial" panose="020B0604020202020204" pitchFamily="34" charset="0"/>
              </a:rPr>
              <a:t>Si PA</a:t>
            </a:r>
            <a:endParaRPr kumimoji="1" lang="ja-JP" altLang="en-US" dirty="0">
              <a:solidFill>
                <a:srgbClr val="92D050"/>
              </a:solidFill>
              <a:latin typeface="Arial" panose="020B0604020202020204" pitchFamily="34" charset="0"/>
              <a:cs typeface="Arial" panose="020B0604020202020204" pitchFamily="34" charset="0"/>
            </a:endParaRPr>
          </a:p>
        </p:txBody>
      </p:sp>
      <p:cxnSp>
        <p:nvCxnSpPr>
          <p:cNvPr id="40" name="直線コネクタ 39">
            <a:extLst>
              <a:ext uri="{FF2B5EF4-FFF2-40B4-BE49-F238E27FC236}">
                <a16:creationId xmlns:a16="http://schemas.microsoft.com/office/drawing/2014/main" id="{0AC7B5BD-B2F9-4EFE-A4F2-EAB1FF6DA7CB}"/>
              </a:ext>
            </a:extLst>
          </p:cNvPr>
          <p:cNvCxnSpPr>
            <a:cxnSpLocks/>
          </p:cNvCxnSpPr>
          <p:nvPr/>
        </p:nvCxnSpPr>
        <p:spPr>
          <a:xfrm>
            <a:off x="1795744" y="2055043"/>
            <a:ext cx="2003258" cy="933254"/>
          </a:xfrm>
          <a:prstGeom prst="line">
            <a:avLst/>
          </a:prstGeom>
          <a:ln w="76200">
            <a:solidFill>
              <a:srgbClr val="00B0F0">
                <a:alpha val="80000"/>
              </a:srgb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8BB9393B-ED75-455F-8EA2-7ECBD9E04608}"/>
              </a:ext>
            </a:extLst>
          </p:cNvPr>
          <p:cNvSpPr txBox="1"/>
          <p:nvPr/>
        </p:nvSpPr>
        <p:spPr>
          <a:xfrm rot="1423344">
            <a:off x="3274012" y="2625452"/>
            <a:ext cx="1052404" cy="369332"/>
          </a:xfrm>
          <a:prstGeom prst="rect">
            <a:avLst/>
          </a:prstGeom>
          <a:noFill/>
        </p:spPr>
        <p:txBody>
          <a:bodyPr wrap="none" rtlCol="0">
            <a:spAutoFit/>
          </a:bodyPr>
          <a:lstStyle/>
          <a:p>
            <a:r>
              <a:rPr kumimoji="1" lang="en-US" altLang="ja-JP" dirty="0" err="1">
                <a:solidFill>
                  <a:srgbClr val="00B0F0"/>
                </a:solidFill>
                <a:latin typeface="Arial" panose="020B0604020202020204" pitchFamily="34" charset="0"/>
                <a:cs typeface="Arial" panose="020B0604020202020204" pitchFamily="34" charset="0"/>
              </a:rPr>
              <a:t>SiGe</a:t>
            </a:r>
            <a:r>
              <a:rPr kumimoji="1" lang="en-US" altLang="ja-JP" dirty="0">
                <a:solidFill>
                  <a:srgbClr val="00B0F0"/>
                </a:solidFill>
                <a:latin typeface="Arial" panose="020B0604020202020204" pitchFamily="34" charset="0"/>
                <a:cs typeface="Arial" panose="020B0604020202020204" pitchFamily="34" charset="0"/>
              </a:rPr>
              <a:t> PA</a:t>
            </a:r>
            <a:endParaRPr kumimoji="1" lang="ja-JP" alt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2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a:extLst>
              <a:ext uri="{FF2B5EF4-FFF2-40B4-BE49-F238E27FC236}">
                <a16:creationId xmlns:a16="http://schemas.microsoft.com/office/drawing/2014/main" id="{54532EF5-FE7E-419B-8C02-45B32ABDF935}"/>
              </a:ext>
            </a:extLst>
          </p:cNvPr>
          <p:cNvGraphicFramePr>
            <a:graphicFrameLocks noGrp="1"/>
          </p:cNvGraphicFramePr>
          <p:nvPr>
            <p:extLst/>
          </p:nvPr>
        </p:nvGraphicFramePr>
        <p:xfrm>
          <a:off x="502332" y="1603152"/>
          <a:ext cx="6655323" cy="4986898"/>
        </p:xfrm>
        <a:graphic>
          <a:graphicData uri="http://schemas.openxmlformats.org/drawingml/2006/chart">
            <c:chart xmlns:c="http://schemas.openxmlformats.org/drawingml/2006/chart" xmlns:r="http://schemas.openxmlformats.org/officeDocument/2006/relationships" r:id="rId2"/>
          </a:graphicData>
        </a:graphic>
      </p:graphicFrame>
      <p:sp>
        <p:nvSpPr>
          <p:cNvPr id="3" name="タイトル 2">
            <a:extLst>
              <a:ext uri="{FF2B5EF4-FFF2-40B4-BE49-F238E27FC236}">
                <a16:creationId xmlns:a16="http://schemas.microsoft.com/office/drawing/2014/main" id="{587B5B91-A230-4127-9475-8C976C0B6266}"/>
              </a:ext>
            </a:extLst>
          </p:cNvPr>
          <p:cNvSpPr>
            <a:spLocks noGrp="1"/>
          </p:cNvSpPr>
          <p:nvPr>
            <p:ph type="title"/>
          </p:nvPr>
        </p:nvSpPr>
        <p:spPr/>
        <p:txBody>
          <a:bodyPr/>
          <a:lstStyle/>
          <a:p>
            <a:r>
              <a:rPr lang="ja-JP" altLang="en-US" dirty="0"/>
              <a:t>信号源、</a:t>
            </a:r>
            <a:r>
              <a:rPr lang="en-US" altLang="ja-JP" dirty="0"/>
              <a:t>PA</a:t>
            </a:r>
            <a:r>
              <a:rPr lang="ja-JP" altLang="en-US" dirty="0"/>
              <a:t>まとめ（電力密度）</a:t>
            </a:r>
            <a:endParaRPr kumimoji="1" lang="ja-JP" altLang="en-US" dirty="0"/>
          </a:p>
        </p:txBody>
      </p:sp>
      <p:cxnSp>
        <p:nvCxnSpPr>
          <p:cNvPr id="11" name="直線コネクタ 10">
            <a:extLst>
              <a:ext uri="{FF2B5EF4-FFF2-40B4-BE49-F238E27FC236}">
                <a16:creationId xmlns:a16="http://schemas.microsoft.com/office/drawing/2014/main" id="{BBE6C795-9682-4FD3-A6DE-37832C794910}"/>
              </a:ext>
            </a:extLst>
          </p:cNvPr>
          <p:cNvCxnSpPr>
            <a:cxnSpLocks/>
          </p:cNvCxnSpPr>
          <p:nvPr/>
        </p:nvCxnSpPr>
        <p:spPr>
          <a:xfrm>
            <a:off x="2422689" y="2922309"/>
            <a:ext cx="3242820" cy="801279"/>
          </a:xfrm>
          <a:prstGeom prst="line">
            <a:avLst/>
          </a:prstGeom>
          <a:ln w="76200">
            <a:solidFill>
              <a:srgbClr val="7030A0">
                <a:alpha val="80000"/>
              </a:srgb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D181B14-7D6C-4F60-9B71-3309638A2149}"/>
              </a:ext>
            </a:extLst>
          </p:cNvPr>
          <p:cNvCxnSpPr>
            <a:cxnSpLocks/>
          </p:cNvCxnSpPr>
          <p:nvPr/>
        </p:nvCxnSpPr>
        <p:spPr>
          <a:xfrm>
            <a:off x="3726553" y="3129936"/>
            <a:ext cx="3145587" cy="1338369"/>
          </a:xfrm>
          <a:prstGeom prst="line">
            <a:avLst/>
          </a:prstGeom>
          <a:ln w="76200">
            <a:solidFill>
              <a:srgbClr val="FFC000">
                <a:alpha val="80000"/>
              </a:srgb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7A4AE7C-3E5F-4C9E-9FB1-915BAED562A8}"/>
              </a:ext>
            </a:extLst>
          </p:cNvPr>
          <p:cNvSpPr txBox="1"/>
          <p:nvPr/>
        </p:nvSpPr>
        <p:spPr>
          <a:xfrm>
            <a:off x="5113770" y="3024920"/>
            <a:ext cx="1146468" cy="646331"/>
          </a:xfrm>
          <a:prstGeom prst="rect">
            <a:avLst/>
          </a:prstGeom>
          <a:noFill/>
        </p:spPr>
        <p:txBody>
          <a:bodyPr wrap="none" rtlCol="0">
            <a:spAutoFit/>
          </a:bodyPr>
          <a:lstStyle/>
          <a:p>
            <a:r>
              <a:rPr kumimoji="1" lang="en-US" altLang="ja-JP" dirty="0">
                <a:solidFill>
                  <a:srgbClr val="7030A0"/>
                </a:solidFill>
                <a:latin typeface="Arial" panose="020B0604020202020204" pitchFamily="34" charset="0"/>
                <a:cs typeface="Arial" panose="020B0604020202020204" pitchFamily="34" charset="0"/>
              </a:rPr>
              <a:t>CMOS</a:t>
            </a:r>
          </a:p>
          <a:p>
            <a:r>
              <a:rPr lang="en-US" altLang="ja-JP" dirty="0">
                <a:solidFill>
                  <a:srgbClr val="7030A0"/>
                </a:solidFill>
                <a:latin typeface="Arial" panose="020B0604020202020204" pitchFamily="34" charset="0"/>
                <a:cs typeface="Arial" panose="020B0604020202020204" pitchFamily="34" charset="0"/>
              </a:rPr>
              <a:t>Oscillator</a:t>
            </a:r>
            <a:endParaRPr kumimoji="1" lang="ja-JP" altLang="en-US" dirty="0">
              <a:solidFill>
                <a:srgbClr val="7030A0"/>
              </a:solidFill>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6DA3759B-4851-4450-8A39-99543EAFD1D8}"/>
              </a:ext>
            </a:extLst>
          </p:cNvPr>
          <p:cNvSpPr txBox="1"/>
          <p:nvPr/>
        </p:nvSpPr>
        <p:spPr>
          <a:xfrm rot="1343355">
            <a:off x="5078873" y="4001445"/>
            <a:ext cx="1146468" cy="646331"/>
          </a:xfrm>
          <a:prstGeom prst="rect">
            <a:avLst/>
          </a:prstGeom>
          <a:noFill/>
        </p:spPr>
        <p:txBody>
          <a:bodyPr wrap="none" rtlCol="0">
            <a:spAutoFit/>
          </a:bodyPr>
          <a:lstStyle/>
          <a:p>
            <a:r>
              <a:rPr kumimoji="1" lang="en-US" altLang="ja-JP" dirty="0">
                <a:solidFill>
                  <a:srgbClr val="FFC000"/>
                </a:solidFill>
                <a:latin typeface="Arial" panose="020B0604020202020204" pitchFamily="34" charset="0"/>
                <a:cs typeface="Arial" panose="020B0604020202020204" pitchFamily="34" charset="0"/>
              </a:rPr>
              <a:t>RTD </a:t>
            </a:r>
          </a:p>
          <a:p>
            <a:r>
              <a:rPr kumimoji="1" lang="en-US" altLang="ja-JP" dirty="0">
                <a:solidFill>
                  <a:srgbClr val="FFC000"/>
                </a:solidFill>
                <a:latin typeface="Arial" panose="020B0604020202020204" pitchFamily="34" charset="0"/>
                <a:cs typeface="Arial" panose="020B0604020202020204" pitchFamily="34" charset="0"/>
              </a:rPr>
              <a:t>Oscillator</a:t>
            </a:r>
            <a:endParaRPr kumimoji="1" lang="ja-JP" altLang="en-US" dirty="0">
              <a:solidFill>
                <a:srgbClr val="FFC000"/>
              </a:solidFill>
              <a:latin typeface="Arial" panose="020B0604020202020204" pitchFamily="34" charset="0"/>
              <a:cs typeface="Arial" panose="020B0604020202020204" pitchFamily="34" charset="0"/>
            </a:endParaRPr>
          </a:p>
        </p:txBody>
      </p:sp>
      <p:cxnSp>
        <p:nvCxnSpPr>
          <p:cNvPr id="17" name="直線コネクタ 16">
            <a:extLst>
              <a:ext uri="{FF2B5EF4-FFF2-40B4-BE49-F238E27FC236}">
                <a16:creationId xmlns:a16="http://schemas.microsoft.com/office/drawing/2014/main" id="{7A0DC3F9-65FF-4848-97B7-E05266F600C2}"/>
              </a:ext>
            </a:extLst>
          </p:cNvPr>
          <p:cNvCxnSpPr>
            <a:cxnSpLocks/>
          </p:cNvCxnSpPr>
          <p:nvPr/>
        </p:nvCxnSpPr>
        <p:spPr>
          <a:xfrm>
            <a:off x="3450907" y="1826808"/>
            <a:ext cx="830581" cy="754467"/>
          </a:xfrm>
          <a:prstGeom prst="line">
            <a:avLst/>
          </a:prstGeom>
          <a:ln w="762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81522DA0-9BF1-4B95-A616-A6EE14C6564D}"/>
              </a:ext>
            </a:extLst>
          </p:cNvPr>
          <p:cNvCxnSpPr>
            <a:cxnSpLocks/>
          </p:cNvCxnSpPr>
          <p:nvPr/>
        </p:nvCxnSpPr>
        <p:spPr>
          <a:xfrm>
            <a:off x="4251007" y="2550708"/>
            <a:ext cx="911543" cy="1411692"/>
          </a:xfrm>
          <a:prstGeom prst="line">
            <a:avLst/>
          </a:prstGeom>
          <a:ln w="762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0E39370-E4ED-4FFD-AF79-C0FAFA55D449}"/>
              </a:ext>
            </a:extLst>
          </p:cNvPr>
          <p:cNvCxnSpPr>
            <a:cxnSpLocks/>
          </p:cNvCxnSpPr>
          <p:nvPr/>
        </p:nvCxnSpPr>
        <p:spPr>
          <a:xfrm>
            <a:off x="1862138" y="2095500"/>
            <a:ext cx="1638300" cy="495300"/>
          </a:xfrm>
          <a:prstGeom prst="line">
            <a:avLst/>
          </a:prstGeom>
          <a:ln w="76200">
            <a:solidFill>
              <a:srgbClr val="00B0F0">
                <a:alpha val="80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9CBD8FD-0883-4B15-A51E-53B7FA3AE705}"/>
              </a:ext>
            </a:extLst>
          </p:cNvPr>
          <p:cNvCxnSpPr>
            <a:cxnSpLocks/>
          </p:cNvCxnSpPr>
          <p:nvPr/>
        </p:nvCxnSpPr>
        <p:spPr>
          <a:xfrm>
            <a:off x="5629374" y="3706305"/>
            <a:ext cx="1186205" cy="1120219"/>
          </a:xfrm>
          <a:prstGeom prst="line">
            <a:avLst/>
          </a:prstGeom>
          <a:ln w="76200">
            <a:solidFill>
              <a:srgbClr val="7030A0">
                <a:alpha val="80000"/>
              </a:srgb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E5511549-E7CC-4671-B9AD-B1FE3297C452}"/>
              </a:ext>
            </a:extLst>
          </p:cNvPr>
          <p:cNvSpPr txBox="1"/>
          <p:nvPr/>
        </p:nvSpPr>
        <p:spPr>
          <a:xfrm rot="2639118">
            <a:off x="3169852" y="2063383"/>
            <a:ext cx="881523" cy="369332"/>
          </a:xfrm>
          <a:prstGeom prst="rect">
            <a:avLst/>
          </a:prstGeom>
          <a:noFill/>
        </p:spPr>
        <p:txBody>
          <a:bodyPr wrap="none" rtlCol="0">
            <a:spAutoFit/>
          </a:bodyPr>
          <a:lstStyle/>
          <a:p>
            <a:r>
              <a:rPr kumimoji="1" lang="en-US" altLang="ja-JP" dirty="0" err="1">
                <a:solidFill>
                  <a:srgbClr val="0070C0"/>
                </a:solidFill>
                <a:latin typeface="Arial" panose="020B0604020202020204" pitchFamily="34" charset="0"/>
                <a:cs typeface="Arial" panose="020B0604020202020204" pitchFamily="34" charset="0"/>
              </a:rPr>
              <a:t>InP</a:t>
            </a:r>
            <a:r>
              <a:rPr kumimoji="1" lang="en-US" altLang="ja-JP" dirty="0">
                <a:solidFill>
                  <a:srgbClr val="0070C0"/>
                </a:solidFill>
                <a:latin typeface="Arial" panose="020B0604020202020204" pitchFamily="34" charset="0"/>
                <a:cs typeface="Arial" panose="020B0604020202020204" pitchFamily="34" charset="0"/>
              </a:rPr>
              <a:t> PA</a:t>
            </a:r>
            <a:endParaRPr kumimoji="1" lang="ja-JP" altLang="en-US" dirty="0">
              <a:solidFill>
                <a:srgbClr val="0070C0"/>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9CD76F79-BC29-4879-88D1-D9519C8C660B}"/>
              </a:ext>
            </a:extLst>
          </p:cNvPr>
          <p:cNvSpPr txBox="1"/>
          <p:nvPr/>
        </p:nvSpPr>
        <p:spPr>
          <a:xfrm rot="1139075">
            <a:off x="3002274" y="2592861"/>
            <a:ext cx="1052404" cy="369332"/>
          </a:xfrm>
          <a:prstGeom prst="rect">
            <a:avLst/>
          </a:prstGeom>
          <a:noFill/>
        </p:spPr>
        <p:txBody>
          <a:bodyPr wrap="none" rtlCol="0">
            <a:spAutoFit/>
          </a:bodyPr>
          <a:lstStyle/>
          <a:p>
            <a:r>
              <a:rPr kumimoji="1" lang="en-US" altLang="ja-JP" dirty="0" err="1">
                <a:solidFill>
                  <a:srgbClr val="00B0F0"/>
                </a:solidFill>
                <a:latin typeface="Arial" panose="020B0604020202020204" pitchFamily="34" charset="0"/>
                <a:cs typeface="Arial" panose="020B0604020202020204" pitchFamily="34" charset="0"/>
              </a:rPr>
              <a:t>SiGe</a:t>
            </a:r>
            <a:r>
              <a:rPr kumimoji="1" lang="en-US" altLang="ja-JP" dirty="0">
                <a:solidFill>
                  <a:srgbClr val="00B0F0"/>
                </a:solidFill>
                <a:latin typeface="Arial" panose="020B0604020202020204" pitchFamily="34" charset="0"/>
                <a:cs typeface="Arial" panose="020B0604020202020204" pitchFamily="34" charset="0"/>
              </a:rPr>
              <a:t> PA</a:t>
            </a:r>
            <a:endParaRPr kumimoji="1" lang="ja-JP" altLang="en-US" dirty="0">
              <a:solidFill>
                <a:srgbClr val="00B0F0"/>
              </a:solidFill>
              <a:latin typeface="Arial" panose="020B0604020202020204" pitchFamily="34" charset="0"/>
              <a:cs typeface="Arial" panose="020B0604020202020204" pitchFamily="34" charset="0"/>
            </a:endParaRPr>
          </a:p>
        </p:txBody>
      </p:sp>
      <p:cxnSp>
        <p:nvCxnSpPr>
          <p:cNvPr id="33" name="直線コネクタ 32">
            <a:extLst>
              <a:ext uri="{FF2B5EF4-FFF2-40B4-BE49-F238E27FC236}">
                <a16:creationId xmlns:a16="http://schemas.microsoft.com/office/drawing/2014/main" id="{AA267BC9-7D19-4138-BC14-192517DF94C2}"/>
              </a:ext>
            </a:extLst>
          </p:cNvPr>
          <p:cNvCxnSpPr>
            <a:cxnSpLocks/>
          </p:cNvCxnSpPr>
          <p:nvPr/>
        </p:nvCxnSpPr>
        <p:spPr>
          <a:xfrm flipV="1">
            <a:off x="4072379" y="1762812"/>
            <a:ext cx="0" cy="40723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1DB68BAD-3924-4FD3-9EAB-ADBE847B01A8}"/>
              </a:ext>
            </a:extLst>
          </p:cNvPr>
          <p:cNvSpPr txBox="1"/>
          <p:nvPr/>
        </p:nvSpPr>
        <p:spPr>
          <a:xfrm rot="16200000">
            <a:off x="3387115" y="4886188"/>
            <a:ext cx="1031051"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300GHz</a:t>
            </a:r>
            <a:endParaRPr kumimoji="1" lang="ja-JP" altLang="en-US" dirty="0">
              <a:latin typeface="Arial" panose="020B0604020202020204" pitchFamily="34" charset="0"/>
              <a:cs typeface="Arial" panose="020B0604020202020204" pitchFamily="34" charset="0"/>
            </a:endParaRPr>
          </a:p>
        </p:txBody>
      </p:sp>
      <p:cxnSp>
        <p:nvCxnSpPr>
          <p:cNvPr id="35" name="直線コネクタ 34">
            <a:extLst>
              <a:ext uri="{FF2B5EF4-FFF2-40B4-BE49-F238E27FC236}">
                <a16:creationId xmlns:a16="http://schemas.microsoft.com/office/drawing/2014/main" id="{41166551-CD5E-46D9-82B1-1D35CCA27DC2}"/>
              </a:ext>
            </a:extLst>
          </p:cNvPr>
          <p:cNvCxnSpPr>
            <a:cxnSpLocks/>
          </p:cNvCxnSpPr>
          <p:nvPr/>
        </p:nvCxnSpPr>
        <p:spPr>
          <a:xfrm flipV="1">
            <a:off x="4743253" y="1781666"/>
            <a:ext cx="0" cy="4045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7C40A4AE-19E3-4FE1-A936-30F92340BFFE}"/>
              </a:ext>
            </a:extLst>
          </p:cNvPr>
          <p:cNvSpPr txBox="1"/>
          <p:nvPr/>
        </p:nvSpPr>
        <p:spPr>
          <a:xfrm rot="16200000">
            <a:off x="4357112" y="4886187"/>
            <a:ext cx="1031051"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400GHz</a:t>
            </a:r>
            <a:endParaRPr kumimoji="1" lang="ja-JP" altLang="en-US" dirty="0">
              <a:latin typeface="Arial" panose="020B0604020202020204" pitchFamily="34" charset="0"/>
              <a:cs typeface="Arial" panose="020B0604020202020204" pitchFamily="34" charset="0"/>
            </a:endParaRPr>
          </a:p>
        </p:txBody>
      </p:sp>
      <p:sp>
        <p:nvSpPr>
          <p:cNvPr id="39" name="コンテンツ プレースホルダー 2">
            <a:extLst>
              <a:ext uri="{FF2B5EF4-FFF2-40B4-BE49-F238E27FC236}">
                <a16:creationId xmlns:a16="http://schemas.microsoft.com/office/drawing/2014/main" id="{1ED42605-84E0-4F7B-B25D-B2BD26B65D6C}"/>
              </a:ext>
            </a:extLst>
          </p:cNvPr>
          <p:cNvSpPr>
            <a:spLocks noGrp="1"/>
          </p:cNvSpPr>
          <p:nvPr>
            <p:ph idx="1"/>
          </p:nvPr>
        </p:nvSpPr>
        <p:spPr>
          <a:xfrm>
            <a:off x="7455782" y="1600411"/>
            <a:ext cx="4336050" cy="4351338"/>
          </a:xfrm>
        </p:spPr>
        <p:txBody>
          <a:bodyPr>
            <a:normAutofit/>
          </a:bodyPr>
          <a:lstStyle/>
          <a:p>
            <a:r>
              <a:rPr lang="ja-JP" altLang="en-US" sz="2000" dirty="0"/>
              <a:t>信号源と</a:t>
            </a:r>
            <a:r>
              <a:rPr lang="en-US" altLang="ja-JP" sz="2000" dirty="0"/>
              <a:t>PA</a:t>
            </a:r>
            <a:r>
              <a:rPr lang="ja-JP" altLang="en-US" sz="2000" dirty="0"/>
              <a:t>を電力密度で比べた場合、</a:t>
            </a:r>
            <a:r>
              <a:rPr lang="en-US" altLang="ja-JP" sz="2000" dirty="0"/>
              <a:t>200GHz</a:t>
            </a:r>
            <a:r>
              <a:rPr lang="ja-JP" altLang="en-US" sz="2000" dirty="0"/>
              <a:t>程度までは</a:t>
            </a:r>
            <a:r>
              <a:rPr lang="en-US" altLang="ja-JP" sz="2000" dirty="0"/>
              <a:t>Si(</a:t>
            </a:r>
            <a:r>
              <a:rPr lang="en-US" altLang="ja-JP" sz="2000" dirty="0" err="1"/>
              <a:t>SiGe</a:t>
            </a:r>
            <a:r>
              <a:rPr lang="en-US" altLang="ja-JP" sz="2000" dirty="0"/>
              <a:t>)</a:t>
            </a:r>
            <a:r>
              <a:rPr lang="ja-JP" altLang="en-US" sz="2000" dirty="0"/>
              <a:t>が動作するが、</a:t>
            </a:r>
            <a:r>
              <a:rPr lang="en-US" altLang="ja-JP" sz="2000" dirty="0"/>
              <a:t>300GHz</a:t>
            </a:r>
            <a:r>
              <a:rPr lang="ja-JP" altLang="en-US" sz="2000" dirty="0"/>
              <a:t>の場合は発振器出力よりも小さくなる。そのため、</a:t>
            </a:r>
            <a:r>
              <a:rPr lang="en-US" altLang="ja-JP" sz="2000" dirty="0" err="1"/>
              <a:t>InP</a:t>
            </a:r>
            <a:r>
              <a:rPr lang="ja-JP" altLang="en-US" sz="2000" dirty="0"/>
              <a:t> </a:t>
            </a:r>
            <a:r>
              <a:rPr lang="en-US" altLang="ja-JP" sz="2000" dirty="0"/>
              <a:t>PA</a:t>
            </a:r>
            <a:r>
              <a:rPr lang="ja-JP" altLang="en-US" sz="2000" dirty="0"/>
              <a:t>との組み合わせが有利になる。</a:t>
            </a:r>
            <a:endParaRPr lang="en-US" altLang="ja-JP" sz="2000" dirty="0"/>
          </a:p>
          <a:p>
            <a:r>
              <a:rPr lang="en-US" altLang="ja-JP" sz="2000" dirty="0"/>
              <a:t>400GHz</a:t>
            </a:r>
            <a:r>
              <a:rPr lang="ja-JP" altLang="en-US" sz="2000" dirty="0"/>
              <a:t>以上は発振器の電力密度が大きくなるため、さらなる発展がなければ化合物</a:t>
            </a:r>
            <a:r>
              <a:rPr lang="en-US" altLang="ja-JP" sz="2000" dirty="0"/>
              <a:t>PA</a:t>
            </a:r>
            <a:r>
              <a:rPr lang="ja-JP" altLang="en-US" sz="2000" dirty="0"/>
              <a:t>構成ではなく、発振器だけで構成することになる。</a:t>
            </a:r>
            <a:endParaRPr lang="en-US" altLang="ja-JP" sz="2000" dirty="0"/>
          </a:p>
        </p:txBody>
      </p:sp>
      <p:cxnSp>
        <p:nvCxnSpPr>
          <p:cNvPr id="40" name="直線コネクタ 39">
            <a:extLst>
              <a:ext uri="{FF2B5EF4-FFF2-40B4-BE49-F238E27FC236}">
                <a16:creationId xmlns:a16="http://schemas.microsoft.com/office/drawing/2014/main" id="{ACC94BE5-4812-4E64-A675-571E7B7F6838}"/>
              </a:ext>
            </a:extLst>
          </p:cNvPr>
          <p:cNvCxnSpPr>
            <a:cxnSpLocks/>
          </p:cNvCxnSpPr>
          <p:nvPr/>
        </p:nvCxnSpPr>
        <p:spPr>
          <a:xfrm>
            <a:off x="1562051" y="1785987"/>
            <a:ext cx="653248" cy="203069"/>
          </a:xfrm>
          <a:prstGeom prst="line">
            <a:avLst/>
          </a:prstGeom>
          <a:ln w="76200">
            <a:solidFill>
              <a:srgbClr val="92D050">
                <a:alpha val="80000"/>
              </a:srgb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5C29E79-08B6-4EF6-BAFA-F3244FFE7960}"/>
              </a:ext>
            </a:extLst>
          </p:cNvPr>
          <p:cNvCxnSpPr>
            <a:cxnSpLocks/>
          </p:cNvCxnSpPr>
          <p:nvPr/>
        </p:nvCxnSpPr>
        <p:spPr>
          <a:xfrm>
            <a:off x="2185791" y="1966668"/>
            <a:ext cx="1386968" cy="1379847"/>
          </a:xfrm>
          <a:prstGeom prst="line">
            <a:avLst/>
          </a:prstGeom>
          <a:ln w="76200">
            <a:solidFill>
              <a:srgbClr val="92D050">
                <a:alpha val="80000"/>
              </a:srgb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0BE390BC-71BC-429F-B298-9155630F073D}"/>
              </a:ext>
            </a:extLst>
          </p:cNvPr>
          <p:cNvSpPr txBox="1"/>
          <p:nvPr/>
        </p:nvSpPr>
        <p:spPr>
          <a:xfrm rot="2627313">
            <a:off x="3167159" y="3376858"/>
            <a:ext cx="744627" cy="369332"/>
          </a:xfrm>
          <a:prstGeom prst="rect">
            <a:avLst/>
          </a:prstGeom>
          <a:noFill/>
        </p:spPr>
        <p:txBody>
          <a:bodyPr wrap="none" rtlCol="0">
            <a:spAutoFit/>
          </a:bodyPr>
          <a:lstStyle/>
          <a:p>
            <a:r>
              <a:rPr kumimoji="1" lang="en-US" altLang="ja-JP" dirty="0">
                <a:solidFill>
                  <a:srgbClr val="92D050"/>
                </a:solidFill>
                <a:latin typeface="Arial" panose="020B0604020202020204" pitchFamily="34" charset="0"/>
                <a:cs typeface="Arial" panose="020B0604020202020204" pitchFamily="34" charset="0"/>
              </a:rPr>
              <a:t>Si PA</a:t>
            </a:r>
            <a:endParaRPr kumimoji="1" lang="ja-JP" altLang="en-US" dirty="0">
              <a:solidFill>
                <a:srgbClr val="92D050"/>
              </a:solidFill>
              <a:latin typeface="Arial" panose="020B0604020202020204" pitchFamily="34" charset="0"/>
              <a:cs typeface="Arial" panose="020B0604020202020204" pitchFamily="34" charset="0"/>
            </a:endParaRPr>
          </a:p>
        </p:txBody>
      </p:sp>
      <p:cxnSp>
        <p:nvCxnSpPr>
          <p:cNvPr id="23" name="直線コネクタ 22">
            <a:extLst>
              <a:ext uri="{FF2B5EF4-FFF2-40B4-BE49-F238E27FC236}">
                <a16:creationId xmlns:a16="http://schemas.microsoft.com/office/drawing/2014/main" id="{9710442C-718B-47F3-AC61-7980BAA7ADFE}"/>
              </a:ext>
            </a:extLst>
          </p:cNvPr>
          <p:cNvCxnSpPr>
            <a:cxnSpLocks/>
          </p:cNvCxnSpPr>
          <p:nvPr/>
        </p:nvCxnSpPr>
        <p:spPr>
          <a:xfrm>
            <a:off x="1264920" y="1303020"/>
            <a:ext cx="557701" cy="2069718"/>
          </a:xfrm>
          <a:prstGeom prst="line">
            <a:avLst/>
          </a:prstGeom>
          <a:ln w="76200">
            <a:solidFill>
              <a:srgbClr val="C00000">
                <a:alpha val="8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56EDF5B-8D82-483D-AEFB-EE6727067B1A}"/>
              </a:ext>
            </a:extLst>
          </p:cNvPr>
          <p:cNvCxnSpPr>
            <a:cxnSpLocks/>
          </p:cNvCxnSpPr>
          <p:nvPr/>
        </p:nvCxnSpPr>
        <p:spPr>
          <a:xfrm flipH="1" flipV="1">
            <a:off x="632460" y="1181100"/>
            <a:ext cx="662940" cy="144780"/>
          </a:xfrm>
          <a:prstGeom prst="line">
            <a:avLst/>
          </a:prstGeom>
          <a:ln w="76200">
            <a:solidFill>
              <a:srgbClr val="C00000">
                <a:alpha val="80000"/>
              </a:srgb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28A95619-CBAF-494B-8535-534025C831CD}"/>
              </a:ext>
            </a:extLst>
          </p:cNvPr>
          <p:cNvSpPr txBox="1"/>
          <p:nvPr/>
        </p:nvSpPr>
        <p:spPr>
          <a:xfrm rot="4470915">
            <a:off x="1475551" y="3644161"/>
            <a:ext cx="1013932" cy="369332"/>
          </a:xfrm>
          <a:prstGeom prst="rect">
            <a:avLst/>
          </a:prstGeom>
          <a:noFill/>
        </p:spPr>
        <p:txBody>
          <a:bodyPr wrap="none" rtlCol="0">
            <a:spAutoFit/>
          </a:bodyPr>
          <a:lstStyle/>
          <a:p>
            <a:r>
              <a:rPr lang="en-US" altLang="ja-JP" dirty="0" err="1">
                <a:solidFill>
                  <a:srgbClr val="C00000"/>
                </a:solidFill>
                <a:latin typeface="Arial" panose="020B0604020202020204" pitchFamily="34" charset="0"/>
                <a:cs typeface="Arial" panose="020B0604020202020204" pitchFamily="34" charset="0"/>
              </a:rPr>
              <a:t>GaN</a:t>
            </a:r>
            <a:r>
              <a:rPr kumimoji="1" lang="en-US" altLang="ja-JP" dirty="0">
                <a:solidFill>
                  <a:srgbClr val="C00000"/>
                </a:solidFill>
                <a:latin typeface="Arial" panose="020B0604020202020204" pitchFamily="34" charset="0"/>
                <a:cs typeface="Arial" panose="020B0604020202020204" pitchFamily="34" charset="0"/>
              </a:rPr>
              <a:t> PA</a:t>
            </a:r>
            <a:endParaRPr kumimoji="1" lang="ja-JP" altLang="en-US" dirty="0">
              <a:solidFill>
                <a:srgbClr val="C00000"/>
              </a:solidFill>
              <a:latin typeface="Arial" panose="020B0604020202020204" pitchFamily="34" charset="0"/>
              <a:cs typeface="Arial" panose="020B0604020202020204" pitchFamily="34" charset="0"/>
            </a:endParaRPr>
          </a:p>
        </p:txBody>
      </p:sp>
      <p:cxnSp>
        <p:nvCxnSpPr>
          <p:cNvPr id="29" name="直線コネクタ 28">
            <a:extLst>
              <a:ext uri="{FF2B5EF4-FFF2-40B4-BE49-F238E27FC236}">
                <a16:creationId xmlns:a16="http://schemas.microsoft.com/office/drawing/2014/main" id="{FCF2669C-F105-4F97-B825-18A7CBC05930}"/>
              </a:ext>
            </a:extLst>
          </p:cNvPr>
          <p:cNvCxnSpPr>
            <a:cxnSpLocks/>
          </p:cNvCxnSpPr>
          <p:nvPr/>
        </p:nvCxnSpPr>
        <p:spPr>
          <a:xfrm>
            <a:off x="1550221" y="1685910"/>
            <a:ext cx="1934851" cy="168769"/>
          </a:xfrm>
          <a:prstGeom prst="line">
            <a:avLst/>
          </a:prstGeom>
          <a:ln w="762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C12E5CCB-A229-4F90-B414-3C0FDA3C0E51}"/>
              </a:ext>
            </a:extLst>
          </p:cNvPr>
          <p:cNvGraphicFramePr>
            <a:graphicFrameLocks noGrp="1"/>
          </p:cNvGraphicFramePr>
          <p:nvPr>
            <p:extLst/>
          </p:nvPr>
        </p:nvGraphicFramePr>
        <p:xfrm>
          <a:off x="612742" y="1450317"/>
          <a:ext cx="6560448" cy="5042558"/>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37398C20-6DCC-4011-A830-902E62BD81D5}"/>
              </a:ext>
            </a:extLst>
          </p:cNvPr>
          <p:cNvSpPr>
            <a:spLocks noGrp="1"/>
          </p:cNvSpPr>
          <p:nvPr>
            <p:ph type="title"/>
          </p:nvPr>
        </p:nvSpPr>
        <p:spPr/>
        <p:txBody>
          <a:bodyPr/>
          <a:lstStyle/>
          <a:p>
            <a:r>
              <a:rPr kumimoji="1" lang="ja-JP" altLang="en-US" dirty="0"/>
              <a:t>信号源、</a:t>
            </a:r>
            <a:r>
              <a:rPr kumimoji="1" lang="en-US" altLang="ja-JP" dirty="0"/>
              <a:t>PA</a:t>
            </a:r>
            <a:r>
              <a:rPr kumimoji="1" lang="ja-JP" altLang="en-US" dirty="0"/>
              <a:t>まとめ（効率）</a:t>
            </a:r>
          </a:p>
        </p:txBody>
      </p:sp>
      <p:cxnSp>
        <p:nvCxnSpPr>
          <p:cNvPr id="5" name="直線コネクタ 4">
            <a:extLst>
              <a:ext uri="{FF2B5EF4-FFF2-40B4-BE49-F238E27FC236}">
                <a16:creationId xmlns:a16="http://schemas.microsoft.com/office/drawing/2014/main" id="{F466A866-16D9-4FA0-8543-CF4A998F0F52}"/>
              </a:ext>
            </a:extLst>
          </p:cNvPr>
          <p:cNvCxnSpPr>
            <a:cxnSpLocks/>
          </p:cNvCxnSpPr>
          <p:nvPr/>
        </p:nvCxnSpPr>
        <p:spPr>
          <a:xfrm>
            <a:off x="2375555" y="2139885"/>
            <a:ext cx="2856321" cy="1793069"/>
          </a:xfrm>
          <a:prstGeom prst="line">
            <a:avLst/>
          </a:prstGeom>
          <a:ln w="762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722DC01-C31F-4C19-9AD3-0777F248F87F}"/>
              </a:ext>
            </a:extLst>
          </p:cNvPr>
          <p:cNvSpPr txBox="1"/>
          <p:nvPr/>
        </p:nvSpPr>
        <p:spPr>
          <a:xfrm rot="2095568">
            <a:off x="3889705" y="3981822"/>
            <a:ext cx="2505942" cy="646331"/>
          </a:xfrm>
          <a:prstGeom prst="rect">
            <a:avLst/>
          </a:prstGeom>
          <a:noFill/>
        </p:spPr>
        <p:txBody>
          <a:bodyPr wrap="none" rtlCol="0">
            <a:spAutoFit/>
          </a:bodyPr>
          <a:lstStyle/>
          <a:p>
            <a:r>
              <a:rPr kumimoji="1" lang="en-US" altLang="ja-JP" dirty="0" err="1">
                <a:solidFill>
                  <a:srgbClr val="0070C0"/>
                </a:solidFill>
                <a:latin typeface="Arial" panose="020B0604020202020204" pitchFamily="34" charset="0"/>
                <a:cs typeface="Arial" panose="020B0604020202020204" pitchFamily="34" charset="0"/>
              </a:rPr>
              <a:t>InP</a:t>
            </a:r>
            <a:r>
              <a:rPr kumimoji="1" lang="en-US" altLang="ja-JP" dirty="0">
                <a:solidFill>
                  <a:srgbClr val="0070C0"/>
                </a:solidFill>
                <a:latin typeface="Arial" panose="020B0604020202020204" pitchFamily="34" charset="0"/>
                <a:cs typeface="Arial" panose="020B0604020202020204" pitchFamily="34" charset="0"/>
              </a:rPr>
              <a:t> PA</a:t>
            </a:r>
          </a:p>
          <a:p>
            <a:r>
              <a:rPr lang="en-US" altLang="ja-JP" dirty="0">
                <a:solidFill>
                  <a:srgbClr val="0070C0"/>
                </a:solidFill>
                <a:latin typeface="Arial" panose="020B0604020202020204" pitchFamily="34" charset="0"/>
                <a:cs typeface="Arial" panose="020B0604020202020204" pitchFamily="34" charset="0"/>
              </a:rPr>
              <a:t>(HBT, HEMT, </a:t>
            </a:r>
            <a:r>
              <a:rPr lang="en-US" altLang="ja-JP" dirty="0" err="1">
                <a:solidFill>
                  <a:srgbClr val="0070C0"/>
                </a:solidFill>
                <a:latin typeface="Arial" panose="020B0604020202020204" pitchFamily="34" charset="0"/>
                <a:cs typeface="Arial" panose="020B0604020202020204" pitchFamily="34" charset="0"/>
              </a:rPr>
              <a:t>mHEMT</a:t>
            </a:r>
            <a:r>
              <a:rPr lang="en-US" altLang="ja-JP" dirty="0">
                <a:solidFill>
                  <a:srgbClr val="0070C0"/>
                </a:solidFill>
                <a:latin typeface="Arial" panose="020B0604020202020204" pitchFamily="34" charset="0"/>
                <a:cs typeface="Arial" panose="020B0604020202020204" pitchFamily="34" charset="0"/>
              </a:rPr>
              <a:t>)</a:t>
            </a:r>
            <a:endParaRPr kumimoji="1" lang="ja-JP" altLang="en-US" dirty="0">
              <a:solidFill>
                <a:srgbClr val="0070C0"/>
              </a:solidFill>
              <a:latin typeface="Arial" panose="020B0604020202020204" pitchFamily="34" charset="0"/>
              <a:cs typeface="Arial" panose="020B0604020202020204" pitchFamily="34" charset="0"/>
            </a:endParaRPr>
          </a:p>
        </p:txBody>
      </p:sp>
      <p:cxnSp>
        <p:nvCxnSpPr>
          <p:cNvPr id="9" name="直線コネクタ 8">
            <a:extLst>
              <a:ext uri="{FF2B5EF4-FFF2-40B4-BE49-F238E27FC236}">
                <a16:creationId xmlns:a16="http://schemas.microsoft.com/office/drawing/2014/main" id="{40BC42FA-4CF5-4AF5-860E-D50A53545EB8}"/>
              </a:ext>
            </a:extLst>
          </p:cNvPr>
          <p:cNvCxnSpPr>
            <a:cxnSpLocks/>
          </p:cNvCxnSpPr>
          <p:nvPr/>
        </p:nvCxnSpPr>
        <p:spPr>
          <a:xfrm flipH="1" flipV="1">
            <a:off x="1797050" y="2038350"/>
            <a:ext cx="591205" cy="114235"/>
          </a:xfrm>
          <a:prstGeom prst="line">
            <a:avLst/>
          </a:prstGeom>
          <a:ln w="762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21C4472-E325-4D7E-9F07-B689FA684A0D}"/>
              </a:ext>
            </a:extLst>
          </p:cNvPr>
          <p:cNvSpPr txBox="1"/>
          <p:nvPr/>
        </p:nvSpPr>
        <p:spPr>
          <a:xfrm rot="1511895">
            <a:off x="3574504" y="2214561"/>
            <a:ext cx="1146468" cy="646331"/>
          </a:xfrm>
          <a:prstGeom prst="rect">
            <a:avLst/>
          </a:prstGeom>
          <a:noFill/>
        </p:spPr>
        <p:txBody>
          <a:bodyPr wrap="none" rtlCol="0">
            <a:spAutoFit/>
          </a:bodyPr>
          <a:lstStyle/>
          <a:p>
            <a:r>
              <a:rPr kumimoji="1" lang="en-US" altLang="ja-JP" dirty="0">
                <a:solidFill>
                  <a:srgbClr val="7030A0"/>
                </a:solidFill>
                <a:latin typeface="Arial" panose="020B0604020202020204" pitchFamily="34" charset="0"/>
                <a:cs typeface="Arial" panose="020B0604020202020204" pitchFamily="34" charset="0"/>
              </a:rPr>
              <a:t>CMOS</a:t>
            </a:r>
          </a:p>
          <a:p>
            <a:r>
              <a:rPr lang="en-US" altLang="ja-JP" dirty="0">
                <a:solidFill>
                  <a:srgbClr val="7030A0"/>
                </a:solidFill>
                <a:latin typeface="Arial" panose="020B0604020202020204" pitchFamily="34" charset="0"/>
                <a:cs typeface="Arial" panose="020B0604020202020204" pitchFamily="34" charset="0"/>
              </a:rPr>
              <a:t>Oscillator</a:t>
            </a:r>
            <a:endParaRPr kumimoji="1" lang="ja-JP" altLang="en-US" dirty="0">
              <a:solidFill>
                <a:srgbClr val="7030A0"/>
              </a:solidFill>
              <a:latin typeface="Arial" panose="020B0604020202020204" pitchFamily="34" charset="0"/>
              <a:cs typeface="Arial" panose="020B0604020202020204" pitchFamily="34" charset="0"/>
            </a:endParaRPr>
          </a:p>
        </p:txBody>
      </p:sp>
      <p:cxnSp>
        <p:nvCxnSpPr>
          <p:cNvPr id="12" name="直線コネクタ 11">
            <a:extLst>
              <a:ext uri="{FF2B5EF4-FFF2-40B4-BE49-F238E27FC236}">
                <a16:creationId xmlns:a16="http://schemas.microsoft.com/office/drawing/2014/main" id="{F75E771E-C7B9-4F18-953D-6B1B53B6CB62}"/>
              </a:ext>
            </a:extLst>
          </p:cNvPr>
          <p:cNvCxnSpPr>
            <a:cxnSpLocks/>
          </p:cNvCxnSpPr>
          <p:nvPr/>
        </p:nvCxnSpPr>
        <p:spPr>
          <a:xfrm>
            <a:off x="2273300" y="2279650"/>
            <a:ext cx="1009650" cy="196850"/>
          </a:xfrm>
          <a:prstGeom prst="line">
            <a:avLst/>
          </a:prstGeom>
          <a:ln w="76200">
            <a:solidFill>
              <a:srgbClr val="7030A0">
                <a:alpha val="80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95D5911-EC85-40AF-8E34-C27143C36D21}"/>
              </a:ext>
            </a:extLst>
          </p:cNvPr>
          <p:cNvCxnSpPr>
            <a:cxnSpLocks/>
          </p:cNvCxnSpPr>
          <p:nvPr/>
        </p:nvCxnSpPr>
        <p:spPr>
          <a:xfrm>
            <a:off x="3282950" y="2470150"/>
            <a:ext cx="946150" cy="514350"/>
          </a:xfrm>
          <a:prstGeom prst="line">
            <a:avLst/>
          </a:prstGeom>
          <a:ln w="76200">
            <a:solidFill>
              <a:srgbClr val="7030A0">
                <a:alpha val="8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8AADD92-0335-458C-B680-1D36FE8AFD59}"/>
              </a:ext>
            </a:extLst>
          </p:cNvPr>
          <p:cNvCxnSpPr>
            <a:cxnSpLocks/>
          </p:cNvCxnSpPr>
          <p:nvPr/>
        </p:nvCxnSpPr>
        <p:spPr>
          <a:xfrm>
            <a:off x="4184650" y="2971800"/>
            <a:ext cx="1955800" cy="1905000"/>
          </a:xfrm>
          <a:prstGeom prst="line">
            <a:avLst/>
          </a:prstGeom>
          <a:ln w="76200">
            <a:solidFill>
              <a:srgbClr val="7030A0">
                <a:alpha val="80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53325564-0010-4EC2-98ED-567C86FF23C1}"/>
              </a:ext>
            </a:extLst>
          </p:cNvPr>
          <p:cNvCxnSpPr>
            <a:cxnSpLocks/>
          </p:cNvCxnSpPr>
          <p:nvPr/>
        </p:nvCxnSpPr>
        <p:spPr>
          <a:xfrm>
            <a:off x="4998260" y="3620192"/>
            <a:ext cx="1847040" cy="1155008"/>
          </a:xfrm>
          <a:prstGeom prst="line">
            <a:avLst/>
          </a:prstGeom>
          <a:ln w="76200">
            <a:solidFill>
              <a:srgbClr val="FFC000">
                <a:alpha val="80000"/>
              </a:srgb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4BE54F73-D4FA-41E8-8E01-03D5515EB237}"/>
              </a:ext>
            </a:extLst>
          </p:cNvPr>
          <p:cNvSpPr txBox="1"/>
          <p:nvPr/>
        </p:nvSpPr>
        <p:spPr>
          <a:xfrm rot="1965172">
            <a:off x="5078141" y="3297026"/>
            <a:ext cx="1146468" cy="646331"/>
          </a:xfrm>
          <a:prstGeom prst="rect">
            <a:avLst/>
          </a:prstGeom>
          <a:noFill/>
        </p:spPr>
        <p:txBody>
          <a:bodyPr wrap="none" rtlCol="0">
            <a:spAutoFit/>
          </a:bodyPr>
          <a:lstStyle/>
          <a:p>
            <a:r>
              <a:rPr kumimoji="1" lang="en-US" altLang="ja-JP" dirty="0">
                <a:solidFill>
                  <a:srgbClr val="FFC000"/>
                </a:solidFill>
                <a:latin typeface="Arial" panose="020B0604020202020204" pitchFamily="34" charset="0"/>
                <a:cs typeface="Arial" panose="020B0604020202020204" pitchFamily="34" charset="0"/>
              </a:rPr>
              <a:t>RTD </a:t>
            </a:r>
          </a:p>
          <a:p>
            <a:r>
              <a:rPr kumimoji="1" lang="en-US" altLang="ja-JP" dirty="0">
                <a:solidFill>
                  <a:srgbClr val="FFC000"/>
                </a:solidFill>
                <a:latin typeface="Arial" panose="020B0604020202020204" pitchFamily="34" charset="0"/>
                <a:cs typeface="Arial" panose="020B0604020202020204" pitchFamily="34" charset="0"/>
              </a:rPr>
              <a:t>Oscillator</a:t>
            </a:r>
            <a:endParaRPr kumimoji="1" lang="ja-JP" altLang="en-US" dirty="0">
              <a:solidFill>
                <a:srgbClr val="FFC000"/>
              </a:solidFill>
              <a:latin typeface="Arial" panose="020B0604020202020204" pitchFamily="34" charset="0"/>
              <a:cs typeface="Arial" panose="020B0604020202020204" pitchFamily="34" charset="0"/>
            </a:endParaRPr>
          </a:p>
        </p:txBody>
      </p:sp>
      <p:cxnSp>
        <p:nvCxnSpPr>
          <p:cNvPr id="22" name="直線コネクタ 21">
            <a:extLst>
              <a:ext uri="{FF2B5EF4-FFF2-40B4-BE49-F238E27FC236}">
                <a16:creationId xmlns:a16="http://schemas.microsoft.com/office/drawing/2014/main" id="{70CE40F0-DE52-4AE7-886D-795962E89F19}"/>
              </a:ext>
            </a:extLst>
          </p:cNvPr>
          <p:cNvCxnSpPr>
            <a:cxnSpLocks/>
          </p:cNvCxnSpPr>
          <p:nvPr/>
        </p:nvCxnSpPr>
        <p:spPr>
          <a:xfrm flipV="1">
            <a:off x="4216932" y="1666512"/>
            <a:ext cx="0" cy="40723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60732154-068F-4863-9ECE-0BA8DA924ECB}"/>
              </a:ext>
            </a:extLst>
          </p:cNvPr>
          <p:cNvSpPr txBox="1"/>
          <p:nvPr/>
        </p:nvSpPr>
        <p:spPr>
          <a:xfrm rot="16200000">
            <a:off x="3550522" y="4942288"/>
            <a:ext cx="1031051"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300GHz</a:t>
            </a:r>
            <a:endParaRPr kumimoji="1" lang="ja-JP" altLang="en-US" dirty="0">
              <a:latin typeface="Arial" panose="020B0604020202020204" pitchFamily="34" charset="0"/>
              <a:cs typeface="Arial" panose="020B0604020202020204" pitchFamily="34" charset="0"/>
            </a:endParaRPr>
          </a:p>
        </p:txBody>
      </p:sp>
      <p:cxnSp>
        <p:nvCxnSpPr>
          <p:cNvPr id="24" name="直線コネクタ 23">
            <a:extLst>
              <a:ext uri="{FF2B5EF4-FFF2-40B4-BE49-F238E27FC236}">
                <a16:creationId xmlns:a16="http://schemas.microsoft.com/office/drawing/2014/main" id="{0157AD66-388D-4F44-B2F8-DD65C7DFE6D7}"/>
              </a:ext>
            </a:extLst>
          </p:cNvPr>
          <p:cNvCxnSpPr>
            <a:cxnSpLocks/>
          </p:cNvCxnSpPr>
          <p:nvPr/>
        </p:nvCxnSpPr>
        <p:spPr>
          <a:xfrm flipV="1">
            <a:off x="4831244" y="1685366"/>
            <a:ext cx="0" cy="4045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8EBFBF9-74FA-4F64-8B36-A7C9AB3945B7}"/>
              </a:ext>
            </a:extLst>
          </p:cNvPr>
          <p:cNvSpPr txBox="1"/>
          <p:nvPr/>
        </p:nvSpPr>
        <p:spPr>
          <a:xfrm rot="16200000">
            <a:off x="4454530" y="4942287"/>
            <a:ext cx="1031051"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400GHz</a:t>
            </a:r>
            <a:endParaRPr kumimoji="1" lang="ja-JP" altLang="en-US" dirty="0">
              <a:latin typeface="Arial" panose="020B0604020202020204" pitchFamily="34" charset="0"/>
              <a:cs typeface="Arial" panose="020B0604020202020204" pitchFamily="34" charset="0"/>
            </a:endParaRPr>
          </a:p>
        </p:txBody>
      </p:sp>
      <p:sp>
        <p:nvSpPr>
          <p:cNvPr id="26" name="コンテンツ プレースホルダー 2">
            <a:extLst>
              <a:ext uri="{FF2B5EF4-FFF2-40B4-BE49-F238E27FC236}">
                <a16:creationId xmlns:a16="http://schemas.microsoft.com/office/drawing/2014/main" id="{91555EE9-B0A8-4D09-A9A8-C255CE671038}"/>
              </a:ext>
            </a:extLst>
          </p:cNvPr>
          <p:cNvSpPr>
            <a:spLocks noGrp="1"/>
          </p:cNvSpPr>
          <p:nvPr>
            <p:ph idx="1"/>
          </p:nvPr>
        </p:nvSpPr>
        <p:spPr>
          <a:xfrm>
            <a:off x="7455782" y="1600411"/>
            <a:ext cx="4336050" cy="4351338"/>
          </a:xfrm>
        </p:spPr>
        <p:txBody>
          <a:bodyPr>
            <a:normAutofit/>
          </a:bodyPr>
          <a:lstStyle/>
          <a:p>
            <a:r>
              <a:rPr lang="ja-JP" altLang="en-US" sz="2000" dirty="0"/>
              <a:t>信号源と</a:t>
            </a:r>
            <a:r>
              <a:rPr lang="en-US" altLang="ja-JP" sz="2000" dirty="0"/>
              <a:t>PA</a:t>
            </a:r>
            <a:r>
              <a:rPr lang="ja-JP" altLang="en-US" sz="2000" dirty="0"/>
              <a:t>を</a:t>
            </a:r>
            <a:r>
              <a:rPr lang="en-US" altLang="ja-JP" sz="2000" dirty="0"/>
              <a:t>DC-RF</a:t>
            </a:r>
            <a:r>
              <a:rPr lang="ja-JP" altLang="en-US" sz="2000" dirty="0"/>
              <a:t>変換効率と電力付加効率で比較すると、基本的に、高周波になるに従って落ちる傾向は同じ。やはり</a:t>
            </a:r>
            <a:r>
              <a:rPr lang="en-US" altLang="ja-JP" sz="2000" dirty="0" err="1"/>
              <a:t>InP</a:t>
            </a:r>
            <a:r>
              <a:rPr lang="ja-JP" altLang="en-US" sz="2000" dirty="0"/>
              <a:t>系の</a:t>
            </a:r>
            <a:r>
              <a:rPr lang="en-US" altLang="ja-JP" sz="2000" dirty="0"/>
              <a:t>PA</a:t>
            </a:r>
            <a:r>
              <a:rPr lang="ja-JP" altLang="en-US" sz="2000" dirty="0"/>
              <a:t>の効率が良いが、信号源の値も同じ程度である。</a:t>
            </a:r>
            <a:endParaRPr lang="en-US" altLang="ja-JP" sz="2000" dirty="0"/>
          </a:p>
        </p:txBody>
      </p:sp>
      <p:cxnSp>
        <p:nvCxnSpPr>
          <p:cNvPr id="28" name="直線コネクタ 27">
            <a:extLst>
              <a:ext uri="{FF2B5EF4-FFF2-40B4-BE49-F238E27FC236}">
                <a16:creationId xmlns:a16="http://schemas.microsoft.com/office/drawing/2014/main" id="{B03C94AF-CA1D-492D-8A9F-853C126898EE}"/>
              </a:ext>
            </a:extLst>
          </p:cNvPr>
          <p:cNvCxnSpPr>
            <a:cxnSpLocks/>
          </p:cNvCxnSpPr>
          <p:nvPr/>
        </p:nvCxnSpPr>
        <p:spPr>
          <a:xfrm>
            <a:off x="1801713" y="2378075"/>
            <a:ext cx="1450534" cy="1119269"/>
          </a:xfrm>
          <a:prstGeom prst="line">
            <a:avLst/>
          </a:prstGeom>
          <a:ln w="76200">
            <a:solidFill>
              <a:srgbClr val="C00000">
                <a:alpha val="80000"/>
              </a:srgb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A3B3B92-C764-4687-AC89-E1B4425C387A}"/>
              </a:ext>
            </a:extLst>
          </p:cNvPr>
          <p:cNvSpPr txBox="1"/>
          <p:nvPr/>
        </p:nvSpPr>
        <p:spPr>
          <a:xfrm rot="2258431">
            <a:off x="2234531" y="3208879"/>
            <a:ext cx="1013932" cy="369332"/>
          </a:xfrm>
          <a:prstGeom prst="rect">
            <a:avLst/>
          </a:prstGeom>
          <a:noFill/>
        </p:spPr>
        <p:txBody>
          <a:bodyPr wrap="none" rtlCol="0">
            <a:spAutoFit/>
          </a:bodyPr>
          <a:lstStyle/>
          <a:p>
            <a:r>
              <a:rPr lang="en-US" altLang="ja-JP" dirty="0" err="1">
                <a:solidFill>
                  <a:srgbClr val="C00000"/>
                </a:solidFill>
                <a:latin typeface="Arial" panose="020B0604020202020204" pitchFamily="34" charset="0"/>
                <a:cs typeface="Arial" panose="020B0604020202020204" pitchFamily="34" charset="0"/>
              </a:rPr>
              <a:t>GaN</a:t>
            </a:r>
            <a:r>
              <a:rPr kumimoji="1" lang="en-US" altLang="ja-JP" dirty="0">
                <a:solidFill>
                  <a:srgbClr val="C00000"/>
                </a:solidFill>
                <a:latin typeface="Arial" panose="020B0604020202020204" pitchFamily="34" charset="0"/>
                <a:cs typeface="Arial" panose="020B0604020202020204" pitchFamily="34" charset="0"/>
              </a:rPr>
              <a:t> PA</a:t>
            </a:r>
            <a:endParaRPr kumimoji="1" lang="ja-JP" altLang="en-US" dirty="0">
              <a:solidFill>
                <a:srgbClr val="C00000"/>
              </a:solidFill>
              <a:latin typeface="Arial" panose="020B0604020202020204" pitchFamily="34" charset="0"/>
              <a:cs typeface="Arial" panose="020B0604020202020204" pitchFamily="34" charset="0"/>
            </a:endParaRPr>
          </a:p>
        </p:txBody>
      </p:sp>
      <p:cxnSp>
        <p:nvCxnSpPr>
          <p:cNvPr id="32" name="直線コネクタ 31">
            <a:extLst>
              <a:ext uri="{FF2B5EF4-FFF2-40B4-BE49-F238E27FC236}">
                <a16:creationId xmlns:a16="http://schemas.microsoft.com/office/drawing/2014/main" id="{4E74770F-31C9-48C7-91FD-5A2EDE8F76D6}"/>
              </a:ext>
            </a:extLst>
          </p:cNvPr>
          <p:cNvCxnSpPr>
            <a:cxnSpLocks/>
          </p:cNvCxnSpPr>
          <p:nvPr/>
        </p:nvCxnSpPr>
        <p:spPr>
          <a:xfrm>
            <a:off x="1806575" y="2489200"/>
            <a:ext cx="438150" cy="69850"/>
          </a:xfrm>
          <a:prstGeom prst="line">
            <a:avLst/>
          </a:prstGeom>
          <a:ln w="76200">
            <a:solidFill>
              <a:srgbClr val="00B0F0">
                <a:alpha val="80000"/>
              </a:srgb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7CE47A-50F1-43BC-9011-463B8BA658FC}"/>
              </a:ext>
            </a:extLst>
          </p:cNvPr>
          <p:cNvSpPr txBox="1"/>
          <p:nvPr/>
        </p:nvSpPr>
        <p:spPr>
          <a:xfrm rot="1773550">
            <a:off x="3058409" y="3318519"/>
            <a:ext cx="1052404" cy="369332"/>
          </a:xfrm>
          <a:prstGeom prst="rect">
            <a:avLst/>
          </a:prstGeom>
          <a:noFill/>
        </p:spPr>
        <p:txBody>
          <a:bodyPr wrap="none" rtlCol="0">
            <a:spAutoFit/>
          </a:bodyPr>
          <a:lstStyle/>
          <a:p>
            <a:r>
              <a:rPr kumimoji="1" lang="en-US" altLang="ja-JP" dirty="0" err="1">
                <a:solidFill>
                  <a:srgbClr val="00B0F0"/>
                </a:solidFill>
                <a:latin typeface="Arial" panose="020B0604020202020204" pitchFamily="34" charset="0"/>
                <a:cs typeface="Arial" panose="020B0604020202020204" pitchFamily="34" charset="0"/>
              </a:rPr>
              <a:t>SiGe</a:t>
            </a:r>
            <a:r>
              <a:rPr kumimoji="1" lang="en-US" altLang="ja-JP" dirty="0">
                <a:solidFill>
                  <a:srgbClr val="00B0F0"/>
                </a:solidFill>
                <a:latin typeface="Arial" panose="020B0604020202020204" pitchFamily="34" charset="0"/>
                <a:cs typeface="Arial" panose="020B0604020202020204" pitchFamily="34" charset="0"/>
              </a:rPr>
              <a:t> PA</a:t>
            </a:r>
            <a:endParaRPr kumimoji="1" lang="ja-JP" altLang="en-US" dirty="0">
              <a:solidFill>
                <a:srgbClr val="00B0F0"/>
              </a:solidFill>
              <a:latin typeface="Arial" panose="020B0604020202020204" pitchFamily="34" charset="0"/>
              <a:cs typeface="Arial" panose="020B0604020202020204" pitchFamily="34" charset="0"/>
            </a:endParaRPr>
          </a:p>
        </p:txBody>
      </p:sp>
      <p:cxnSp>
        <p:nvCxnSpPr>
          <p:cNvPr id="35" name="直線コネクタ 34">
            <a:extLst>
              <a:ext uri="{FF2B5EF4-FFF2-40B4-BE49-F238E27FC236}">
                <a16:creationId xmlns:a16="http://schemas.microsoft.com/office/drawing/2014/main" id="{BB0D91E6-1771-4D9F-A012-AA2807EA3AEA}"/>
              </a:ext>
            </a:extLst>
          </p:cNvPr>
          <p:cNvCxnSpPr>
            <a:cxnSpLocks/>
          </p:cNvCxnSpPr>
          <p:nvPr/>
        </p:nvCxnSpPr>
        <p:spPr>
          <a:xfrm>
            <a:off x="2229481" y="2559818"/>
            <a:ext cx="1478919" cy="840607"/>
          </a:xfrm>
          <a:prstGeom prst="line">
            <a:avLst/>
          </a:prstGeom>
          <a:ln w="76200">
            <a:solidFill>
              <a:srgbClr val="00B0F0">
                <a:alpha val="80000"/>
              </a:srgb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AA661B4-7C4C-4982-82C2-4CC0AB117A7F}"/>
              </a:ext>
            </a:extLst>
          </p:cNvPr>
          <p:cNvCxnSpPr>
            <a:cxnSpLocks/>
          </p:cNvCxnSpPr>
          <p:nvPr/>
        </p:nvCxnSpPr>
        <p:spPr>
          <a:xfrm>
            <a:off x="1809946" y="2403835"/>
            <a:ext cx="735291" cy="103694"/>
          </a:xfrm>
          <a:prstGeom prst="line">
            <a:avLst/>
          </a:prstGeom>
          <a:ln w="76200">
            <a:solidFill>
              <a:srgbClr val="92D050">
                <a:alpha val="80000"/>
              </a:srgb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C264585-5D9F-4BB5-B5AB-FD425B335786}"/>
              </a:ext>
            </a:extLst>
          </p:cNvPr>
          <p:cNvSpPr txBox="1"/>
          <p:nvPr/>
        </p:nvSpPr>
        <p:spPr>
          <a:xfrm rot="2013307">
            <a:off x="3480582" y="3061323"/>
            <a:ext cx="744627" cy="369332"/>
          </a:xfrm>
          <a:prstGeom prst="rect">
            <a:avLst/>
          </a:prstGeom>
          <a:noFill/>
        </p:spPr>
        <p:txBody>
          <a:bodyPr wrap="none" rtlCol="0">
            <a:spAutoFit/>
          </a:bodyPr>
          <a:lstStyle/>
          <a:p>
            <a:r>
              <a:rPr kumimoji="1" lang="en-US" altLang="ja-JP" dirty="0">
                <a:solidFill>
                  <a:srgbClr val="92D050"/>
                </a:solidFill>
                <a:latin typeface="Arial" panose="020B0604020202020204" pitchFamily="34" charset="0"/>
                <a:cs typeface="Arial" panose="020B0604020202020204" pitchFamily="34" charset="0"/>
              </a:rPr>
              <a:t>Si PA</a:t>
            </a:r>
            <a:endParaRPr kumimoji="1" lang="ja-JP" altLang="en-US" dirty="0">
              <a:solidFill>
                <a:srgbClr val="92D050"/>
              </a:solidFill>
              <a:latin typeface="Arial" panose="020B0604020202020204" pitchFamily="34" charset="0"/>
              <a:cs typeface="Arial" panose="020B0604020202020204" pitchFamily="34" charset="0"/>
            </a:endParaRPr>
          </a:p>
        </p:txBody>
      </p:sp>
      <p:cxnSp>
        <p:nvCxnSpPr>
          <p:cNvPr id="43" name="直線コネクタ 42">
            <a:extLst>
              <a:ext uri="{FF2B5EF4-FFF2-40B4-BE49-F238E27FC236}">
                <a16:creationId xmlns:a16="http://schemas.microsoft.com/office/drawing/2014/main" id="{48BFD16A-D802-4FA5-B87E-231A0936450E}"/>
              </a:ext>
            </a:extLst>
          </p:cNvPr>
          <p:cNvCxnSpPr>
            <a:cxnSpLocks/>
          </p:cNvCxnSpPr>
          <p:nvPr/>
        </p:nvCxnSpPr>
        <p:spPr>
          <a:xfrm>
            <a:off x="2529083" y="2503848"/>
            <a:ext cx="1290442" cy="877527"/>
          </a:xfrm>
          <a:prstGeom prst="line">
            <a:avLst/>
          </a:prstGeom>
          <a:ln w="76200">
            <a:solidFill>
              <a:srgbClr val="92D050">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0293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962</TotalTime>
  <Words>1960</Words>
  <Application>Microsoft Office PowerPoint</Application>
  <PresentationFormat>ワイド画面</PresentationFormat>
  <Paragraphs>273</Paragraphs>
  <Slides>21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Meiryo</vt:lpstr>
      <vt:lpstr>游ゴシック</vt:lpstr>
      <vt:lpstr>游ゴシック Light</vt:lpstr>
      <vt:lpstr>Arial</vt:lpstr>
      <vt:lpstr>Calibri</vt:lpstr>
      <vt:lpstr>Office テーマ</vt:lpstr>
      <vt:lpstr>テラヘルツシステム 応用推進協議会</vt:lpstr>
      <vt:lpstr>想定ユースケース（システムGより）</vt:lpstr>
      <vt:lpstr>ICデバイスGでの議論内容</vt:lpstr>
      <vt:lpstr>信号源まとめ</vt:lpstr>
      <vt:lpstr>取りまとめの方針</vt:lpstr>
      <vt:lpstr>電力密度について</vt:lpstr>
      <vt:lpstr>信号源、PAまとめ（出力）</vt:lpstr>
      <vt:lpstr>信号源、PAまとめ（電力密度）</vt:lpstr>
      <vt:lpstr>信号源、PAまとめ（効率）</vt:lpstr>
      <vt:lpstr>TWTA, UTC-PD, Micro-Comb, QCL, DFG-QCL</vt:lpstr>
      <vt:lpstr>信号源、PAまとめ</vt:lpstr>
      <vt:lpstr>受信器まとめ</vt:lpstr>
      <vt:lpstr>取りまとめの方針</vt:lpstr>
      <vt:lpstr>直接検波</vt:lpstr>
      <vt:lpstr>ミキサ・レシーバ（雑音指数）</vt:lpstr>
      <vt:lpstr>受信器まとめ</vt:lpstr>
      <vt:lpstr>リンクバジェット</vt:lpstr>
      <vt:lpstr>Fronthaul / Backhaulのケース１</vt:lpstr>
      <vt:lpstr>Fronthaul / Backhaulのケース２ </vt:lpstr>
      <vt:lpstr>移動体通信のケース</vt:lpstr>
      <vt:lpstr>調査まとめ（300GHz帯について）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左文</dc:creator>
  <cp:lastModifiedBy>鈴木 左文</cp:lastModifiedBy>
  <cp:revision>15</cp:revision>
  <dcterms:created xsi:type="dcterms:W3CDTF">2023-02-08T11:27:02Z</dcterms:created>
  <dcterms:modified xsi:type="dcterms:W3CDTF">2023-02-24T09:35:04Z</dcterms:modified>
</cp:coreProperties>
</file>