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7" r:id="rId3"/>
    <p:sldId id="279" r:id="rId4"/>
    <p:sldId id="281" r:id="rId5"/>
    <p:sldId id="284" r:id="rId6"/>
    <p:sldId id="280" r:id="rId7"/>
    <p:sldId id="285" r:id="rId8"/>
    <p:sldId id="282" r:id="rId9"/>
    <p:sldId id="283" r:id="rId10"/>
    <p:sldId id="286" r:id="rId11"/>
    <p:sldId id="289" r:id="rId12"/>
    <p:sldId id="288" r:id="rId1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CC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57E37B-56A8-4D89-9298-EA7814FA64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ABF3584-DAEF-44A1-9DDD-C70B645B6A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9D62B97-296A-47EB-A79E-B7177EEF1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03AD7-AA7E-4633-AB0A-5E3FF98F2210}" type="datetimeFigureOut">
              <a:rPr kumimoji="1" lang="ja-JP" altLang="en-US" smtClean="0"/>
              <a:t>2022/9/15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87D7CF-BAD6-4A76-B5BE-902B019C8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F1D1B0-0DA2-4858-A8FF-7FFB80E3A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1642-A59D-496D-8D7C-DD59518AEA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5481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AED533-E875-47E6-865F-2B9007E2A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9C60C63-DE30-44F4-9782-A2BAFE7762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9ED0817-7EA7-4367-879F-CB234FFEE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03AD7-AA7E-4633-AB0A-5E3FF98F2210}" type="datetimeFigureOut">
              <a:rPr kumimoji="1" lang="ja-JP" altLang="en-US" smtClean="0"/>
              <a:t>2022/9/15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39BEC1-A133-4F0B-9559-B82639B19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18D07E-E305-4810-9179-1FB7D3C37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1642-A59D-496D-8D7C-DD59518AEA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1057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62F5893-D56F-4FA1-9CDD-4C482E6865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6B578F5-26A8-4EB7-95AF-CF516E6287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4F2CAD-2389-487E-BF48-3764C553C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03AD7-AA7E-4633-AB0A-5E3FF98F2210}" type="datetimeFigureOut">
              <a:rPr kumimoji="1" lang="ja-JP" altLang="en-US" smtClean="0"/>
              <a:t>2022/9/15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298F4C-16A2-4CC5-8DDB-E69CD4A98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8181D1-BA4B-4A87-A7AD-EB8F5FE3E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1642-A59D-496D-8D7C-DD59518AEA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62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92E9DB-99D8-416F-AE89-E5C38A3B0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4F7994A-A374-433E-99F3-2EF870AD4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69AC11-E7F8-45FD-97D5-D80C7FD33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03AD7-AA7E-4633-AB0A-5E3FF98F2210}" type="datetimeFigureOut">
              <a:rPr kumimoji="1" lang="ja-JP" altLang="en-US" smtClean="0"/>
              <a:t>2022/9/15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0F6CF0-F34E-4D58-8EDA-083CBA92E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2BDC56-8C10-4733-B60B-4DC354A78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1642-A59D-496D-8D7C-DD59518AEA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9308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69631A-0A52-466C-87EC-BF686E64B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4DEF9A0-89B5-4CC1-83D8-F64F1A3DC7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419589-76EF-4FD4-8C37-26F1C31E7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03AD7-AA7E-4633-AB0A-5E3FF98F2210}" type="datetimeFigureOut">
              <a:rPr kumimoji="1" lang="ja-JP" altLang="en-US" smtClean="0"/>
              <a:t>2022/9/15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74C41A-6695-46B1-A616-2327E3E2E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AA9532D-D4CA-4896-ACA5-F79818E03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1642-A59D-496D-8D7C-DD59518AEA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12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CB1318-0402-415A-8FEA-5EDAC9E65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7AC189C-D255-43C0-B426-072F55ECC9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A254727-F835-4BB5-AAB1-D8C4EAB09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17CA65C-9779-4B83-9639-C525DCB81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03AD7-AA7E-4633-AB0A-5E3FF98F2210}" type="datetimeFigureOut">
              <a:rPr kumimoji="1" lang="ja-JP" altLang="en-US" smtClean="0"/>
              <a:t>2022/9/15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65982E-C3F8-4851-91A7-E1B9C6210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DDE3771-FF95-41CE-9861-1A75C20AB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1642-A59D-496D-8D7C-DD59518AEA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9070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943715-F9D9-48C4-9223-37992BDD5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0C515C9-FFF2-4E4E-BB9E-15A9E5B1E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C617DD7-F462-4524-AF7D-61A0C9BF61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52D9088-1C89-4F9D-A2BF-4D5AD089B8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6D0F74E-0744-4849-8ADD-B9AE65E2FC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058B5C4-EA07-43D4-AAE4-EAF09CC5B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03AD7-AA7E-4633-AB0A-5E3FF98F2210}" type="datetimeFigureOut">
              <a:rPr kumimoji="1" lang="ja-JP" altLang="en-US" smtClean="0"/>
              <a:t>2022/9/15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7A623AC-82CA-41E9-84C7-7E344CAC6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CB21159-4F96-4D47-802B-288110ABC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1642-A59D-496D-8D7C-DD59518AEA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1406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B2BDB6-1551-492B-8820-1031EB034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E78E0A9-E5EC-470D-8D79-B52E71164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03AD7-AA7E-4633-AB0A-5E3FF98F2210}" type="datetimeFigureOut">
              <a:rPr kumimoji="1" lang="ja-JP" altLang="en-US" smtClean="0"/>
              <a:t>2022/9/15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5534457-422F-456D-8D64-3414FBE7B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8E1F7B4-6396-4B47-8CB4-738C0307D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1642-A59D-496D-8D7C-DD59518AEA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4167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CE24E91-E395-4167-B283-C09D97988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03AD7-AA7E-4633-AB0A-5E3FF98F2210}" type="datetimeFigureOut">
              <a:rPr kumimoji="1" lang="ja-JP" altLang="en-US" smtClean="0"/>
              <a:t>2022/9/15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2791B59-D75D-4FFC-8B04-0F0126D77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F891CDE-5DFA-4414-A842-A82505DCE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1642-A59D-496D-8D7C-DD59518AEA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7003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E11758-2182-410E-842A-B1D34092E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55CAF0-6756-459D-91B1-D6BC0547ED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01CF875-D2E3-40C1-94C4-7BA0F7326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B5986E5-54A5-48BA-935E-9A0D29088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03AD7-AA7E-4633-AB0A-5E3FF98F2210}" type="datetimeFigureOut">
              <a:rPr kumimoji="1" lang="ja-JP" altLang="en-US" smtClean="0"/>
              <a:t>2022/9/15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DAF0222-3C94-4070-AED5-129B15637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0B9EFAB-AAE2-4726-AD68-1C9E5C75B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1642-A59D-496D-8D7C-DD59518AEA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4739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126CD3-30B2-465C-9CA9-0F3BF328B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87D0153-FB2D-46A8-8968-298278EF7D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C5B2B30-4C66-4E66-9F5B-8E09191763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2A0CA35-B57C-4316-8306-F6C371758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03AD7-AA7E-4633-AB0A-5E3FF98F2210}" type="datetimeFigureOut">
              <a:rPr kumimoji="1" lang="ja-JP" altLang="en-US" smtClean="0"/>
              <a:t>2022/9/15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36DE137-003A-4AC2-A5D1-13963E890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F048E43-D0FD-45BB-82BA-130F0C6AB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1642-A59D-496D-8D7C-DD59518AEA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062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DD77A8C-4FC2-4B10-91F8-89FA85BF3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0579BA7-59D6-46CE-AF11-270C1791DA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1995F9-4113-4EE7-A0C0-5066A45FD2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03AD7-AA7E-4633-AB0A-5E3FF98F2210}" type="datetimeFigureOut">
              <a:rPr kumimoji="1" lang="ja-JP" altLang="en-US" smtClean="0"/>
              <a:t>2022/9/15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560913-0BC1-478A-80BF-C01BE06570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DAE4CE-5BDC-40DE-9C8E-7D8D217374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61642-A59D-496D-8D7C-DD59518AEA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792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689E35-A938-46F3-B7F2-0F25AA2B1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（宿題）　化合物増幅器</a:t>
            </a:r>
            <a:endParaRPr kumimoji="1" lang="ja-JP" altLang="en-US" dirty="0"/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4D21679F-B877-46DA-BB38-2CD49115F1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0030"/>
              </p:ext>
            </p:extLst>
          </p:nvPr>
        </p:nvGraphicFramePr>
        <p:xfrm>
          <a:off x="193038" y="1864779"/>
          <a:ext cx="11487120" cy="24411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107">
                  <a:extLst>
                    <a:ext uri="{9D8B030D-6E8A-4147-A177-3AD203B41FA5}">
                      <a16:colId xmlns:a16="http://schemas.microsoft.com/office/drawing/2014/main" val="595983267"/>
                    </a:ext>
                  </a:extLst>
                </a:gridCol>
                <a:gridCol w="1083634">
                  <a:extLst>
                    <a:ext uri="{9D8B030D-6E8A-4147-A177-3AD203B41FA5}">
                      <a16:colId xmlns:a16="http://schemas.microsoft.com/office/drawing/2014/main" val="46253376"/>
                    </a:ext>
                  </a:extLst>
                </a:gridCol>
                <a:gridCol w="841829">
                  <a:extLst>
                    <a:ext uri="{9D8B030D-6E8A-4147-A177-3AD203B41FA5}">
                      <a16:colId xmlns:a16="http://schemas.microsoft.com/office/drawing/2014/main" val="1862883255"/>
                    </a:ext>
                  </a:extLst>
                </a:gridCol>
                <a:gridCol w="1059380">
                  <a:extLst>
                    <a:ext uri="{9D8B030D-6E8A-4147-A177-3AD203B41FA5}">
                      <a16:colId xmlns:a16="http://schemas.microsoft.com/office/drawing/2014/main" val="3516550009"/>
                    </a:ext>
                  </a:extLst>
                </a:gridCol>
                <a:gridCol w="709407">
                  <a:extLst>
                    <a:ext uri="{9D8B030D-6E8A-4147-A177-3AD203B41FA5}">
                      <a16:colId xmlns:a16="http://schemas.microsoft.com/office/drawing/2014/main" val="4283091190"/>
                    </a:ext>
                  </a:extLst>
                </a:gridCol>
                <a:gridCol w="709407">
                  <a:extLst>
                    <a:ext uri="{9D8B030D-6E8A-4147-A177-3AD203B41FA5}">
                      <a16:colId xmlns:a16="http://schemas.microsoft.com/office/drawing/2014/main" val="2092131235"/>
                    </a:ext>
                  </a:extLst>
                </a:gridCol>
                <a:gridCol w="736437">
                  <a:extLst>
                    <a:ext uri="{9D8B030D-6E8A-4147-A177-3AD203B41FA5}">
                      <a16:colId xmlns:a16="http://schemas.microsoft.com/office/drawing/2014/main" val="2332300418"/>
                    </a:ext>
                  </a:extLst>
                </a:gridCol>
                <a:gridCol w="822121">
                  <a:extLst>
                    <a:ext uri="{9D8B030D-6E8A-4147-A177-3AD203B41FA5}">
                      <a16:colId xmlns:a16="http://schemas.microsoft.com/office/drawing/2014/main" val="718559935"/>
                    </a:ext>
                  </a:extLst>
                </a:gridCol>
                <a:gridCol w="1166069">
                  <a:extLst>
                    <a:ext uri="{9D8B030D-6E8A-4147-A177-3AD203B41FA5}">
                      <a16:colId xmlns:a16="http://schemas.microsoft.com/office/drawing/2014/main" val="3989511800"/>
                    </a:ext>
                  </a:extLst>
                </a:gridCol>
                <a:gridCol w="1249960">
                  <a:extLst>
                    <a:ext uri="{9D8B030D-6E8A-4147-A177-3AD203B41FA5}">
                      <a16:colId xmlns:a16="http://schemas.microsoft.com/office/drawing/2014/main" val="1920417437"/>
                    </a:ext>
                  </a:extLst>
                </a:gridCol>
                <a:gridCol w="562062">
                  <a:extLst>
                    <a:ext uri="{9D8B030D-6E8A-4147-A177-3AD203B41FA5}">
                      <a16:colId xmlns:a16="http://schemas.microsoft.com/office/drawing/2014/main" val="893189161"/>
                    </a:ext>
                  </a:extLst>
                </a:gridCol>
                <a:gridCol w="1965707">
                  <a:extLst>
                    <a:ext uri="{9D8B030D-6E8A-4147-A177-3AD203B41FA5}">
                      <a16:colId xmlns:a16="http://schemas.microsoft.com/office/drawing/2014/main" val="2820766446"/>
                    </a:ext>
                  </a:extLst>
                </a:gridCol>
              </a:tblGrid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Ref.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Frequency (GHz)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kumimoji="1" lang="en-US" altLang="ja-JP" sz="1100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r>
                        <a:rPr kumimoji="1" lang="ja-JP" altLang="en-US" sz="1100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(dB)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kumimoji="1" lang="en-US" altLang="ja-JP" sz="1100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out, sat</a:t>
                      </a:r>
                      <a:r>
                        <a:rPr kumimoji="1" lang="ja-JP" altLang="en-US" sz="1100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(dBm)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NF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(dB)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kumimoji="1" lang="en-US" altLang="ja-JP" sz="1100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DC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(W)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PAE (%)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Chip area (mm</a:t>
                      </a:r>
                      <a:r>
                        <a:rPr kumimoji="1" lang="en-US" altLang="ja-JP" sz="1100" baseline="30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Input/Output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port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Technology/</a:t>
                      </a:r>
                    </a:p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Country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properties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992479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7959621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8875501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8843233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5673133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47180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6451535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7215996"/>
                  </a:ext>
                </a:extLst>
              </a:tr>
            </a:tbl>
          </a:graphicData>
        </a:graphic>
      </p:graphicFrame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91490A81-CC71-4257-9EC7-4723A79FF011}"/>
              </a:ext>
            </a:extLst>
          </p:cNvPr>
          <p:cNvSpPr txBox="1"/>
          <p:nvPr/>
        </p:nvSpPr>
        <p:spPr>
          <a:xfrm>
            <a:off x="1631504" y="3055319"/>
            <a:ext cx="8100900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solidFill>
                  <a:srgbClr val="FF0000"/>
                </a:solidFill>
              </a:rPr>
              <a:t>化合物</a:t>
            </a:r>
            <a:r>
              <a:rPr lang="en-US" altLang="ja-JP" dirty="0">
                <a:solidFill>
                  <a:srgbClr val="FF0000"/>
                </a:solidFill>
              </a:rPr>
              <a:t>PA</a:t>
            </a:r>
            <a:r>
              <a:rPr lang="ja-JP" altLang="en-US" dirty="0">
                <a:solidFill>
                  <a:srgbClr val="FF0000"/>
                </a:solidFill>
              </a:rPr>
              <a:t>まとめ</a:t>
            </a:r>
            <a:r>
              <a:rPr lang="en-US" altLang="ja-JP" dirty="0">
                <a:solidFill>
                  <a:srgbClr val="FF0000"/>
                </a:solidFill>
              </a:rPr>
              <a:t>_v1.xlsx</a:t>
            </a:r>
            <a:r>
              <a:rPr lang="ja-JP" altLang="en-US" dirty="0">
                <a:solidFill>
                  <a:srgbClr val="FF0000"/>
                </a:solidFill>
              </a:rPr>
              <a:t>、化合物</a:t>
            </a:r>
            <a:r>
              <a:rPr lang="en-US" altLang="ja-JP" dirty="0">
                <a:solidFill>
                  <a:srgbClr val="FF0000"/>
                </a:solidFill>
              </a:rPr>
              <a:t>LAN</a:t>
            </a:r>
            <a:r>
              <a:rPr lang="ja-JP" altLang="en-US" dirty="0">
                <a:solidFill>
                  <a:srgbClr val="FF0000"/>
                </a:solidFill>
              </a:rPr>
              <a:t>まとめ</a:t>
            </a:r>
            <a:r>
              <a:rPr lang="en-US" altLang="ja-JP" dirty="0">
                <a:solidFill>
                  <a:srgbClr val="FF0000"/>
                </a:solidFill>
              </a:rPr>
              <a:t>_v1.xlsx</a:t>
            </a:r>
            <a:r>
              <a:rPr lang="ja-JP" altLang="en-US" dirty="0">
                <a:solidFill>
                  <a:srgbClr val="FF0000"/>
                </a:solidFill>
              </a:rPr>
              <a:t>　を参照してください。</a:t>
            </a:r>
            <a:endParaRPr lang="en-US" altLang="ja-JP" dirty="0">
              <a:solidFill>
                <a:srgbClr val="FF0000"/>
              </a:solidFill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DAF111DF-DFBD-4A0D-82E6-87ECE315DD95}"/>
              </a:ext>
            </a:extLst>
          </p:cNvPr>
          <p:cNvSpPr txBox="1"/>
          <p:nvPr/>
        </p:nvSpPr>
        <p:spPr>
          <a:xfrm>
            <a:off x="191344" y="4347681"/>
            <a:ext cx="499816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Reference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AAA, BBB, CCC, IEEE Trans. DDD, vol., no., pp., 20XX.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EEE, </a:t>
            </a:r>
            <a:r>
              <a:rPr lang="ja-JP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････</a:t>
            </a:r>
            <a:endParaRPr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ja-JP" alt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6DDD3CB-B933-401D-9503-58E71E78A639}"/>
              </a:ext>
            </a:extLst>
          </p:cNvPr>
          <p:cNvSpPr txBox="1"/>
          <p:nvPr/>
        </p:nvSpPr>
        <p:spPr>
          <a:xfrm>
            <a:off x="875420" y="5373216"/>
            <a:ext cx="1047716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調査件数</a:t>
            </a:r>
            <a:endParaRPr lang="en-US" altLang="ja-JP" dirty="0">
              <a:solidFill>
                <a:srgbClr val="FF0000"/>
              </a:solidFill>
            </a:endParaRPr>
          </a:p>
          <a:p>
            <a:r>
              <a:rPr lang="en-US" altLang="ja-JP" dirty="0">
                <a:solidFill>
                  <a:srgbClr val="FF0000"/>
                </a:solidFill>
              </a:rPr>
              <a:t>PA</a:t>
            </a:r>
            <a:r>
              <a:rPr lang="ja-JP" altLang="en-US" dirty="0">
                <a:solidFill>
                  <a:srgbClr val="FF0000"/>
                </a:solidFill>
              </a:rPr>
              <a:t>：</a:t>
            </a:r>
            <a:r>
              <a:rPr lang="en-US" altLang="ja-JP" dirty="0" err="1">
                <a:solidFill>
                  <a:srgbClr val="FF0000"/>
                </a:solidFill>
              </a:rPr>
              <a:t>GaN</a:t>
            </a:r>
            <a:r>
              <a:rPr lang="en-US" altLang="ja-JP" dirty="0">
                <a:solidFill>
                  <a:srgbClr val="FF0000"/>
                </a:solidFill>
              </a:rPr>
              <a:t> HEMT(44</a:t>
            </a:r>
            <a:r>
              <a:rPr lang="ja-JP" altLang="en-US" dirty="0">
                <a:solidFill>
                  <a:srgbClr val="FF0000"/>
                </a:solidFill>
              </a:rPr>
              <a:t>件</a:t>
            </a:r>
            <a:r>
              <a:rPr lang="en-US" altLang="ja-JP" dirty="0">
                <a:solidFill>
                  <a:srgbClr val="FF0000"/>
                </a:solidFill>
              </a:rPr>
              <a:t>), </a:t>
            </a:r>
            <a:r>
              <a:rPr lang="en-US" altLang="ja-JP" dirty="0" err="1">
                <a:solidFill>
                  <a:srgbClr val="FF0000"/>
                </a:solidFill>
              </a:rPr>
              <a:t>InP</a:t>
            </a:r>
            <a:r>
              <a:rPr lang="en-US" altLang="ja-JP" dirty="0">
                <a:solidFill>
                  <a:srgbClr val="FF0000"/>
                </a:solidFill>
              </a:rPr>
              <a:t> HEMT(35</a:t>
            </a:r>
            <a:r>
              <a:rPr lang="ja-JP" altLang="en-US" dirty="0">
                <a:solidFill>
                  <a:srgbClr val="FF0000"/>
                </a:solidFill>
              </a:rPr>
              <a:t>件</a:t>
            </a:r>
            <a:r>
              <a:rPr lang="en-US" altLang="ja-JP" dirty="0">
                <a:solidFill>
                  <a:srgbClr val="FF0000"/>
                </a:solidFill>
              </a:rPr>
              <a:t>), metamorphic HEMT(</a:t>
            </a:r>
            <a:r>
              <a:rPr lang="en-US" altLang="ja-JP" dirty="0" err="1">
                <a:solidFill>
                  <a:srgbClr val="FF0000"/>
                </a:solidFill>
              </a:rPr>
              <a:t>mHEMT</a:t>
            </a:r>
            <a:r>
              <a:rPr lang="en-US" altLang="ja-JP" dirty="0">
                <a:solidFill>
                  <a:srgbClr val="FF0000"/>
                </a:solidFill>
              </a:rPr>
              <a:t>)(28</a:t>
            </a:r>
            <a:r>
              <a:rPr lang="ja-JP" altLang="en-US" dirty="0">
                <a:solidFill>
                  <a:srgbClr val="FF0000"/>
                </a:solidFill>
              </a:rPr>
              <a:t>件</a:t>
            </a:r>
            <a:r>
              <a:rPr lang="en-US" altLang="ja-JP" dirty="0">
                <a:solidFill>
                  <a:srgbClr val="FF0000"/>
                </a:solidFill>
              </a:rPr>
              <a:t>), </a:t>
            </a:r>
            <a:r>
              <a:rPr lang="en-US" altLang="ja-JP" dirty="0" err="1">
                <a:solidFill>
                  <a:srgbClr val="FF0000"/>
                </a:solidFill>
              </a:rPr>
              <a:t>InP</a:t>
            </a:r>
            <a:r>
              <a:rPr lang="en-US" altLang="ja-JP" dirty="0">
                <a:solidFill>
                  <a:srgbClr val="FF0000"/>
                </a:solidFill>
              </a:rPr>
              <a:t> HBT(50</a:t>
            </a:r>
            <a:r>
              <a:rPr lang="ja-JP" altLang="en-US" dirty="0">
                <a:solidFill>
                  <a:srgbClr val="FF0000"/>
                </a:solidFill>
              </a:rPr>
              <a:t>件</a:t>
            </a:r>
            <a:r>
              <a:rPr lang="en-US" altLang="ja-JP" dirty="0">
                <a:solidFill>
                  <a:srgbClr val="FF0000"/>
                </a:solidFill>
              </a:rPr>
              <a:t>)</a:t>
            </a:r>
          </a:p>
          <a:p>
            <a:r>
              <a:rPr lang="en-US" altLang="ja-JP" dirty="0">
                <a:solidFill>
                  <a:srgbClr val="FF0000"/>
                </a:solidFill>
              </a:rPr>
              <a:t>LNA</a:t>
            </a:r>
            <a:r>
              <a:rPr lang="ja-JP" altLang="en-US" dirty="0">
                <a:solidFill>
                  <a:srgbClr val="FF0000"/>
                </a:solidFill>
              </a:rPr>
              <a:t>：</a:t>
            </a:r>
            <a:r>
              <a:rPr lang="en-US" altLang="ja-JP" dirty="0" err="1">
                <a:solidFill>
                  <a:srgbClr val="FF0000"/>
                </a:solidFill>
              </a:rPr>
              <a:t>GaN</a:t>
            </a:r>
            <a:r>
              <a:rPr lang="en-US" altLang="ja-JP" dirty="0">
                <a:solidFill>
                  <a:srgbClr val="FF0000"/>
                </a:solidFill>
              </a:rPr>
              <a:t> HEMT(12</a:t>
            </a:r>
            <a:r>
              <a:rPr lang="ja-JP" altLang="en-US" dirty="0">
                <a:solidFill>
                  <a:srgbClr val="FF0000"/>
                </a:solidFill>
              </a:rPr>
              <a:t>件</a:t>
            </a:r>
            <a:r>
              <a:rPr lang="en-US" altLang="ja-JP" dirty="0">
                <a:solidFill>
                  <a:srgbClr val="FF0000"/>
                </a:solidFill>
              </a:rPr>
              <a:t>), </a:t>
            </a:r>
            <a:r>
              <a:rPr lang="en-US" altLang="ja-JP" dirty="0" err="1">
                <a:solidFill>
                  <a:srgbClr val="FF0000"/>
                </a:solidFill>
              </a:rPr>
              <a:t>InP</a:t>
            </a:r>
            <a:r>
              <a:rPr lang="en-US" altLang="ja-JP" dirty="0">
                <a:solidFill>
                  <a:srgbClr val="FF0000"/>
                </a:solidFill>
              </a:rPr>
              <a:t> HEMT(19</a:t>
            </a:r>
            <a:r>
              <a:rPr lang="ja-JP" altLang="en-US" dirty="0">
                <a:solidFill>
                  <a:srgbClr val="FF0000"/>
                </a:solidFill>
              </a:rPr>
              <a:t>件</a:t>
            </a:r>
            <a:r>
              <a:rPr lang="en-US" altLang="ja-JP" dirty="0">
                <a:solidFill>
                  <a:srgbClr val="FF0000"/>
                </a:solidFill>
              </a:rPr>
              <a:t>), metamorphic HEMT(</a:t>
            </a:r>
            <a:r>
              <a:rPr lang="en-US" altLang="ja-JP" dirty="0" err="1">
                <a:solidFill>
                  <a:srgbClr val="FF0000"/>
                </a:solidFill>
              </a:rPr>
              <a:t>mHEMT</a:t>
            </a:r>
            <a:r>
              <a:rPr lang="en-US" altLang="ja-JP" dirty="0">
                <a:solidFill>
                  <a:srgbClr val="FF0000"/>
                </a:solidFill>
              </a:rPr>
              <a:t>)(21</a:t>
            </a:r>
            <a:r>
              <a:rPr lang="ja-JP" altLang="en-US" dirty="0">
                <a:solidFill>
                  <a:srgbClr val="FF0000"/>
                </a:solidFill>
              </a:rPr>
              <a:t>件</a:t>
            </a:r>
            <a:r>
              <a:rPr lang="en-US" altLang="ja-JP" dirty="0">
                <a:solidFill>
                  <a:srgbClr val="FF0000"/>
                </a:solidFill>
              </a:rPr>
              <a:t>), </a:t>
            </a:r>
            <a:r>
              <a:rPr lang="en-US" altLang="ja-JP" dirty="0" err="1">
                <a:solidFill>
                  <a:srgbClr val="FF0000"/>
                </a:solidFill>
              </a:rPr>
              <a:t>InP</a:t>
            </a:r>
            <a:r>
              <a:rPr lang="en-US" altLang="ja-JP" dirty="0">
                <a:solidFill>
                  <a:srgbClr val="FF0000"/>
                </a:solidFill>
              </a:rPr>
              <a:t> HBT(18</a:t>
            </a:r>
            <a:r>
              <a:rPr lang="ja-JP" altLang="en-US" dirty="0">
                <a:solidFill>
                  <a:srgbClr val="FF0000"/>
                </a:solidFill>
              </a:rPr>
              <a:t>件</a:t>
            </a:r>
            <a:r>
              <a:rPr lang="en-US" altLang="ja-JP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42403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6BB926-9504-488F-BC5F-66F50A59A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7384"/>
            <a:ext cx="10515600" cy="1325563"/>
          </a:xfrm>
        </p:spPr>
        <p:txBody>
          <a:bodyPr/>
          <a:lstStyle/>
          <a:p>
            <a:r>
              <a:rPr kumimoji="1" lang="en-US" altLang="ja-JP" dirty="0"/>
              <a:t>PA</a:t>
            </a:r>
            <a:r>
              <a:rPr kumimoji="1" lang="ja-JP" altLang="en-US" dirty="0"/>
              <a:t>レビュー論文</a:t>
            </a:r>
          </a:p>
        </p:txBody>
      </p:sp>
      <p:sp>
        <p:nvSpPr>
          <p:cNvPr id="3" name="コンテンツ プレースホルダー 5">
            <a:extLst>
              <a:ext uri="{FF2B5EF4-FFF2-40B4-BE49-F238E27FC236}">
                <a16:creationId xmlns:a16="http://schemas.microsoft.com/office/drawing/2014/main" id="{C676025D-408E-4298-AFA3-9EA0416558C4}"/>
              </a:ext>
            </a:extLst>
          </p:cNvPr>
          <p:cNvSpPr txBox="1">
            <a:spLocks/>
          </p:cNvSpPr>
          <p:nvPr/>
        </p:nvSpPr>
        <p:spPr>
          <a:xfrm>
            <a:off x="168275" y="1004589"/>
            <a:ext cx="11916221" cy="465665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/>
              <a:t>K,</a:t>
            </a:r>
            <a:r>
              <a:rPr lang="ja-JP" altLang="en-US" dirty="0"/>
              <a:t> </a:t>
            </a:r>
            <a:r>
              <a:rPr lang="en-US" altLang="ja-JP" dirty="0"/>
              <a:t>V,</a:t>
            </a:r>
            <a:r>
              <a:rPr lang="ja-JP" altLang="en-US" dirty="0"/>
              <a:t> </a:t>
            </a:r>
            <a:r>
              <a:rPr lang="en-US" altLang="ja-JP" dirty="0"/>
              <a:t>W, &gt;110GHz PA</a:t>
            </a:r>
            <a:r>
              <a:rPr lang="ja-JP" altLang="en-US" dirty="0"/>
              <a:t>、回路設計、デバイス等をまとめた論文 </a:t>
            </a:r>
            <a:endParaRPr lang="en-US" altLang="ja-JP" dirty="0"/>
          </a:p>
          <a:p>
            <a:r>
              <a:rPr lang="en-US" altLang="ja-JP" dirty="0"/>
              <a:t>&gt;110GHz</a:t>
            </a:r>
          </a:p>
          <a:p>
            <a:pPr lvl="1"/>
            <a:r>
              <a:rPr lang="en-US" altLang="ja-JP" dirty="0" err="1"/>
              <a:t>GaN</a:t>
            </a:r>
            <a:r>
              <a:rPr lang="en-US" altLang="ja-JP" dirty="0"/>
              <a:t> PA(HRL)</a:t>
            </a:r>
            <a:r>
              <a:rPr lang="ja-JP" altLang="en-US" dirty="0"/>
              <a:t>の破壊電圧</a:t>
            </a:r>
            <a:r>
              <a:rPr lang="en-US" altLang="ja-JP" dirty="0"/>
              <a:t>17 V</a:t>
            </a:r>
            <a:r>
              <a:rPr lang="ja-JP" altLang="en-US" dirty="0"/>
              <a:t>で、</a:t>
            </a:r>
            <a:r>
              <a:rPr lang="en-US" altLang="ja-JP" dirty="0"/>
              <a:t>GaAs, </a:t>
            </a:r>
            <a:r>
              <a:rPr lang="en-US" altLang="ja-JP" dirty="0" err="1"/>
              <a:t>InP</a:t>
            </a:r>
            <a:r>
              <a:rPr lang="en-US" altLang="ja-JP" dirty="0"/>
              <a:t>, CMOS</a:t>
            </a:r>
            <a:r>
              <a:rPr lang="ja-JP" altLang="en-US" dirty="0"/>
              <a:t>、</a:t>
            </a:r>
            <a:r>
              <a:rPr lang="en-US" altLang="ja-JP" dirty="0" err="1"/>
              <a:t>SiGe</a:t>
            </a:r>
            <a:r>
              <a:rPr lang="ja-JP" altLang="en-US" dirty="0"/>
              <a:t>　　　　　　　　　　　　　　　　　　　　　　　　　　　　　　　の</a:t>
            </a:r>
            <a:r>
              <a:rPr lang="en-US" altLang="ja-JP" dirty="0"/>
              <a:t>10</a:t>
            </a:r>
            <a:r>
              <a:rPr lang="ja-JP" altLang="en-US" dirty="0"/>
              <a:t>倍以上、</a:t>
            </a:r>
            <a:r>
              <a:rPr lang="en-US" altLang="ja-JP" dirty="0"/>
              <a:t>110~220 GHz</a:t>
            </a:r>
            <a:r>
              <a:rPr lang="ja-JP" altLang="en-US" dirty="0"/>
              <a:t>で、</a:t>
            </a:r>
            <a:r>
              <a:rPr lang="en-US" altLang="ja-JP" dirty="0"/>
              <a:t>W</a:t>
            </a:r>
            <a:r>
              <a:rPr lang="ja-JP" altLang="en-US" dirty="0"/>
              <a:t>レベルの出力電力が期待　　　　　　　　　　　　　　　　　　　　　　　　　　されるが、報告例が少ない。</a:t>
            </a:r>
            <a:endParaRPr lang="en-US" altLang="ja-JP" dirty="0"/>
          </a:p>
          <a:p>
            <a:pPr lvl="1"/>
            <a:r>
              <a:rPr lang="en-US" altLang="ja-JP" dirty="0"/>
              <a:t>128 nm </a:t>
            </a:r>
            <a:r>
              <a:rPr lang="en-US" altLang="ja-JP" dirty="0" err="1"/>
              <a:t>InP</a:t>
            </a:r>
            <a:r>
              <a:rPr lang="en-US" altLang="ja-JP" dirty="0"/>
              <a:t> HBTの最高fMAXは1.3 THz</a:t>
            </a:r>
            <a:r>
              <a:rPr lang="ja-JP" altLang="en-US" dirty="0"/>
              <a:t>、破壊電圧</a:t>
            </a:r>
            <a:r>
              <a:rPr lang="en-US" altLang="ja-JP" dirty="0"/>
              <a:t>3.3V</a:t>
            </a:r>
            <a:r>
              <a:rPr lang="ja-JP" altLang="en-US" dirty="0"/>
              <a:t>、　　　　　　　　　　　　　　　　　　　　　　　　　　　　シングルチップで</a:t>
            </a:r>
            <a:r>
              <a:rPr lang="en-US" altLang="ja-JP" dirty="0"/>
              <a:t>23dBm@260GHz</a:t>
            </a:r>
            <a:r>
              <a:rPr lang="ja-JP" altLang="en-US" dirty="0"/>
              <a:t>、</a:t>
            </a:r>
            <a:r>
              <a:rPr lang="en-US" altLang="ja-JP" dirty="0"/>
              <a:t>8方向導波路結合器</a:t>
            </a:r>
            <a:r>
              <a:rPr lang="ja-JP" altLang="en-US" dirty="0"/>
              <a:t>で　　　　　　　　　　　　　　　　　　　　　　　　</a:t>
            </a:r>
            <a:r>
              <a:rPr lang="en-US" altLang="ja-JP" dirty="0"/>
              <a:t>28.5dBm@230GHz</a:t>
            </a:r>
          </a:p>
          <a:p>
            <a:pPr lvl="1"/>
            <a:r>
              <a:rPr lang="en-US" altLang="ja-JP" dirty="0"/>
              <a:t>25nm </a:t>
            </a:r>
            <a:r>
              <a:rPr lang="en-US" altLang="ja-JP" dirty="0" err="1"/>
              <a:t>InP</a:t>
            </a:r>
            <a:r>
              <a:rPr lang="en-US" altLang="ja-JP" dirty="0"/>
              <a:t> HEMT</a:t>
            </a:r>
            <a:r>
              <a:rPr lang="ja-JP" altLang="en-US" dirty="0"/>
              <a:t>は、</a:t>
            </a:r>
            <a:r>
              <a:rPr lang="en-US" altLang="ja-JP" dirty="0"/>
              <a:t>9dB</a:t>
            </a:r>
            <a:r>
              <a:rPr lang="ja-JP" altLang="en-US" dirty="0"/>
              <a:t>ゲイン</a:t>
            </a:r>
            <a:r>
              <a:rPr lang="en-US" altLang="ja-JP" dirty="0"/>
              <a:t>@1THz</a:t>
            </a:r>
          </a:p>
          <a:p>
            <a:pPr lvl="1"/>
            <a:r>
              <a:rPr lang="en-US" altLang="ja-JP" dirty="0" err="1"/>
              <a:t>mHEMT</a:t>
            </a:r>
            <a:r>
              <a:rPr lang="ja-JP" altLang="en-US" dirty="0"/>
              <a:t>は、</a:t>
            </a:r>
            <a:r>
              <a:rPr lang="en-US" altLang="ja-JP" dirty="0"/>
              <a:t>330GHz</a:t>
            </a:r>
            <a:r>
              <a:rPr lang="ja-JP" altLang="en-US" dirty="0"/>
              <a:t>まで動作、　　　　　　　　　　　　　　　　　　　　　　　　　　　　　　</a:t>
            </a:r>
            <a:r>
              <a:rPr lang="en-US" altLang="ja-JP" dirty="0"/>
              <a:t>10.8dBm@240GHz</a:t>
            </a:r>
          </a:p>
          <a:p>
            <a:pPr lvl="1"/>
            <a:r>
              <a:rPr lang="en-US" altLang="ja-JP" dirty="0" err="1"/>
              <a:t>SiGe</a:t>
            </a:r>
            <a:r>
              <a:rPr lang="ja-JP" altLang="en-US" dirty="0"/>
              <a:t>は、</a:t>
            </a:r>
            <a:r>
              <a:rPr lang="en-US" altLang="ja-JP" dirty="0"/>
              <a:t>110-255 GHz</a:t>
            </a:r>
            <a:r>
              <a:rPr lang="ja-JP" altLang="en-US" dirty="0"/>
              <a:t>で</a:t>
            </a:r>
            <a:r>
              <a:rPr lang="en-US" altLang="ja-JP" dirty="0"/>
              <a:t>7-15.5 dBm,</a:t>
            </a:r>
            <a:r>
              <a:rPr lang="ja-JP" altLang="en-US" dirty="0"/>
              <a:t> 　　　　　　　　　　　　　　　　　　　　　　　　　　　　　　</a:t>
            </a:r>
            <a:r>
              <a:rPr lang="en-US" altLang="ja-JP" dirty="0"/>
              <a:t>22dBm@120GHz</a:t>
            </a:r>
          </a:p>
          <a:p>
            <a:pPr lvl="1"/>
            <a:r>
              <a:rPr lang="en-US" altLang="ja-JP" dirty="0"/>
              <a:t>CMOS</a:t>
            </a:r>
            <a:r>
              <a:rPr lang="ja-JP" altLang="en-US" dirty="0"/>
              <a:t>は、</a:t>
            </a:r>
            <a:r>
              <a:rPr lang="en-US" altLang="ja-JP" dirty="0"/>
              <a:t>110-170 GHz</a:t>
            </a:r>
            <a:r>
              <a:rPr lang="ja-JP" altLang="en-US" dirty="0"/>
              <a:t>で</a:t>
            </a:r>
            <a:r>
              <a:rPr lang="en-US" altLang="ja-JP" dirty="0"/>
              <a:t>5-15 dBm </a:t>
            </a:r>
            <a:endParaRPr lang="ja-JP" altLang="en-US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A9A9856E-E061-4EEF-8543-D35C3F7D46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7313" y="2265831"/>
            <a:ext cx="2924951" cy="2099273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E581529-7233-4258-B6D2-3B291088521D}"/>
              </a:ext>
            </a:extLst>
          </p:cNvPr>
          <p:cNvSpPr txBox="1"/>
          <p:nvPr/>
        </p:nvSpPr>
        <p:spPr>
          <a:xfrm>
            <a:off x="107504" y="6325870"/>
            <a:ext cx="1197699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ja-JP" sz="1050" dirty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V. </a:t>
            </a:r>
            <a:r>
              <a:rPr lang="en-US" altLang="ja-JP" sz="1050" dirty="0" err="1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Camarchia</a:t>
            </a:r>
            <a:r>
              <a:rPr lang="en-US" altLang="ja-JP" sz="1050" dirty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, R. </a:t>
            </a:r>
            <a:r>
              <a:rPr lang="en-US" altLang="ja-JP" sz="1050" dirty="0" err="1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Quaglia</a:t>
            </a:r>
            <a:r>
              <a:rPr lang="en-US" altLang="ja-JP" sz="1050" dirty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, A. </a:t>
            </a:r>
            <a:r>
              <a:rPr lang="en-US" altLang="ja-JP" sz="1050" dirty="0" err="1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Piacibello</a:t>
            </a:r>
            <a:r>
              <a:rPr lang="en-US" altLang="ja-JP" sz="1050" dirty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, D. P. Nguyen, H. Wang and A. Pham, "A Review of Technologies and Design Techniques of Millimeter-Wave Power Amplifiers," in </a:t>
            </a:r>
            <a:r>
              <a:rPr lang="en-US" altLang="ja-JP" sz="1050" i="1" dirty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IEEE Transactions on Microwave Theory and Techniques</a:t>
            </a:r>
            <a:r>
              <a:rPr lang="en-US" altLang="ja-JP" sz="1050" dirty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, vol. 68, no. 7, pp. 2957-2983, July 2020, </a:t>
            </a:r>
            <a:r>
              <a:rPr lang="en-US" altLang="ja-JP" sz="1050" dirty="0" err="1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doi</a:t>
            </a:r>
            <a:r>
              <a:rPr lang="en-US" altLang="ja-JP" sz="1050" dirty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 10.1109/TMTT.2020.2989792.</a:t>
            </a:r>
            <a:endParaRPr kumimoji="1" lang="ja-JP" altLang="en-US" sz="1050" dirty="0">
              <a:solidFill>
                <a:srgbClr val="0000CC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40CA00A7-4A46-4DC3-A8F5-7F157911E7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2024" y="4516372"/>
            <a:ext cx="5734050" cy="1792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263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F6DF03-AADD-47E1-AA9A-52BF3B55B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300GHz</a:t>
            </a:r>
            <a:r>
              <a:rPr kumimoji="1" lang="ja-JP" altLang="en-US" dirty="0"/>
              <a:t>通信実験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3ADA823-17FF-4EFA-87F2-A54F68336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ja-JP" dirty="0">
                <a:latin typeface="+mn-ea"/>
              </a:rPr>
              <a:t>Fraunhofer</a:t>
            </a:r>
            <a:r>
              <a:rPr lang="ja-JP" altLang="en-US" dirty="0">
                <a:latin typeface="+mn-ea"/>
              </a:rPr>
              <a:t>　</a:t>
            </a:r>
            <a:r>
              <a:rPr lang="en-US" altLang="ja-JP" dirty="0">
                <a:latin typeface="+mn-ea"/>
              </a:rPr>
              <a:t>500m/1km, </a:t>
            </a:r>
            <a:r>
              <a:rPr lang="en-US" altLang="ja-JP" dirty="0" err="1">
                <a:latin typeface="+mn-ea"/>
              </a:rPr>
              <a:t>mHEMT</a:t>
            </a:r>
            <a:endParaRPr lang="en-US" altLang="ja-JP" dirty="0">
              <a:latin typeface="+mn-ea"/>
            </a:endParaRPr>
          </a:p>
          <a:p>
            <a:pPr lvl="1"/>
            <a:r>
              <a:rPr lang="en-US" altLang="ja-JP" dirty="0">
                <a:latin typeface="+mn-ea"/>
              </a:rPr>
              <a:t>Long-range High-Speed THz-Wireless Transmission in the 300 GHz Band," 2020 Third International Workshop on Mobile Terahertz Systems (IWMTS), Essen, Germany, 2020, pp. 1-4, </a:t>
            </a:r>
            <a:r>
              <a:rPr lang="en-US" altLang="ja-JP" dirty="0" err="1">
                <a:latin typeface="+mn-ea"/>
              </a:rPr>
              <a:t>doi</a:t>
            </a:r>
            <a:r>
              <a:rPr lang="en-US" altLang="ja-JP" dirty="0">
                <a:latin typeface="+mn-ea"/>
              </a:rPr>
              <a:t>: 10.1109/IWMTS49292.2020.9166263.</a:t>
            </a:r>
          </a:p>
          <a:p>
            <a:r>
              <a:rPr lang="en-US" altLang="ja-JP" dirty="0">
                <a:latin typeface="+mn-ea"/>
              </a:rPr>
              <a:t>NTT</a:t>
            </a:r>
            <a:r>
              <a:rPr lang="ja-JP" altLang="en-US" dirty="0">
                <a:latin typeface="+mn-ea"/>
              </a:rPr>
              <a:t>・東工大 </a:t>
            </a:r>
            <a:r>
              <a:rPr lang="en-US" altLang="ja-JP" dirty="0">
                <a:latin typeface="+mn-ea"/>
              </a:rPr>
              <a:t>10m, </a:t>
            </a:r>
            <a:r>
              <a:rPr lang="en-US" altLang="ja-JP" dirty="0" err="1">
                <a:latin typeface="+mn-ea"/>
              </a:rPr>
              <a:t>InP</a:t>
            </a:r>
            <a:r>
              <a:rPr lang="en-US" altLang="ja-JP" dirty="0">
                <a:latin typeface="+mn-ea"/>
              </a:rPr>
              <a:t> HEMT</a:t>
            </a:r>
          </a:p>
          <a:p>
            <a:pPr lvl="1"/>
            <a:r>
              <a:rPr lang="en-US" altLang="ja-JP" dirty="0">
                <a:latin typeface="+mn-ea"/>
              </a:rPr>
              <a:t>300-GHz-Band 120-Gb/s Wireless Front-End Based on </a:t>
            </a:r>
            <a:r>
              <a:rPr lang="en-US" altLang="ja-JP" dirty="0" err="1">
                <a:latin typeface="+mn-ea"/>
              </a:rPr>
              <a:t>InP</a:t>
            </a:r>
            <a:r>
              <a:rPr lang="en-US" altLang="ja-JP" dirty="0">
                <a:latin typeface="+mn-ea"/>
              </a:rPr>
              <a:t>-HEMT PAs and Mixers," in IEEE Journal of Solid-State Circuits, vol. 55, no. 9, pp. 2316-2335, Sept. 2020, </a:t>
            </a:r>
            <a:r>
              <a:rPr lang="en-US" altLang="ja-JP" dirty="0" err="1">
                <a:latin typeface="+mn-ea"/>
              </a:rPr>
              <a:t>doi</a:t>
            </a:r>
            <a:r>
              <a:rPr lang="en-US" altLang="ja-JP" dirty="0">
                <a:latin typeface="+mn-ea"/>
              </a:rPr>
              <a:t>: 10.1109/JSSC.2020.3005818.  </a:t>
            </a:r>
          </a:p>
          <a:p>
            <a:r>
              <a:rPr lang="en-US" altLang="ja-JP" dirty="0">
                <a:latin typeface="+mn-ea"/>
              </a:rPr>
              <a:t>NTT</a:t>
            </a:r>
            <a:r>
              <a:rPr lang="ja-JP" altLang="en-US" dirty="0">
                <a:latin typeface="+mn-ea"/>
              </a:rPr>
              <a:t>・富士通・</a:t>
            </a:r>
            <a:r>
              <a:rPr lang="en-US" altLang="ja-JP" dirty="0">
                <a:latin typeface="+mn-ea"/>
              </a:rPr>
              <a:t>NICT  1m, </a:t>
            </a:r>
            <a:r>
              <a:rPr lang="en-US" altLang="ja-JP" dirty="0" err="1">
                <a:latin typeface="+mn-ea"/>
              </a:rPr>
              <a:t>InP</a:t>
            </a:r>
            <a:r>
              <a:rPr lang="en-US" altLang="ja-JP" dirty="0">
                <a:latin typeface="+mn-ea"/>
              </a:rPr>
              <a:t> HEMT</a:t>
            </a:r>
          </a:p>
          <a:p>
            <a:pPr lvl="1"/>
            <a:r>
              <a:rPr lang="en-US" altLang="ja-JP" b="0" i="0" dirty="0">
                <a:solidFill>
                  <a:srgbClr val="333333"/>
                </a:solidFill>
                <a:effectLst/>
                <a:latin typeface="+mn-ea"/>
              </a:rPr>
              <a:t>20-Gbit/s ASK wireless system in 300-GHz-band and front-ends with </a:t>
            </a:r>
            <a:r>
              <a:rPr lang="en-US" altLang="ja-JP" b="0" i="0" dirty="0" err="1">
                <a:solidFill>
                  <a:srgbClr val="333333"/>
                </a:solidFill>
                <a:effectLst/>
                <a:latin typeface="+mn-ea"/>
              </a:rPr>
              <a:t>InP</a:t>
            </a:r>
            <a:r>
              <a:rPr lang="en-US" altLang="ja-JP" b="0" i="0" dirty="0">
                <a:solidFill>
                  <a:srgbClr val="333333"/>
                </a:solidFill>
                <a:effectLst/>
                <a:latin typeface="+mn-ea"/>
              </a:rPr>
              <a:t> MMICs," </a:t>
            </a:r>
            <a:r>
              <a:rPr lang="en-US" altLang="ja-JP" b="0" i="1" dirty="0">
                <a:solidFill>
                  <a:srgbClr val="333333"/>
                </a:solidFill>
                <a:effectLst/>
                <a:latin typeface="+mn-ea"/>
              </a:rPr>
              <a:t>2016 URSI Asia-Pacific Radio Science Conference (URSI AP-RASC)</a:t>
            </a:r>
            <a:r>
              <a:rPr lang="en-US" altLang="ja-JP" b="0" i="0" dirty="0">
                <a:solidFill>
                  <a:srgbClr val="333333"/>
                </a:solidFill>
                <a:effectLst/>
                <a:latin typeface="+mn-ea"/>
              </a:rPr>
              <a:t>, 2016, pp. 326-329, </a:t>
            </a:r>
            <a:r>
              <a:rPr lang="en-US" altLang="ja-JP" b="0" i="0" dirty="0" err="1">
                <a:solidFill>
                  <a:srgbClr val="333333"/>
                </a:solidFill>
                <a:effectLst/>
                <a:latin typeface="+mn-ea"/>
              </a:rPr>
              <a:t>doi</a:t>
            </a:r>
            <a:r>
              <a:rPr lang="en-US" altLang="ja-JP" b="0" i="0" dirty="0">
                <a:solidFill>
                  <a:srgbClr val="333333"/>
                </a:solidFill>
                <a:effectLst/>
                <a:latin typeface="+mn-ea"/>
              </a:rPr>
              <a:t>: 10.1109/URSIAP-RASC.2016.7601303.</a:t>
            </a:r>
            <a:endParaRPr lang="en-US" altLang="ja-JP" dirty="0">
              <a:latin typeface="+mn-ea"/>
            </a:endParaRPr>
          </a:p>
          <a:p>
            <a:pPr lvl="1"/>
            <a:endParaRPr lang="en-US" altLang="ja-JP" dirty="0">
              <a:latin typeface="+mn-ea"/>
            </a:endParaRPr>
          </a:p>
          <a:p>
            <a:endParaRPr lang="ja-JP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06830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1862AB21-E041-4291-9197-B00BB2614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パッケージ・実装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F15DA95-F4D9-4487-BCEB-ADA6D2BF41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/>
              <a:t>GaN</a:t>
            </a:r>
            <a:r>
              <a:rPr lang="en-US" altLang="ja-JP" dirty="0"/>
              <a:t>-on-diamond</a:t>
            </a:r>
          </a:p>
          <a:p>
            <a:endParaRPr lang="en-US" altLang="ja-JP" dirty="0"/>
          </a:p>
          <a:p>
            <a:r>
              <a:rPr lang="en-US" altLang="ja-JP" dirty="0"/>
              <a:t>Microchannel</a:t>
            </a:r>
          </a:p>
          <a:p>
            <a:endParaRPr lang="en-US" altLang="ja-JP" dirty="0"/>
          </a:p>
          <a:p>
            <a:r>
              <a:rPr lang="en-US" altLang="ja-JP" dirty="0"/>
              <a:t>3D-Copper Additive Manufacturing</a:t>
            </a:r>
          </a:p>
          <a:p>
            <a:endParaRPr lang="en-US" altLang="ja-JP" dirty="0"/>
          </a:p>
          <a:p>
            <a:r>
              <a:rPr lang="en-US" altLang="ja-JP" dirty="0" err="1"/>
              <a:t>PolyStrata</a:t>
            </a:r>
            <a:endParaRPr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428197AF-9B3D-4C41-85CF-FB5B05C9BB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5720" y="4653136"/>
            <a:ext cx="3115326" cy="2060627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53FB5473-3786-4FC1-BD9E-4B2F1BCCA5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6160" y="3068960"/>
            <a:ext cx="3525416" cy="2974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654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689E35-A938-46F3-B7F2-0F25AA2B1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（宿題）　化合物増幅器</a:t>
            </a:r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4A4FBFE-CB34-451D-98D5-819CBE857EC6}"/>
              </a:ext>
            </a:extLst>
          </p:cNvPr>
          <p:cNvSpPr txBox="1"/>
          <p:nvPr/>
        </p:nvSpPr>
        <p:spPr>
          <a:xfrm>
            <a:off x="528321" y="1690688"/>
            <a:ext cx="113283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補足情報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利用用途へのコメント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ja-JP" altLang="en-US" dirty="0">
                <a:solidFill>
                  <a:srgbClr val="FF0000"/>
                </a:solidFill>
              </a:rPr>
              <a:t>化合物</a:t>
            </a:r>
            <a:r>
              <a:rPr lang="en-US" altLang="ja-JP" dirty="0">
                <a:solidFill>
                  <a:srgbClr val="FF0000"/>
                </a:solidFill>
              </a:rPr>
              <a:t>PA</a:t>
            </a:r>
            <a:r>
              <a:rPr lang="ja-JP" altLang="en-US" dirty="0">
                <a:solidFill>
                  <a:srgbClr val="FF0000"/>
                </a:solidFill>
              </a:rPr>
              <a:t>まとめ</a:t>
            </a:r>
            <a:r>
              <a:rPr lang="en-US" altLang="ja-JP" dirty="0">
                <a:solidFill>
                  <a:srgbClr val="FF0000"/>
                </a:solidFill>
              </a:rPr>
              <a:t>_v1.xlsx</a:t>
            </a:r>
            <a:r>
              <a:rPr lang="ja-JP" altLang="en-US" dirty="0">
                <a:solidFill>
                  <a:srgbClr val="FF0000"/>
                </a:solidFill>
              </a:rPr>
              <a:t>、化合物</a:t>
            </a:r>
            <a:r>
              <a:rPr lang="en-US" altLang="ja-JP" dirty="0">
                <a:solidFill>
                  <a:srgbClr val="FF0000"/>
                </a:solidFill>
              </a:rPr>
              <a:t>LAN</a:t>
            </a:r>
            <a:r>
              <a:rPr lang="ja-JP" altLang="en-US" dirty="0">
                <a:solidFill>
                  <a:srgbClr val="FF0000"/>
                </a:solidFill>
              </a:rPr>
              <a:t>まとめ</a:t>
            </a:r>
            <a:r>
              <a:rPr lang="en-US" altLang="ja-JP" dirty="0">
                <a:solidFill>
                  <a:srgbClr val="FF0000"/>
                </a:solidFill>
              </a:rPr>
              <a:t>_v1.xlsx</a:t>
            </a:r>
            <a:r>
              <a:rPr lang="ja-JP" altLang="en-US" dirty="0">
                <a:solidFill>
                  <a:srgbClr val="FF0000"/>
                </a:solidFill>
              </a:rPr>
              <a:t>の</a:t>
            </a:r>
            <a:r>
              <a:rPr lang="en-US" altLang="ja-JP" dirty="0">
                <a:solidFill>
                  <a:srgbClr val="FF0000"/>
                </a:solidFill>
              </a:rPr>
              <a:t>Application</a:t>
            </a:r>
            <a:r>
              <a:rPr lang="ja-JP" altLang="en-US" dirty="0">
                <a:solidFill>
                  <a:srgbClr val="FF0000"/>
                </a:solidFill>
              </a:rPr>
              <a:t>欄に</a:t>
            </a:r>
            <a:r>
              <a:rPr lang="ja-JP" altLang="en-US">
                <a:solidFill>
                  <a:srgbClr val="FF0000"/>
                </a:solidFill>
              </a:rPr>
              <a:t>記載しました。通信</a:t>
            </a:r>
            <a:r>
              <a:rPr lang="ja-JP" altLang="en-US" dirty="0">
                <a:solidFill>
                  <a:srgbClr val="FF0000"/>
                </a:solidFill>
              </a:rPr>
              <a:t>、レーダー、イメージング、リモセン、測定器、電波天文など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課題・技術発展の見込み　</a:t>
            </a:r>
            <a:r>
              <a:rPr lang="ja-JP" alt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高周波化については</a:t>
            </a:r>
            <a:r>
              <a:rPr lang="en-US" altLang="ja-JP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GaN</a:t>
            </a:r>
            <a:r>
              <a:rPr lang="ja-JP" alt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系テクノロジーはもう少し余地はあるかもしれないが、</a:t>
            </a:r>
            <a:r>
              <a:rPr lang="en-US" altLang="ja-JP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InP</a:t>
            </a:r>
            <a:r>
              <a:rPr lang="ja-JP" alt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系デバイステクノロジーは性能限界に近い。ただし、回路技術（合成など）で高出力化は進んでいる。</a:t>
            </a:r>
            <a:endParaRPr lang="en-US" altLang="ja-JP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変調への対応（変調可能・変調方式など）　</a:t>
            </a:r>
            <a:r>
              <a:rPr lang="ja-JP" alt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十分調査できていないが、数件通信実験の例あり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pPr marL="342900" indent="-342900">
              <a:buFont typeface="+mj-lt"/>
              <a:buAutoNum type="arabicPeriod"/>
            </a:pP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パッケージ・実装手法などの発展状況　</a:t>
            </a:r>
            <a:r>
              <a:rPr lang="ja-JP" alt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十分調査できていないが、ダイヤモンド放熱、</a:t>
            </a:r>
            <a:r>
              <a:rPr lang="en-US" altLang="ja-JP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ja-JP" alt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次元導波管積層等あり</a:t>
            </a:r>
            <a:endParaRPr lang="en-US" altLang="ja-JP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チップコストとか　</a:t>
            </a:r>
            <a:r>
              <a:rPr lang="ja-JP" alt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製造コストは不明なため、基板価格で比較</a:t>
            </a:r>
            <a:endParaRPr lang="en-US" altLang="ja-JP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340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タイトル 35">
            <a:extLst>
              <a:ext uri="{FF2B5EF4-FFF2-40B4-BE49-F238E27FC236}">
                <a16:creationId xmlns:a16="http://schemas.microsoft.com/office/drawing/2014/main" id="{4DF1ADEF-ED4C-4ADA-853F-3A4020AA2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化合物系</a:t>
            </a:r>
            <a:r>
              <a:rPr lang="en-US" altLang="ja-JP" dirty="0"/>
              <a:t>PA </a:t>
            </a:r>
            <a:r>
              <a:rPr lang="ja-JP" altLang="en-US" dirty="0"/>
              <a:t>比較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258433EE-8924-4689-B7DA-8E15913302E5}"/>
              </a:ext>
            </a:extLst>
          </p:cNvPr>
          <p:cNvSpPr txBox="1"/>
          <p:nvPr/>
        </p:nvSpPr>
        <p:spPr>
          <a:xfrm>
            <a:off x="916653" y="1628800"/>
            <a:ext cx="2299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0000FF"/>
                </a:solidFill>
              </a:rPr>
              <a:t>Pout</a:t>
            </a:r>
            <a:r>
              <a:rPr kumimoji="1" lang="ja-JP" altLang="en-US" dirty="0">
                <a:solidFill>
                  <a:srgbClr val="0000FF"/>
                </a:solidFill>
              </a:rPr>
              <a:t>の周波数依存性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6D512B40-3590-4C6A-92CE-7E1A8DB6078A}"/>
              </a:ext>
            </a:extLst>
          </p:cNvPr>
          <p:cNvSpPr txBox="1"/>
          <p:nvPr/>
        </p:nvSpPr>
        <p:spPr>
          <a:xfrm>
            <a:off x="5003603" y="1628800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0000FF"/>
                </a:solidFill>
              </a:rPr>
              <a:t>PAE</a:t>
            </a:r>
            <a:r>
              <a:rPr kumimoji="1" lang="ja-JP" altLang="en-US" dirty="0">
                <a:solidFill>
                  <a:srgbClr val="0000FF"/>
                </a:solidFill>
              </a:rPr>
              <a:t>の周波数依存性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042E8579-C2E6-462F-AA62-41F7E463FE8F}"/>
              </a:ext>
            </a:extLst>
          </p:cNvPr>
          <p:cNvSpPr txBox="1"/>
          <p:nvPr/>
        </p:nvSpPr>
        <p:spPr>
          <a:xfrm>
            <a:off x="8547721" y="1628800"/>
            <a:ext cx="3308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0000FF"/>
                </a:solidFill>
              </a:rPr>
              <a:t>Power density</a:t>
            </a:r>
            <a:r>
              <a:rPr kumimoji="1" lang="ja-JP" altLang="en-US" dirty="0">
                <a:solidFill>
                  <a:srgbClr val="0000FF"/>
                </a:solidFill>
              </a:rPr>
              <a:t>の周波数依存性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BB5D5601-665A-4E7C-BAF3-B1BC0AF5B6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28" y="2002278"/>
            <a:ext cx="3978594" cy="3514954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41BC0152-F85D-4DB2-A18E-00E66ED2F6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1784" y="1998132"/>
            <a:ext cx="3982557" cy="3514954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00218D06-E631-4FE0-9B9C-864BF0395E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84232" y="1998132"/>
            <a:ext cx="3982557" cy="3514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823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>
            <a:extLst>
              <a:ext uri="{FF2B5EF4-FFF2-40B4-BE49-F238E27FC236}">
                <a16:creationId xmlns:a16="http://schemas.microsoft.com/office/drawing/2014/main" id="{FE1997D5-90F9-4E9A-8AE4-1DDFE17AB0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3472" y="4190908"/>
            <a:ext cx="3667671" cy="2204505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153CF113-643E-4D02-9B3C-DB2C1C2694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6040" y="4176823"/>
            <a:ext cx="3667671" cy="2204505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E4B760B1-41AF-47A4-9549-8AD72A7662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3472" y="1916832"/>
            <a:ext cx="3667671" cy="2204505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B47C4C0B-141E-476E-BA5A-0AC6C2236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化合物系</a:t>
            </a:r>
            <a:r>
              <a:rPr lang="en-US" altLang="ja-JP" dirty="0"/>
              <a:t>PA </a:t>
            </a:r>
            <a:r>
              <a:rPr lang="ja-JP" altLang="en-US" dirty="0"/>
              <a:t>推移</a:t>
            </a:r>
            <a:endParaRPr kumimoji="1" lang="ja-JP" altLang="en-US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1237C743-2B35-41DA-A792-73A7FF6B4F2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60777" y="1916832"/>
            <a:ext cx="3667671" cy="2204505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B4D9CD4-D58A-402B-BBB1-6F35F240879A}"/>
              </a:ext>
            </a:extLst>
          </p:cNvPr>
          <p:cNvSpPr txBox="1"/>
          <p:nvPr/>
        </p:nvSpPr>
        <p:spPr>
          <a:xfrm>
            <a:off x="1991544" y="2373623"/>
            <a:ext cx="9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G-band</a:t>
            </a:r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1BC03E1-9CE3-4BF0-B23D-3ED736CE9B44}"/>
              </a:ext>
            </a:extLst>
          </p:cNvPr>
          <p:cNvSpPr txBox="1"/>
          <p:nvPr/>
        </p:nvSpPr>
        <p:spPr>
          <a:xfrm>
            <a:off x="6960096" y="2347185"/>
            <a:ext cx="9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H-band</a:t>
            </a:r>
            <a:endParaRPr kumimoji="1"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3DCF898-0CDC-44C1-873B-6C38935560F7}"/>
              </a:ext>
            </a:extLst>
          </p:cNvPr>
          <p:cNvSpPr txBox="1"/>
          <p:nvPr/>
        </p:nvSpPr>
        <p:spPr>
          <a:xfrm>
            <a:off x="1847528" y="4607566"/>
            <a:ext cx="987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H</a:t>
            </a:r>
            <a:r>
              <a:rPr kumimoji="1" lang="en-US" altLang="ja-JP" dirty="0"/>
              <a:t>-band</a:t>
            </a:r>
            <a:endParaRPr kumimoji="1"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DC693BE-EAE1-4CE0-87E8-6646B1A0594F}"/>
              </a:ext>
            </a:extLst>
          </p:cNvPr>
          <p:cNvSpPr txBox="1"/>
          <p:nvPr/>
        </p:nvSpPr>
        <p:spPr>
          <a:xfrm>
            <a:off x="6960096" y="4581128"/>
            <a:ext cx="9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H-band</a:t>
            </a:r>
            <a:endParaRPr kumimoji="1" lang="ja-JP" altLang="en-US" dirty="0"/>
          </a:p>
        </p:txBody>
      </p: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F5DED75D-10D0-41CB-BE39-37820178817B}"/>
              </a:ext>
            </a:extLst>
          </p:cNvPr>
          <p:cNvCxnSpPr>
            <a:cxnSpLocks/>
          </p:cNvCxnSpPr>
          <p:nvPr/>
        </p:nvCxnSpPr>
        <p:spPr>
          <a:xfrm flipV="1">
            <a:off x="2135560" y="2492896"/>
            <a:ext cx="2520280" cy="10801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A63F148D-09B0-47C0-9869-D90555A50527}"/>
              </a:ext>
            </a:extLst>
          </p:cNvPr>
          <p:cNvCxnSpPr>
            <a:cxnSpLocks/>
          </p:cNvCxnSpPr>
          <p:nvPr/>
        </p:nvCxnSpPr>
        <p:spPr>
          <a:xfrm flipV="1">
            <a:off x="7104112" y="2347185"/>
            <a:ext cx="1440160" cy="12978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A2CE2120-B4AA-44C1-AF81-7E4B39DE2B46}"/>
              </a:ext>
            </a:extLst>
          </p:cNvPr>
          <p:cNvCxnSpPr>
            <a:cxnSpLocks/>
          </p:cNvCxnSpPr>
          <p:nvPr/>
        </p:nvCxnSpPr>
        <p:spPr>
          <a:xfrm flipV="1">
            <a:off x="1991544" y="4765794"/>
            <a:ext cx="2664296" cy="9674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8D50DA67-C70C-4680-B70A-4B43BBFCB4E5}"/>
              </a:ext>
            </a:extLst>
          </p:cNvPr>
          <p:cNvCxnSpPr>
            <a:cxnSpLocks/>
          </p:cNvCxnSpPr>
          <p:nvPr/>
        </p:nvCxnSpPr>
        <p:spPr>
          <a:xfrm flipV="1">
            <a:off x="7104112" y="4607566"/>
            <a:ext cx="2376264" cy="11829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9945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8FFBA9-79F5-4283-BF94-DD94874DF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化合物系</a:t>
            </a:r>
            <a:r>
              <a:rPr lang="en-US" altLang="ja-JP" dirty="0"/>
              <a:t>LNA </a:t>
            </a:r>
            <a:r>
              <a:rPr lang="ja-JP" altLang="en-US" dirty="0"/>
              <a:t>比較</a:t>
            </a:r>
            <a:endParaRPr kumimoji="1" lang="ja-JP" altLang="en-US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AACE9DB1-05AC-4A8A-AF16-9DE4B469C6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9427" y="2074286"/>
            <a:ext cx="3982557" cy="3514954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F36346C8-71A9-4BE3-A33D-0D674AA0BE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0016" y="2074286"/>
            <a:ext cx="3982557" cy="3514954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8857C88-C8FD-4AA0-998D-3D1BDE0A3203}"/>
              </a:ext>
            </a:extLst>
          </p:cNvPr>
          <p:cNvSpPr txBox="1"/>
          <p:nvPr/>
        </p:nvSpPr>
        <p:spPr>
          <a:xfrm>
            <a:off x="2461213" y="1700992"/>
            <a:ext cx="2986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0000FF"/>
                </a:solidFill>
              </a:rPr>
              <a:t>Gain/stage</a:t>
            </a:r>
            <a:r>
              <a:rPr kumimoji="1" lang="ja-JP" altLang="en-US" dirty="0">
                <a:solidFill>
                  <a:srgbClr val="0000FF"/>
                </a:solidFill>
              </a:rPr>
              <a:t>の周波数依存性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4592294-1A67-4BAF-BA54-AA2EEC858E36}"/>
              </a:ext>
            </a:extLst>
          </p:cNvPr>
          <p:cNvSpPr txBox="1"/>
          <p:nvPr/>
        </p:nvSpPr>
        <p:spPr>
          <a:xfrm>
            <a:off x="7221679" y="1700992"/>
            <a:ext cx="2114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0000FF"/>
                </a:solidFill>
              </a:rPr>
              <a:t>NF</a:t>
            </a:r>
            <a:r>
              <a:rPr kumimoji="1" lang="ja-JP" altLang="en-US" dirty="0">
                <a:solidFill>
                  <a:srgbClr val="0000FF"/>
                </a:solidFill>
              </a:rPr>
              <a:t>の周波数依存性</a:t>
            </a:r>
          </a:p>
        </p:txBody>
      </p:sp>
    </p:spTree>
    <p:extLst>
      <p:ext uri="{BB962C8B-B14F-4D97-AF65-F5344CB8AC3E}">
        <p14:creationId xmlns:p14="http://schemas.microsoft.com/office/powerpoint/2010/main" val="488539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19B88BEC-D33D-4A42-AE75-71ABED0CF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デバイステクノロジー比較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5A72B0C-03BD-4EE3-A9D7-63B740F263D4}"/>
              </a:ext>
            </a:extLst>
          </p:cNvPr>
          <p:cNvSpPr txBox="1"/>
          <p:nvPr/>
        </p:nvSpPr>
        <p:spPr>
          <a:xfrm>
            <a:off x="2279056" y="1700992"/>
            <a:ext cx="3744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0000FF"/>
                </a:solidFill>
              </a:rPr>
              <a:t>Fmax</a:t>
            </a:r>
            <a:r>
              <a:rPr kumimoji="1" lang="ja-JP" altLang="en-US" dirty="0">
                <a:solidFill>
                  <a:srgbClr val="0000FF"/>
                </a:solidFill>
              </a:rPr>
              <a:t>のゲート長依存性（</a:t>
            </a:r>
            <a:r>
              <a:rPr kumimoji="1" lang="en-US" altLang="ja-JP" dirty="0">
                <a:solidFill>
                  <a:srgbClr val="0000FF"/>
                </a:solidFill>
              </a:rPr>
              <a:t>HEMT</a:t>
            </a:r>
            <a:r>
              <a:rPr kumimoji="1" lang="ja-JP" altLang="en-US" dirty="0">
                <a:solidFill>
                  <a:srgbClr val="0000FF"/>
                </a:solidFill>
              </a:rPr>
              <a:t>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A874FBF-AE16-4B85-8FB2-33993F65744E}"/>
              </a:ext>
            </a:extLst>
          </p:cNvPr>
          <p:cNvSpPr txBox="1"/>
          <p:nvPr/>
        </p:nvSpPr>
        <p:spPr>
          <a:xfrm>
            <a:off x="6240016" y="1700992"/>
            <a:ext cx="3778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0000FF"/>
                </a:solidFill>
              </a:rPr>
              <a:t>Fmax</a:t>
            </a:r>
            <a:r>
              <a:rPr kumimoji="1" lang="ja-JP" altLang="en-US" dirty="0">
                <a:solidFill>
                  <a:srgbClr val="0000FF"/>
                </a:solidFill>
              </a:rPr>
              <a:t>のエミッタ</a:t>
            </a:r>
            <a:r>
              <a:rPr lang="ja-JP" altLang="en-US" dirty="0">
                <a:solidFill>
                  <a:srgbClr val="0000FF"/>
                </a:solidFill>
              </a:rPr>
              <a:t>幅</a:t>
            </a:r>
            <a:r>
              <a:rPr kumimoji="1" lang="ja-JP" altLang="en-US" dirty="0">
                <a:solidFill>
                  <a:srgbClr val="0000FF"/>
                </a:solidFill>
              </a:rPr>
              <a:t>依存性（</a:t>
            </a:r>
            <a:r>
              <a:rPr kumimoji="1" lang="en-US" altLang="ja-JP" dirty="0">
                <a:solidFill>
                  <a:srgbClr val="0000FF"/>
                </a:solidFill>
              </a:rPr>
              <a:t>HBT</a:t>
            </a:r>
            <a:r>
              <a:rPr kumimoji="1" lang="ja-JP" altLang="en-US" dirty="0">
                <a:solidFill>
                  <a:srgbClr val="0000FF"/>
                </a:solidFill>
              </a:rPr>
              <a:t>）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56E484E6-98EF-48A7-B58F-9D68E249CC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9427" y="2074286"/>
            <a:ext cx="3982557" cy="3514954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14E09934-F390-47CF-BC34-C4BB2A423D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0016" y="2080628"/>
            <a:ext cx="3986520" cy="3518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739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19B88BEC-D33D-4A42-AE75-71ABED0CF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デバイステクノロジー比較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5A72B0C-03BD-4EE3-A9D7-63B740F263D4}"/>
              </a:ext>
            </a:extLst>
          </p:cNvPr>
          <p:cNvSpPr txBox="1"/>
          <p:nvPr/>
        </p:nvSpPr>
        <p:spPr>
          <a:xfrm>
            <a:off x="2279056" y="1700992"/>
            <a:ext cx="3387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0000FF"/>
                </a:solidFill>
              </a:rPr>
              <a:t>Ft</a:t>
            </a:r>
            <a:r>
              <a:rPr kumimoji="1" lang="ja-JP" altLang="en-US" dirty="0">
                <a:solidFill>
                  <a:srgbClr val="0000FF"/>
                </a:solidFill>
              </a:rPr>
              <a:t>のゲート長依存性（</a:t>
            </a:r>
            <a:r>
              <a:rPr kumimoji="1" lang="en-US" altLang="ja-JP" dirty="0">
                <a:solidFill>
                  <a:srgbClr val="0000FF"/>
                </a:solidFill>
              </a:rPr>
              <a:t>HEMT</a:t>
            </a:r>
            <a:r>
              <a:rPr kumimoji="1" lang="ja-JP" altLang="en-US" dirty="0">
                <a:solidFill>
                  <a:srgbClr val="0000FF"/>
                </a:solidFill>
              </a:rPr>
              <a:t>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A874FBF-AE16-4B85-8FB2-33993F65744E}"/>
              </a:ext>
            </a:extLst>
          </p:cNvPr>
          <p:cNvSpPr txBox="1"/>
          <p:nvPr/>
        </p:nvSpPr>
        <p:spPr>
          <a:xfrm>
            <a:off x="6240016" y="1700992"/>
            <a:ext cx="3421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0000FF"/>
                </a:solidFill>
              </a:rPr>
              <a:t>Ft</a:t>
            </a:r>
            <a:r>
              <a:rPr kumimoji="1" lang="ja-JP" altLang="en-US" dirty="0">
                <a:solidFill>
                  <a:srgbClr val="0000FF"/>
                </a:solidFill>
              </a:rPr>
              <a:t>のエミッタ</a:t>
            </a:r>
            <a:r>
              <a:rPr lang="ja-JP" altLang="en-US" dirty="0">
                <a:solidFill>
                  <a:srgbClr val="0000FF"/>
                </a:solidFill>
              </a:rPr>
              <a:t>幅</a:t>
            </a:r>
            <a:r>
              <a:rPr kumimoji="1" lang="ja-JP" altLang="en-US" dirty="0">
                <a:solidFill>
                  <a:srgbClr val="0000FF"/>
                </a:solidFill>
              </a:rPr>
              <a:t>依存性（</a:t>
            </a:r>
            <a:r>
              <a:rPr kumimoji="1" lang="en-US" altLang="ja-JP" dirty="0">
                <a:solidFill>
                  <a:srgbClr val="0000FF"/>
                </a:solidFill>
              </a:rPr>
              <a:t>HBT</a:t>
            </a:r>
            <a:r>
              <a:rPr kumimoji="1" lang="ja-JP" altLang="en-US" dirty="0">
                <a:solidFill>
                  <a:srgbClr val="0000FF"/>
                </a:solidFill>
              </a:rPr>
              <a:t>）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BDA345A6-E558-4238-8300-EC20C2719B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9427" y="2080628"/>
            <a:ext cx="3982557" cy="3510991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95E28EC6-A9D5-4900-A2C5-F850D69183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0016" y="2080628"/>
            <a:ext cx="3986520" cy="3514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712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DB27AD-C073-4CDD-A175-082BE11D9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PA</a:t>
            </a:r>
            <a:endParaRPr kumimoji="1" lang="ja-JP" altLang="en-US" dirty="0"/>
          </a:p>
        </p:txBody>
      </p:sp>
      <p:graphicFrame>
        <p:nvGraphicFramePr>
          <p:cNvPr id="3" name="表 23">
            <a:extLst>
              <a:ext uri="{FF2B5EF4-FFF2-40B4-BE49-F238E27FC236}">
                <a16:creationId xmlns:a16="http://schemas.microsoft.com/office/drawing/2014/main" id="{1630E2A3-2E8F-40AA-87EF-D7939383E6F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8185746"/>
              </p:ext>
            </p:extLst>
          </p:nvPr>
        </p:nvGraphicFramePr>
        <p:xfrm>
          <a:off x="1701680" y="1988840"/>
          <a:ext cx="8786808" cy="4343400"/>
        </p:xfrm>
        <a:graphic>
          <a:graphicData uri="http://schemas.openxmlformats.org/drawingml/2006/table">
            <a:tbl>
              <a:tblPr firstRow="1" bandRow="1"/>
              <a:tblGrid>
                <a:gridCol w="1098351">
                  <a:extLst>
                    <a:ext uri="{9D8B030D-6E8A-4147-A177-3AD203B41FA5}">
                      <a16:colId xmlns:a16="http://schemas.microsoft.com/office/drawing/2014/main" val="1369488652"/>
                    </a:ext>
                  </a:extLst>
                </a:gridCol>
                <a:gridCol w="1098351">
                  <a:extLst>
                    <a:ext uri="{9D8B030D-6E8A-4147-A177-3AD203B41FA5}">
                      <a16:colId xmlns:a16="http://schemas.microsoft.com/office/drawing/2014/main" val="2281483128"/>
                    </a:ext>
                  </a:extLst>
                </a:gridCol>
                <a:gridCol w="1098351">
                  <a:extLst>
                    <a:ext uri="{9D8B030D-6E8A-4147-A177-3AD203B41FA5}">
                      <a16:colId xmlns:a16="http://schemas.microsoft.com/office/drawing/2014/main" val="3720370025"/>
                    </a:ext>
                  </a:extLst>
                </a:gridCol>
                <a:gridCol w="1098351">
                  <a:extLst>
                    <a:ext uri="{9D8B030D-6E8A-4147-A177-3AD203B41FA5}">
                      <a16:colId xmlns:a16="http://schemas.microsoft.com/office/drawing/2014/main" val="128355258"/>
                    </a:ext>
                  </a:extLst>
                </a:gridCol>
                <a:gridCol w="1098351">
                  <a:extLst>
                    <a:ext uri="{9D8B030D-6E8A-4147-A177-3AD203B41FA5}">
                      <a16:colId xmlns:a16="http://schemas.microsoft.com/office/drawing/2014/main" val="1524371301"/>
                    </a:ext>
                  </a:extLst>
                </a:gridCol>
                <a:gridCol w="1098351">
                  <a:extLst>
                    <a:ext uri="{9D8B030D-6E8A-4147-A177-3AD203B41FA5}">
                      <a16:colId xmlns:a16="http://schemas.microsoft.com/office/drawing/2014/main" val="587337065"/>
                    </a:ext>
                  </a:extLst>
                </a:gridCol>
                <a:gridCol w="1098351">
                  <a:extLst>
                    <a:ext uri="{9D8B030D-6E8A-4147-A177-3AD203B41FA5}">
                      <a16:colId xmlns:a16="http://schemas.microsoft.com/office/drawing/2014/main" val="1089199283"/>
                    </a:ext>
                  </a:extLst>
                </a:gridCol>
                <a:gridCol w="1098351">
                  <a:extLst>
                    <a:ext uri="{9D8B030D-6E8A-4147-A177-3AD203B41FA5}">
                      <a16:colId xmlns:a16="http://schemas.microsoft.com/office/drawing/2014/main" val="2312947335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150 GHz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 GHz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Fmax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(GHz)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Cost</a:t>
                      </a: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(Sub)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Lab</a:t>
                      </a:r>
                    </a:p>
                    <a:p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Fab</a:t>
                      </a:r>
                    </a:p>
                    <a:p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Foundry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5883716"/>
                  </a:ext>
                </a:extLst>
              </a:tr>
              <a:tr h="6858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Pout</a:t>
                      </a: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en-US" altLang="ja-JP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mW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PAE</a:t>
                      </a: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(%)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Pout</a:t>
                      </a: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en-US" altLang="ja-JP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mW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PAE</a:t>
                      </a: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(%)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7523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GaN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HEMT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(~300)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△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(~5)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558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△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en-US" altLang="ja-JP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SiC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HRL</a:t>
                      </a:r>
                    </a:p>
                    <a:p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Fraunhofer</a:t>
                      </a:r>
                    </a:p>
                    <a:p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Raytheon</a:t>
                      </a:r>
                    </a:p>
                    <a:p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BAE</a:t>
                      </a:r>
                    </a:p>
                    <a:p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Fujitsu</a:t>
                      </a:r>
                    </a:p>
                    <a:p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(OMMIC, WIN)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205849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InP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HEMT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△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(~100)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△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(~5)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△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(~20)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△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(~4)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1500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△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en-US" altLang="ja-JP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InP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Northrop</a:t>
                      </a:r>
                    </a:p>
                    <a:p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NTT</a:t>
                      </a:r>
                    </a:p>
                    <a:p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Fujitsu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81136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mHEMT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△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(~100)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△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(~7)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△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(~25)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△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(~4)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1000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(GaAs)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Fraunhofer</a:t>
                      </a:r>
                    </a:p>
                    <a:p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(OMMIC)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7451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InP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HBT</a:t>
                      </a:r>
                    </a:p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(~300)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(~20)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△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(~25)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△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(~4)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1150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△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en-US" altLang="ja-JP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InP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Teledyne</a:t>
                      </a:r>
                    </a:p>
                    <a:p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(WIN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Semi)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456088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0161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A609EB-EB05-4F50-95BB-EFDDACE71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LNA</a:t>
            </a:r>
            <a:endParaRPr kumimoji="1" lang="ja-JP" altLang="en-US" dirty="0"/>
          </a:p>
        </p:txBody>
      </p:sp>
      <p:graphicFrame>
        <p:nvGraphicFramePr>
          <p:cNvPr id="3" name="表 23">
            <a:extLst>
              <a:ext uri="{FF2B5EF4-FFF2-40B4-BE49-F238E27FC236}">
                <a16:creationId xmlns:a16="http://schemas.microsoft.com/office/drawing/2014/main" id="{1584051F-A43C-48AC-A48C-D9670A0051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4221457"/>
              </p:ext>
            </p:extLst>
          </p:nvPr>
        </p:nvGraphicFramePr>
        <p:xfrm>
          <a:off x="1701680" y="1988840"/>
          <a:ext cx="8786808" cy="4343400"/>
        </p:xfrm>
        <a:graphic>
          <a:graphicData uri="http://schemas.openxmlformats.org/drawingml/2006/table">
            <a:tbl>
              <a:tblPr firstRow="1" bandRow="1"/>
              <a:tblGrid>
                <a:gridCol w="1098351">
                  <a:extLst>
                    <a:ext uri="{9D8B030D-6E8A-4147-A177-3AD203B41FA5}">
                      <a16:colId xmlns:a16="http://schemas.microsoft.com/office/drawing/2014/main" val="1369488652"/>
                    </a:ext>
                  </a:extLst>
                </a:gridCol>
                <a:gridCol w="1098351">
                  <a:extLst>
                    <a:ext uri="{9D8B030D-6E8A-4147-A177-3AD203B41FA5}">
                      <a16:colId xmlns:a16="http://schemas.microsoft.com/office/drawing/2014/main" val="2281483128"/>
                    </a:ext>
                  </a:extLst>
                </a:gridCol>
                <a:gridCol w="1098351">
                  <a:extLst>
                    <a:ext uri="{9D8B030D-6E8A-4147-A177-3AD203B41FA5}">
                      <a16:colId xmlns:a16="http://schemas.microsoft.com/office/drawing/2014/main" val="3720370025"/>
                    </a:ext>
                  </a:extLst>
                </a:gridCol>
                <a:gridCol w="1098351">
                  <a:extLst>
                    <a:ext uri="{9D8B030D-6E8A-4147-A177-3AD203B41FA5}">
                      <a16:colId xmlns:a16="http://schemas.microsoft.com/office/drawing/2014/main" val="128355258"/>
                    </a:ext>
                  </a:extLst>
                </a:gridCol>
                <a:gridCol w="1098351">
                  <a:extLst>
                    <a:ext uri="{9D8B030D-6E8A-4147-A177-3AD203B41FA5}">
                      <a16:colId xmlns:a16="http://schemas.microsoft.com/office/drawing/2014/main" val="1524371301"/>
                    </a:ext>
                  </a:extLst>
                </a:gridCol>
                <a:gridCol w="1098351">
                  <a:extLst>
                    <a:ext uri="{9D8B030D-6E8A-4147-A177-3AD203B41FA5}">
                      <a16:colId xmlns:a16="http://schemas.microsoft.com/office/drawing/2014/main" val="587337065"/>
                    </a:ext>
                  </a:extLst>
                </a:gridCol>
                <a:gridCol w="1098351">
                  <a:extLst>
                    <a:ext uri="{9D8B030D-6E8A-4147-A177-3AD203B41FA5}">
                      <a16:colId xmlns:a16="http://schemas.microsoft.com/office/drawing/2014/main" val="1089199283"/>
                    </a:ext>
                  </a:extLst>
                </a:gridCol>
                <a:gridCol w="1098351">
                  <a:extLst>
                    <a:ext uri="{9D8B030D-6E8A-4147-A177-3AD203B41FA5}">
                      <a16:colId xmlns:a16="http://schemas.microsoft.com/office/drawing/2014/main" val="2312947335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150 GHz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 GHz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Ft</a:t>
                      </a: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(GHz)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Cost</a:t>
                      </a: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(Sub)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Lab</a:t>
                      </a:r>
                    </a:p>
                    <a:p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Fab</a:t>
                      </a:r>
                    </a:p>
                    <a:p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Foundry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5883716"/>
                  </a:ext>
                </a:extLst>
              </a:tr>
              <a:tr h="6858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NF</a:t>
                      </a: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(dB)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Gain</a:t>
                      </a: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(dB/</a:t>
                      </a:r>
                      <a:r>
                        <a:rPr kumimoji="1" lang="en-US" altLang="ja-JP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st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NF</a:t>
                      </a: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(dB)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Gain</a:t>
                      </a: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(dB/</a:t>
                      </a:r>
                      <a:r>
                        <a:rPr kumimoji="1" lang="en-US" altLang="ja-JP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st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7523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GaN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HEMT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△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(6dB)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△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(4dB)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320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△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en-US" altLang="ja-JP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SiC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HRL</a:t>
                      </a:r>
                    </a:p>
                    <a:p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Fraunhofer</a:t>
                      </a:r>
                    </a:p>
                    <a:p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Qorvo</a:t>
                      </a:r>
                    </a:p>
                    <a:p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Fujitsu</a:t>
                      </a:r>
                    </a:p>
                    <a:p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(OMMIC, WIN)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205849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InP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HEMT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(4dB)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(9dB)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(6dB)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(7dB)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600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△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en-US" altLang="ja-JP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InP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Northrop</a:t>
                      </a:r>
                    </a:p>
                    <a:p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NTT</a:t>
                      </a:r>
                    </a:p>
                    <a:p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Fujitsu</a:t>
                      </a:r>
                    </a:p>
                    <a:p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ETH-Zürich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81136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mHEMT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(4dB)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(10dB)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(7dB)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(7dB)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660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(GaAs)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Fraunhofer</a:t>
                      </a:r>
                    </a:p>
                    <a:p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(OMMIC)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7451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InP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HBT</a:t>
                      </a:r>
                    </a:p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(9dB)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(9dB)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(12dB)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(8dB)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520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△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en-US" altLang="ja-JP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InP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Teledyne</a:t>
                      </a:r>
                    </a:p>
                    <a:p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(WIN semi)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456088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3475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3519</TotalTime>
  <Words>1017</Words>
  <Application>Microsoft Office PowerPoint</Application>
  <PresentationFormat>ワイド画面</PresentationFormat>
  <Paragraphs>243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7" baseType="lpstr">
      <vt:lpstr>Meiryo UI</vt:lpstr>
      <vt:lpstr>游ゴシック</vt:lpstr>
      <vt:lpstr>游ゴシック Light</vt:lpstr>
      <vt:lpstr>Arial</vt:lpstr>
      <vt:lpstr>Office テーマ</vt:lpstr>
      <vt:lpstr>（宿題）　化合物増幅器</vt:lpstr>
      <vt:lpstr>（宿題）　化合物増幅器</vt:lpstr>
      <vt:lpstr>化合物系PA 比較</vt:lpstr>
      <vt:lpstr>化合物系PA 推移</vt:lpstr>
      <vt:lpstr>化合物系LNA 比較</vt:lpstr>
      <vt:lpstr>デバイステクノロジー比較</vt:lpstr>
      <vt:lpstr>デバイステクノロジー比較</vt:lpstr>
      <vt:lpstr>PA</vt:lpstr>
      <vt:lpstr>LNA</vt:lpstr>
      <vt:lpstr>PAレビュー論文</vt:lpstr>
      <vt:lpstr>300GHz通信実験</vt:lpstr>
      <vt:lpstr>パッケージ・実装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2022年度第一回6GWG</dc:title>
  <dc:creator>鈴木 左文</dc:creator>
  <cp:lastModifiedBy>Okamoto, Naoya/岡本 直哉</cp:lastModifiedBy>
  <cp:revision>139</cp:revision>
  <dcterms:created xsi:type="dcterms:W3CDTF">2022-06-28T06:12:34Z</dcterms:created>
  <dcterms:modified xsi:type="dcterms:W3CDTF">2022-09-15T07:29:03Z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7295cc1-d279-42ac-ab4d-3b0f4fece050_Enabled">
    <vt:lpwstr>true</vt:lpwstr>
  </property>
  <property fmtid="{D5CDD505-2E9C-101B-9397-08002B2CF9AE}" pid="3" name="MSIP_Label_a7295cc1-d279-42ac-ab4d-3b0f4fece050_SetDate">
    <vt:lpwstr>2022-09-09T23:14:15Z</vt:lpwstr>
  </property>
  <property fmtid="{D5CDD505-2E9C-101B-9397-08002B2CF9AE}" pid="4" name="MSIP_Label_a7295cc1-d279-42ac-ab4d-3b0f4fece050_Method">
    <vt:lpwstr>Standard</vt:lpwstr>
  </property>
  <property fmtid="{D5CDD505-2E9C-101B-9397-08002B2CF9AE}" pid="5" name="MSIP_Label_a7295cc1-d279-42ac-ab4d-3b0f4fece050_Name">
    <vt:lpwstr>FUJITSU-RESTRICTED​</vt:lpwstr>
  </property>
  <property fmtid="{D5CDD505-2E9C-101B-9397-08002B2CF9AE}" pid="6" name="MSIP_Label_a7295cc1-d279-42ac-ab4d-3b0f4fece050_SiteId">
    <vt:lpwstr>a19f121d-81e1-4858-a9d8-736e267fd4c7</vt:lpwstr>
  </property>
  <property fmtid="{D5CDD505-2E9C-101B-9397-08002B2CF9AE}" pid="7" name="MSIP_Label_a7295cc1-d279-42ac-ab4d-3b0f4fece050_ActionId">
    <vt:lpwstr>cdaa0686-6f3e-4a37-b582-825c2bdef2fe</vt:lpwstr>
  </property>
  <property fmtid="{D5CDD505-2E9C-101B-9397-08002B2CF9AE}" pid="8" name="MSIP_Label_a7295cc1-d279-42ac-ab4d-3b0f4fece050_ContentBits">
    <vt:lpwstr>0</vt:lpwstr>
  </property>
</Properties>
</file>