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82" r:id="rId2"/>
    <p:sldId id="283" r:id="rId3"/>
    <p:sldId id="284" r:id="rId4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CCFF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96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157E37B-56A8-4D89-9298-EA7814FA64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DABF3584-DAEF-44A1-9DDD-C70B645B6A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9D62B97-296A-47EB-A79E-B7177EEF13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03AD7-AA7E-4633-AB0A-5E3FF98F2210}" type="datetimeFigureOut">
              <a:rPr kumimoji="1" lang="ja-JP" altLang="en-US" smtClean="0"/>
              <a:t>2022/8/19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787D7CF-BAD6-4A76-B5BE-902B019C84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0F1D1B0-0DA2-4858-A8FF-7FFB80E3A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61642-A59D-496D-8D7C-DD59518AEA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54811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EAED533-E875-47E6-865F-2B9007E2A7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99C60C63-DE30-44F4-9782-A2BAFE7762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9ED0817-7EA7-4367-879F-CB234FFEE0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03AD7-AA7E-4633-AB0A-5E3FF98F2210}" type="datetimeFigureOut">
              <a:rPr kumimoji="1" lang="ja-JP" altLang="en-US" smtClean="0"/>
              <a:t>2022/8/19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239BEC1-A133-4F0B-9559-B82639B198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218D07E-E305-4810-9179-1FB7D3C373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61642-A59D-496D-8D7C-DD59518AEA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10574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E62F5893-D56F-4FA1-9CDD-4C482E68650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6B578F5-26A8-4EB7-95AF-CF516E6287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34F2CAD-2389-487E-BF48-3764C553C1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03AD7-AA7E-4633-AB0A-5E3FF98F2210}" type="datetimeFigureOut">
              <a:rPr kumimoji="1" lang="ja-JP" altLang="en-US" smtClean="0"/>
              <a:t>2022/8/19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C298F4C-16A2-4CC5-8DDB-E69CD4A98C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78181D1-BA4B-4A87-A7AD-EB8F5FE3ED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61642-A59D-496D-8D7C-DD59518AEA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26212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192E9DB-99D8-416F-AE89-E5C38A3B04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4F7994A-A374-433E-99F3-2EF870AD46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F69AC11-E7F8-45FD-97D5-D80C7FD335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03AD7-AA7E-4633-AB0A-5E3FF98F2210}" type="datetimeFigureOut">
              <a:rPr kumimoji="1" lang="ja-JP" altLang="en-US" smtClean="0"/>
              <a:t>2022/8/19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60F6CF0-F34E-4D58-8EDA-083CBA92EC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92BDC56-8C10-4733-B60B-4DC354A78F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61642-A59D-496D-8D7C-DD59518AEA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93082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169631A-0A52-466C-87EC-BF686E64BE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4DEF9A0-89B5-4CC1-83D8-F64F1A3DC7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C419589-76EF-4FD4-8C37-26F1C31E74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03AD7-AA7E-4633-AB0A-5E3FF98F2210}" type="datetimeFigureOut">
              <a:rPr kumimoji="1" lang="ja-JP" altLang="en-US" smtClean="0"/>
              <a:t>2022/8/19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674C41A-6695-46B1-A616-2327E3E2E3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AA9532D-D4CA-4896-ACA5-F79818E034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61642-A59D-496D-8D7C-DD59518AEA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9127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ECB1318-0402-415A-8FEA-5EDAC9E65F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7AC189C-D255-43C0-B426-072F55ECC97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A254727-F835-4BB5-AAB1-D8C4EAB097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17CA65C-9779-4B83-9639-C525DCB819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03AD7-AA7E-4633-AB0A-5E3FF98F2210}" type="datetimeFigureOut">
              <a:rPr kumimoji="1" lang="ja-JP" altLang="en-US" smtClean="0"/>
              <a:t>2022/8/19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765982E-C3F8-4851-91A7-E1B9C62108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DDE3771-FF95-41CE-9861-1A75C20AB2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61642-A59D-496D-8D7C-DD59518AEA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90709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D943715-F9D9-48C4-9223-37992BDD5E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0C515C9-FFF2-4E4E-BB9E-15A9E5B1EF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1C617DD7-F462-4524-AF7D-61A0C9BF61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252D9088-1C89-4F9D-A2BF-4D5AD089B8A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66D0F74E-0744-4849-8ADD-B9AE65E2FC2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D058B5C4-EA07-43D4-AAE4-EAF09CC5B6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03AD7-AA7E-4633-AB0A-5E3FF98F2210}" type="datetimeFigureOut">
              <a:rPr kumimoji="1" lang="ja-JP" altLang="en-US" smtClean="0"/>
              <a:t>2022/8/19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B7A623AC-82CA-41E9-84C7-7E344CAC66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FCB21159-4F96-4D47-802B-288110ABCD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61642-A59D-496D-8D7C-DD59518AEA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14068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FB2BDB6-1551-492B-8820-1031EB0342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1E78E0A9-E5EC-470D-8D79-B52E711642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03AD7-AA7E-4633-AB0A-5E3FF98F2210}" type="datetimeFigureOut">
              <a:rPr kumimoji="1" lang="ja-JP" altLang="en-US" smtClean="0"/>
              <a:t>2022/8/19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5534457-422F-456D-8D64-3414FBE7BF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8E1F7B4-6396-4B47-8CB4-738C0307D9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61642-A59D-496D-8D7C-DD59518AEA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41671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0CE24E91-E395-4167-B283-C09D97988B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03AD7-AA7E-4633-AB0A-5E3FF98F2210}" type="datetimeFigureOut">
              <a:rPr kumimoji="1" lang="ja-JP" altLang="en-US" smtClean="0"/>
              <a:t>2022/8/19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F2791B59-D75D-4FFC-8B04-0F0126D774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F891CDE-5DFA-4414-A842-A82505DCE1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61642-A59D-496D-8D7C-DD59518AEA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70035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3E11758-2182-410E-842A-B1D34092E9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155CAF0-6756-459D-91B1-D6BC0547ED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D01CF875-D2E3-40C1-94C4-7BA0F73261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B5986E5-54A5-48BA-935E-9A0D290884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03AD7-AA7E-4633-AB0A-5E3FF98F2210}" type="datetimeFigureOut">
              <a:rPr kumimoji="1" lang="ja-JP" altLang="en-US" smtClean="0"/>
              <a:t>2022/8/19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DAF0222-3C94-4070-AED5-129B15637F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0B9EFAB-AAE2-4726-AD68-1C9E5C75B4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61642-A59D-496D-8D7C-DD59518AEA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47390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9126CD3-30B2-465C-9CA9-0F3BF328B8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E87D0153-FB2D-46A8-8968-298278EF7D8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C5B2B30-4C66-4E66-9F5B-8E09191763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2A0CA35-B57C-4316-8306-F6C3717580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03AD7-AA7E-4633-AB0A-5E3FF98F2210}" type="datetimeFigureOut">
              <a:rPr kumimoji="1" lang="ja-JP" altLang="en-US" smtClean="0"/>
              <a:t>2022/8/19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36DE137-003A-4AC2-A5D1-13963E8904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F048E43-D0FD-45BB-82BA-130F0C6AB2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61642-A59D-496D-8D7C-DD59518AEA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0625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3DD77A8C-4FC2-4B10-91F8-89FA85BF38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0579BA7-59D6-46CE-AF11-270C1791DA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A1995F9-4113-4EE7-A0C0-5066A45FD2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603AD7-AA7E-4633-AB0A-5E3FF98F2210}" type="datetimeFigureOut">
              <a:rPr kumimoji="1" lang="ja-JP" altLang="en-US" smtClean="0"/>
              <a:t>2022/8/19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D560913-0BC1-478A-80BF-C01BE065705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EDAE4CE-5BDC-40DE-9C8E-7D8D2173743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461642-A59D-496D-8D7C-DD59518AEA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17925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>
            <a:extLst>
              <a:ext uri="{FF2B5EF4-FFF2-40B4-BE49-F238E27FC236}">
                <a16:creationId xmlns:a16="http://schemas.microsoft.com/office/drawing/2014/main" id="{B3D24188-85A4-E134-C477-38DD5249F4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1735"/>
            <a:ext cx="10515600" cy="1325563"/>
          </a:xfrm>
        </p:spPr>
        <p:txBody>
          <a:bodyPr/>
          <a:lstStyle/>
          <a:p>
            <a:r>
              <a:rPr lang="ja-JP" altLang="en-US" dirty="0"/>
              <a:t>（宿題）　</a:t>
            </a:r>
            <a:r>
              <a:rPr lang="en-US" altLang="ja-JP" dirty="0"/>
              <a:t>UTC-PD</a:t>
            </a:r>
            <a:endParaRPr kumimoji="1" lang="ja-JP" altLang="en-US" dirty="0"/>
          </a:p>
        </p:txBody>
      </p:sp>
      <p:graphicFrame>
        <p:nvGraphicFramePr>
          <p:cNvPr id="5" name="表 4">
            <a:extLst>
              <a:ext uri="{FF2B5EF4-FFF2-40B4-BE49-F238E27FC236}">
                <a16:creationId xmlns:a16="http://schemas.microsoft.com/office/drawing/2014/main" id="{B27EA6F8-DE48-F37D-6C24-1E51B1FEB1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3931389"/>
              </p:ext>
            </p:extLst>
          </p:nvPr>
        </p:nvGraphicFramePr>
        <p:xfrm>
          <a:off x="193040" y="1567324"/>
          <a:ext cx="11805923" cy="46231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9257">
                  <a:extLst>
                    <a:ext uri="{9D8B030D-6E8A-4147-A177-3AD203B41FA5}">
                      <a16:colId xmlns:a16="http://schemas.microsoft.com/office/drawing/2014/main" val="595983267"/>
                    </a:ext>
                  </a:extLst>
                </a:gridCol>
                <a:gridCol w="890943">
                  <a:extLst>
                    <a:ext uri="{9D8B030D-6E8A-4147-A177-3AD203B41FA5}">
                      <a16:colId xmlns:a16="http://schemas.microsoft.com/office/drawing/2014/main" val="46253376"/>
                    </a:ext>
                  </a:extLst>
                </a:gridCol>
                <a:gridCol w="679509">
                  <a:extLst>
                    <a:ext uri="{9D8B030D-6E8A-4147-A177-3AD203B41FA5}">
                      <a16:colId xmlns:a16="http://schemas.microsoft.com/office/drawing/2014/main" val="1862883255"/>
                    </a:ext>
                  </a:extLst>
                </a:gridCol>
                <a:gridCol w="671119">
                  <a:extLst>
                    <a:ext uri="{9D8B030D-6E8A-4147-A177-3AD203B41FA5}">
                      <a16:colId xmlns:a16="http://schemas.microsoft.com/office/drawing/2014/main" val="509476914"/>
                    </a:ext>
                  </a:extLst>
                </a:gridCol>
                <a:gridCol w="671119">
                  <a:extLst>
                    <a:ext uri="{9D8B030D-6E8A-4147-A177-3AD203B41FA5}">
                      <a16:colId xmlns:a16="http://schemas.microsoft.com/office/drawing/2014/main" val="3516550009"/>
                    </a:ext>
                  </a:extLst>
                </a:gridCol>
                <a:gridCol w="629174">
                  <a:extLst>
                    <a:ext uri="{9D8B030D-6E8A-4147-A177-3AD203B41FA5}">
                      <a16:colId xmlns:a16="http://schemas.microsoft.com/office/drawing/2014/main" val="2092131235"/>
                    </a:ext>
                  </a:extLst>
                </a:gridCol>
                <a:gridCol w="838900">
                  <a:extLst>
                    <a:ext uri="{9D8B030D-6E8A-4147-A177-3AD203B41FA5}">
                      <a16:colId xmlns:a16="http://schemas.microsoft.com/office/drawing/2014/main" val="2332300418"/>
                    </a:ext>
                  </a:extLst>
                </a:gridCol>
                <a:gridCol w="796954">
                  <a:extLst>
                    <a:ext uri="{9D8B030D-6E8A-4147-A177-3AD203B41FA5}">
                      <a16:colId xmlns:a16="http://schemas.microsoft.com/office/drawing/2014/main" val="143957179"/>
                    </a:ext>
                  </a:extLst>
                </a:gridCol>
                <a:gridCol w="687897">
                  <a:extLst>
                    <a:ext uri="{9D8B030D-6E8A-4147-A177-3AD203B41FA5}">
                      <a16:colId xmlns:a16="http://schemas.microsoft.com/office/drawing/2014/main" val="718559935"/>
                    </a:ext>
                  </a:extLst>
                </a:gridCol>
                <a:gridCol w="1208015">
                  <a:extLst>
                    <a:ext uri="{9D8B030D-6E8A-4147-A177-3AD203B41FA5}">
                      <a16:colId xmlns:a16="http://schemas.microsoft.com/office/drawing/2014/main" val="3989511800"/>
                    </a:ext>
                  </a:extLst>
                </a:gridCol>
                <a:gridCol w="755009">
                  <a:extLst>
                    <a:ext uri="{9D8B030D-6E8A-4147-A177-3AD203B41FA5}">
                      <a16:colId xmlns:a16="http://schemas.microsoft.com/office/drawing/2014/main" val="2986623090"/>
                    </a:ext>
                  </a:extLst>
                </a:gridCol>
                <a:gridCol w="1057013">
                  <a:extLst>
                    <a:ext uri="{9D8B030D-6E8A-4147-A177-3AD203B41FA5}">
                      <a16:colId xmlns:a16="http://schemas.microsoft.com/office/drawing/2014/main" val="1920417437"/>
                    </a:ext>
                  </a:extLst>
                </a:gridCol>
                <a:gridCol w="528506">
                  <a:extLst>
                    <a:ext uri="{9D8B030D-6E8A-4147-A177-3AD203B41FA5}">
                      <a16:colId xmlns:a16="http://schemas.microsoft.com/office/drawing/2014/main" val="402457000"/>
                    </a:ext>
                  </a:extLst>
                </a:gridCol>
                <a:gridCol w="1982508">
                  <a:extLst>
                    <a:ext uri="{9D8B030D-6E8A-4147-A177-3AD203B41FA5}">
                      <a16:colId xmlns:a16="http://schemas.microsoft.com/office/drawing/2014/main" val="6920254"/>
                    </a:ext>
                  </a:extLst>
                </a:gridCol>
              </a:tblGrid>
              <a:tr h="287774"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Ref.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Frequency (GHz)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Tuning </a:t>
                      </a:r>
                    </a:p>
                    <a:p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range (%)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Single/</a:t>
                      </a:r>
                      <a:br>
                        <a:rPr kumimoji="1" lang="en-US" altLang="ja-JP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Array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Output </a:t>
                      </a:r>
                    </a:p>
                    <a:p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power (dBm)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i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</a:t>
                      </a:r>
                      <a:r>
                        <a:rPr kumimoji="1" lang="en-US" altLang="ja-JP" sz="1100" baseline="-25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DC</a:t>
                      </a:r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(W)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DC-to-RF efficiency (%)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Phase noise (</a:t>
                      </a:r>
                      <a:r>
                        <a:rPr kumimoji="1" lang="en-US" altLang="ja-JP" sz="11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dBc</a:t>
                      </a:r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/Hz)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Chip area (mm</a:t>
                      </a:r>
                      <a:r>
                        <a:rPr kumimoji="1" lang="en-US" altLang="ja-JP" sz="1100" baseline="30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On-chip ant. 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Beam forming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Technology/</a:t>
                      </a:r>
                    </a:p>
                    <a:p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Country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Year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Other properties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0992479"/>
                  </a:ext>
                </a:extLst>
              </a:tr>
              <a:tr h="287774"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300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BB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-5.2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0.03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Yes / Si lens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Japan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2003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07959621"/>
                  </a:ext>
                </a:extLst>
              </a:tr>
              <a:tr h="287774"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510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BB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-14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0.048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0.08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Yes / Si lens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UK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2012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48875501"/>
                  </a:ext>
                </a:extLst>
              </a:tr>
              <a:tr h="287774"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700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BB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-20.2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0.048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0.02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Yes / Si lens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UK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2006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52890276"/>
                  </a:ext>
                </a:extLst>
              </a:tr>
              <a:tr h="287774"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1020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BB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-23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0.048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0.01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Yes / Si lens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UK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2012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15622752"/>
                  </a:ext>
                </a:extLst>
              </a:tr>
              <a:tr h="287774"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1040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BB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-25.9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0.026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0.01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Yes / Si lens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Japan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2003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3444971"/>
                  </a:ext>
                </a:extLst>
              </a:tr>
              <a:tr h="287774"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1530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BB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-33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0.02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0.03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Yes / Si lens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UK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2012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3271033"/>
                  </a:ext>
                </a:extLst>
              </a:tr>
              <a:tr h="287774"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120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46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12.3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0.075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waveguide out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Japan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2003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97229983"/>
                  </a:ext>
                </a:extLst>
              </a:tr>
              <a:tr h="287774"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300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2PD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0.9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0.078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1.6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waveguide out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Japan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2012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power combine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33556625"/>
                  </a:ext>
                </a:extLst>
              </a:tr>
              <a:tr h="287774"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350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-2.7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0.05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1.1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waveguide out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Japan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2008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59440484"/>
                  </a:ext>
                </a:extLst>
              </a:tr>
              <a:tr h="287774"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457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-8.3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0.046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0.3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Yes / Si lens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UK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2010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94164277"/>
                  </a:ext>
                </a:extLst>
              </a:tr>
              <a:tr h="287774"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700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43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-15.5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0.004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0.7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Yes / Si lens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Japan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2015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58843233"/>
                  </a:ext>
                </a:extLst>
              </a:tr>
              <a:tr h="287774"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914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-16.2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0.046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0.05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Yes / Si lens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UK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2010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45673133"/>
                  </a:ext>
                </a:extLst>
              </a:tr>
              <a:tr h="287774"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1040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-19.6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0.028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0.03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Yes / Si lens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Japan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2004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947180"/>
                  </a:ext>
                </a:extLst>
              </a:tr>
              <a:tr h="287774"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1250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56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-24.6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0.004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0.09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Yes / Si lens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Japan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2015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972159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88883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>
            <a:extLst>
              <a:ext uri="{FF2B5EF4-FFF2-40B4-BE49-F238E27FC236}">
                <a16:creationId xmlns:a16="http://schemas.microsoft.com/office/drawing/2014/main" id="{43527E2A-271D-7233-80D8-D8CB4E3DFC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ja-JP" altLang="en-US" dirty="0"/>
              <a:t>（宿題）　</a:t>
            </a:r>
            <a:r>
              <a:rPr lang="en-US" altLang="ja-JP" dirty="0"/>
              <a:t>UTC-PD</a:t>
            </a:r>
            <a:endParaRPr kumimoji="1" lang="ja-JP" altLang="en-US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8F695DF-0117-1416-903F-CF1B07BEE5F2}"/>
              </a:ext>
            </a:extLst>
          </p:cNvPr>
          <p:cNvSpPr txBox="1"/>
          <p:nvPr/>
        </p:nvSpPr>
        <p:spPr>
          <a:xfrm>
            <a:off x="179697" y="1659285"/>
            <a:ext cx="11832606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>
                <a:latin typeface="Arial" panose="020B0604020202020204" pitchFamily="34" charset="0"/>
                <a:cs typeface="Arial" panose="020B0604020202020204" pitchFamily="34" charset="0"/>
              </a:rPr>
              <a:t>Reference</a:t>
            </a:r>
          </a:p>
          <a:p>
            <a:pPr marL="342900" indent="-342900">
              <a:buFont typeface="+mj-lt"/>
              <a:buAutoNum type="arabicPeriod"/>
            </a:pPr>
            <a:r>
              <a:rPr lang="en-US" altLang="ja-JP" sz="1400" dirty="0">
                <a:latin typeface="Arial" panose="020B0604020202020204" pitchFamily="34" charset="0"/>
                <a:cs typeface="Arial" panose="020B0604020202020204" pitchFamily="34" charset="0"/>
              </a:rPr>
              <a:t>H. Ito and T. Nagatsuma: Proc. SPIE, vol. 5246, pp. 465-479, 2003.</a:t>
            </a:r>
          </a:p>
          <a:p>
            <a:pPr marL="342900" indent="-342900">
              <a:buFont typeface="+mj-lt"/>
              <a:buAutoNum type="arabicPeriod"/>
            </a:pPr>
            <a:r>
              <a:rPr lang="en-US" altLang="ja-JP" sz="1400" dirty="0">
                <a:latin typeface="Arial" panose="020B0604020202020204" pitchFamily="34" charset="0"/>
                <a:cs typeface="Arial" panose="020B0604020202020204" pitchFamily="34" charset="0"/>
              </a:rPr>
              <a:t>E. </a:t>
            </a:r>
            <a:r>
              <a:rPr lang="en-US" altLang="ja-JP" sz="1400" dirty="0" err="1">
                <a:latin typeface="Arial" panose="020B0604020202020204" pitchFamily="34" charset="0"/>
                <a:cs typeface="Arial" panose="020B0604020202020204" pitchFamily="34" charset="0"/>
              </a:rPr>
              <a:t>Rouvalis</a:t>
            </a:r>
            <a:r>
              <a:rPr lang="en-US" altLang="ja-JP" sz="1400" dirty="0">
                <a:latin typeface="Arial" panose="020B0604020202020204" pitchFamily="34" charset="0"/>
                <a:cs typeface="Arial" panose="020B0604020202020204" pitchFamily="34" charset="0"/>
              </a:rPr>
              <a:t>, C. C. Renaud, D. G. Moodie, M. J. Robertson, and A. J. Seeds, IEEE Trans. on Microwave Theory and Tech., vol. 60, no. 3, pp. 509-517, 2012.</a:t>
            </a:r>
          </a:p>
          <a:p>
            <a:pPr marL="342900" indent="-342900">
              <a:buFont typeface="+mj-lt"/>
              <a:buAutoNum type="arabicPeriod"/>
            </a:pPr>
            <a:r>
              <a:rPr lang="en-US" altLang="ja-JP" sz="1400" dirty="0">
                <a:latin typeface="Arial" panose="020B0604020202020204" pitchFamily="34" charset="0"/>
                <a:cs typeface="Arial" panose="020B0604020202020204" pitchFamily="34" charset="0"/>
              </a:rPr>
              <a:t>C. C. Renaud, M. Robertson, D. Rogers, R. Firth, P. J. </a:t>
            </a:r>
            <a:r>
              <a:rPr lang="en-US" altLang="ja-JP" sz="1400" dirty="0" err="1">
                <a:latin typeface="Arial" panose="020B0604020202020204" pitchFamily="34" charset="0"/>
                <a:cs typeface="Arial" panose="020B0604020202020204" pitchFamily="34" charset="0"/>
              </a:rPr>
              <a:t>Cannard</a:t>
            </a:r>
            <a:r>
              <a:rPr lang="en-US" altLang="ja-JP" sz="1400" dirty="0">
                <a:latin typeface="Arial" panose="020B0604020202020204" pitchFamily="34" charset="0"/>
                <a:cs typeface="Arial" panose="020B0604020202020204" pitchFamily="34" charset="0"/>
              </a:rPr>
              <a:t>, R. Moore, and A. J. Seeds, Proc. SPIE, vol. 6194, pp. 61940C-1-61940C-8, 2006.</a:t>
            </a:r>
          </a:p>
          <a:p>
            <a:pPr marL="342900" indent="-342900">
              <a:buFont typeface="+mj-lt"/>
              <a:buAutoNum type="arabicPeriod"/>
            </a:pPr>
            <a:r>
              <a:rPr lang="en-US" altLang="ja-JP" sz="1400" dirty="0">
                <a:latin typeface="Arial" panose="020B0604020202020204" pitchFamily="34" charset="0"/>
                <a:cs typeface="Arial" panose="020B0604020202020204" pitchFamily="34" charset="0"/>
              </a:rPr>
              <a:t>E. </a:t>
            </a:r>
            <a:r>
              <a:rPr lang="en-US" altLang="ja-JP" sz="1400" dirty="0" err="1">
                <a:latin typeface="Arial" panose="020B0604020202020204" pitchFamily="34" charset="0"/>
                <a:cs typeface="Arial" panose="020B0604020202020204" pitchFamily="34" charset="0"/>
              </a:rPr>
              <a:t>Rouvalis</a:t>
            </a:r>
            <a:r>
              <a:rPr lang="en-US" altLang="ja-JP" sz="1400" dirty="0">
                <a:latin typeface="Arial" panose="020B0604020202020204" pitchFamily="34" charset="0"/>
                <a:cs typeface="Arial" panose="020B0604020202020204" pitchFamily="34" charset="0"/>
              </a:rPr>
              <a:t>, C. C. Renaud, D. G. Moodie, M. J. Robertson, and A. J. Seeds, IEEE Trans. on Microwave Theory and Tech., vol. 60, no. 3, pp. 509-517, 2012.</a:t>
            </a:r>
          </a:p>
          <a:p>
            <a:pPr marL="342900" indent="-342900">
              <a:buFont typeface="+mj-lt"/>
              <a:buAutoNum type="arabicPeriod"/>
            </a:pPr>
            <a:r>
              <a:rPr lang="en-US" altLang="ja-JP" sz="1400" dirty="0">
                <a:latin typeface="Arial" panose="020B0604020202020204" pitchFamily="34" charset="0"/>
                <a:cs typeface="Arial" panose="020B0604020202020204" pitchFamily="34" charset="0"/>
              </a:rPr>
              <a:t>H. Ito, F. Nakajima, T. </a:t>
            </a:r>
            <a:r>
              <a:rPr lang="en-US" altLang="ja-JP" sz="1400" dirty="0" err="1">
                <a:latin typeface="Arial" panose="020B0604020202020204" pitchFamily="34" charset="0"/>
                <a:cs typeface="Arial" panose="020B0604020202020204" pitchFamily="34" charset="0"/>
              </a:rPr>
              <a:t>Furuta</a:t>
            </a:r>
            <a:r>
              <a:rPr lang="en-US" altLang="ja-JP" sz="1400" dirty="0">
                <a:latin typeface="Arial" panose="020B0604020202020204" pitchFamily="34" charset="0"/>
                <a:cs typeface="Arial" panose="020B0604020202020204" pitchFamily="34" charset="0"/>
              </a:rPr>
              <a:t>, K. Yoshino, Y. </a:t>
            </a:r>
            <a:r>
              <a:rPr lang="en-US" altLang="ja-JP" sz="1400" dirty="0" err="1">
                <a:latin typeface="Arial" panose="020B0604020202020204" pitchFamily="34" charset="0"/>
                <a:cs typeface="Arial" panose="020B0604020202020204" pitchFamily="34" charset="0"/>
              </a:rPr>
              <a:t>Hirota</a:t>
            </a:r>
            <a:r>
              <a:rPr lang="en-US" altLang="ja-JP" sz="1400" dirty="0">
                <a:latin typeface="Arial" panose="020B0604020202020204" pitchFamily="34" charset="0"/>
                <a:cs typeface="Arial" panose="020B0604020202020204" pitchFamily="34" charset="0"/>
              </a:rPr>
              <a:t>, and T. Ishibashi, Electron. Lett., vol. 39, no. 25, pp. 1828-1829, 2003.</a:t>
            </a:r>
          </a:p>
          <a:p>
            <a:pPr marL="342900" indent="-342900">
              <a:buFont typeface="+mj-lt"/>
              <a:buAutoNum type="arabicPeriod"/>
            </a:pPr>
            <a:r>
              <a:rPr lang="en-US" altLang="ja-JP" sz="1400" dirty="0">
                <a:latin typeface="Arial" panose="020B0604020202020204" pitchFamily="34" charset="0"/>
                <a:cs typeface="Arial" panose="020B0604020202020204" pitchFamily="34" charset="0"/>
              </a:rPr>
              <a:t>E. </a:t>
            </a:r>
            <a:r>
              <a:rPr lang="en-US" altLang="ja-JP" sz="1400" dirty="0" err="1">
                <a:latin typeface="Arial" panose="020B0604020202020204" pitchFamily="34" charset="0"/>
                <a:cs typeface="Arial" panose="020B0604020202020204" pitchFamily="34" charset="0"/>
              </a:rPr>
              <a:t>Rouvalis</a:t>
            </a:r>
            <a:r>
              <a:rPr lang="en-US" altLang="ja-JP" sz="1400" dirty="0">
                <a:latin typeface="Arial" panose="020B0604020202020204" pitchFamily="34" charset="0"/>
                <a:cs typeface="Arial" panose="020B0604020202020204" pitchFamily="34" charset="0"/>
              </a:rPr>
              <a:t>, C. C. Renaud, D. G. Moodie, M. J. Robertson, and A. J. Seeds, IEEE Trans. on Microwave Theory and Tech., vol. 60, no. 3, pp. 509-517, 2012.</a:t>
            </a:r>
          </a:p>
          <a:p>
            <a:pPr marL="342900" indent="-342900">
              <a:buFont typeface="+mj-lt"/>
              <a:buAutoNum type="arabicPeriod"/>
            </a:pPr>
            <a:r>
              <a:rPr lang="en-US" altLang="ja-JP" sz="1400" dirty="0">
                <a:latin typeface="Arial" panose="020B0604020202020204" pitchFamily="34" charset="0"/>
                <a:cs typeface="Arial" panose="020B0604020202020204" pitchFamily="34" charset="0"/>
              </a:rPr>
              <a:t>H. Ito, T. Ito, Y. </a:t>
            </a:r>
            <a:r>
              <a:rPr lang="en-US" altLang="ja-JP" sz="1400" dirty="0" err="1">
                <a:latin typeface="Arial" panose="020B0604020202020204" pitchFamily="34" charset="0"/>
                <a:cs typeface="Arial" panose="020B0604020202020204" pitchFamily="34" charset="0"/>
              </a:rPr>
              <a:t>Muramoto</a:t>
            </a:r>
            <a:r>
              <a:rPr lang="en-US" altLang="ja-JP" sz="1400" dirty="0">
                <a:latin typeface="Arial" panose="020B0604020202020204" pitchFamily="34" charset="0"/>
                <a:cs typeface="Arial" panose="020B0604020202020204" pitchFamily="34" charset="0"/>
              </a:rPr>
              <a:t>, T. </a:t>
            </a:r>
            <a:r>
              <a:rPr lang="en-US" altLang="ja-JP" sz="1400" dirty="0" err="1">
                <a:latin typeface="Arial" panose="020B0604020202020204" pitchFamily="34" charset="0"/>
                <a:cs typeface="Arial" panose="020B0604020202020204" pitchFamily="34" charset="0"/>
              </a:rPr>
              <a:t>Furuta</a:t>
            </a:r>
            <a:r>
              <a:rPr lang="en-US" altLang="ja-JP" sz="1400" dirty="0">
                <a:latin typeface="Arial" panose="020B0604020202020204" pitchFamily="34" charset="0"/>
                <a:cs typeface="Arial" panose="020B0604020202020204" pitchFamily="34" charset="0"/>
              </a:rPr>
              <a:t>, and T. Ishibashi, IEEE J. Lightwave Tech., vol. 21, no. 12, pp. 3456-3462, 2003.</a:t>
            </a:r>
          </a:p>
          <a:p>
            <a:pPr marL="342900" indent="-342900">
              <a:buFont typeface="+mj-lt"/>
              <a:buAutoNum type="arabicPeriod"/>
            </a:pPr>
            <a:r>
              <a:rPr lang="en-US" altLang="ja-JP" sz="1400" dirty="0">
                <a:latin typeface="Arial" panose="020B0604020202020204" pitchFamily="34" charset="0"/>
                <a:cs typeface="Arial" panose="020B0604020202020204" pitchFamily="34" charset="0"/>
              </a:rPr>
              <a:t>H.-J. Song, K. </a:t>
            </a:r>
            <a:r>
              <a:rPr lang="en-US" altLang="ja-JP" sz="1400" dirty="0" err="1">
                <a:latin typeface="Arial" panose="020B0604020202020204" pitchFamily="34" charset="0"/>
                <a:cs typeface="Arial" panose="020B0604020202020204" pitchFamily="34" charset="0"/>
              </a:rPr>
              <a:t>Ajito</a:t>
            </a:r>
            <a:r>
              <a:rPr lang="en-US" altLang="ja-JP" sz="1400" dirty="0">
                <a:latin typeface="Arial" panose="020B0604020202020204" pitchFamily="34" charset="0"/>
                <a:cs typeface="Arial" panose="020B0604020202020204" pitchFamily="34" charset="0"/>
              </a:rPr>
              <a:t>, Y. </a:t>
            </a:r>
            <a:r>
              <a:rPr lang="en-US" altLang="ja-JP" sz="1400" dirty="0" err="1">
                <a:latin typeface="Arial" panose="020B0604020202020204" pitchFamily="34" charset="0"/>
                <a:cs typeface="Arial" panose="020B0604020202020204" pitchFamily="34" charset="0"/>
              </a:rPr>
              <a:t>Muramoto</a:t>
            </a:r>
            <a:r>
              <a:rPr lang="en-US" altLang="ja-JP" sz="1400" dirty="0">
                <a:latin typeface="Arial" panose="020B0604020202020204" pitchFamily="34" charset="0"/>
                <a:cs typeface="Arial" panose="020B0604020202020204" pitchFamily="34" charset="0"/>
              </a:rPr>
              <a:t>, A. </a:t>
            </a:r>
            <a:r>
              <a:rPr lang="en-US" altLang="ja-JP" sz="1400" dirty="0" err="1">
                <a:latin typeface="Arial" panose="020B0604020202020204" pitchFamily="34" charset="0"/>
                <a:cs typeface="Arial" panose="020B0604020202020204" pitchFamily="34" charset="0"/>
              </a:rPr>
              <a:t>Wakatsuki</a:t>
            </a:r>
            <a:r>
              <a:rPr lang="en-US" altLang="ja-JP" sz="1400" dirty="0">
                <a:latin typeface="Arial" panose="020B0604020202020204" pitchFamily="34" charset="0"/>
                <a:cs typeface="Arial" panose="020B0604020202020204" pitchFamily="34" charset="0"/>
              </a:rPr>
              <a:t>, T. Nagatsuma, and N. </a:t>
            </a:r>
            <a:r>
              <a:rPr lang="en-US" altLang="ja-JP" sz="1400" dirty="0" err="1">
                <a:latin typeface="Arial" panose="020B0604020202020204" pitchFamily="34" charset="0"/>
                <a:cs typeface="Arial" panose="020B0604020202020204" pitchFamily="34" charset="0"/>
              </a:rPr>
              <a:t>Kukutsu</a:t>
            </a:r>
            <a:r>
              <a:rPr lang="en-US" altLang="ja-JP" sz="1400" dirty="0">
                <a:latin typeface="Arial" panose="020B0604020202020204" pitchFamily="34" charset="0"/>
                <a:cs typeface="Arial" panose="020B0604020202020204" pitchFamily="34" charset="0"/>
              </a:rPr>
              <a:t>, IEEE Microwave and Wireless </a:t>
            </a:r>
            <a:r>
              <a:rPr lang="en-US" altLang="ja-JP" sz="1400" dirty="0" err="1">
                <a:latin typeface="Arial" panose="020B0604020202020204" pitchFamily="34" charset="0"/>
                <a:cs typeface="Arial" panose="020B0604020202020204" pitchFamily="34" charset="0"/>
              </a:rPr>
              <a:t>Compoents</a:t>
            </a:r>
            <a:r>
              <a:rPr lang="en-US" altLang="ja-JP" sz="1400" dirty="0">
                <a:latin typeface="Arial" panose="020B0604020202020204" pitchFamily="34" charset="0"/>
                <a:cs typeface="Arial" panose="020B0604020202020204" pitchFamily="34" charset="0"/>
              </a:rPr>
              <a:t> Lett., vol. 22, no. 7, pp. 263-365, 2012.</a:t>
            </a:r>
          </a:p>
          <a:p>
            <a:pPr marL="342900" indent="-342900">
              <a:buFont typeface="+mj-lt"/>
              <a:buAutoNum type="arabicPeriod"/>
            </a:pPr>
            <a:r>
              <a:rPr lang="en-US" altLang="ja-JP" sz="1400" dirty="0">
                <a:latin typeface="Arial" panose="020B0604020202020204" pitchFamily="34" charset="0"/>
                <a:cs typeface="Arial" panose="020B0604020202020204" pitchFamily="34" charset="0"/>
              </a:rPr>
              <a:t>A. </a:t>
            </a:r>
            <a:r>
              <a:rPr lang="en-US" altLang="ja-JP" sz="1400" dirty="0" err="1">
                <a:latin typeface="Arial" panose="020B0604020202020204" pitchFamily="34" charset="0"/>
                <a:cs typeface="Arial" panose="020B0604020202020204" pitchFamily="34" charset="0"/>
              </a:rPr>
              <a:t>Wakatsuki</a:t>
            </a:r>
            <a:r>
              <a:rPr lang="en-US" altLang="ja-JP" sz="1400" dirty="0">
                <a:latin typeface="Arial" panose="020B0604020202020204" pitchFamily="34" charset="0"/>
                <a:cs typeface="Arial" panose="020B0604020202020204" pitchFamily="34" charset="0"/>
              </a:rPr>
              <a:t>, T. </a:t>
            </a:r>
            <a:r>
              <a:rPr lang="en-US" altLang="ja-JP" sz="1400" dirty="0" err="1">
                <a:latin typeface="Arial" panose="020B0604020202020204" pitchFamily="34" charset="0"/>
                <a:cs typeface="Arial" panose="020B0604020202020204" pitchFamily="34" charset="0"/>
              </a:rPr>
              <a:t>Furuta</a:t>
            </a:r>
            <a:r>
              <a:rPr lang="en-US" altLang="ja-JP" sz="1400" dirty="0">
                <a:latin typeface="Arial" panose="020B0604020202020204" pitchFamily="34" charset="0"/>
                <a:cs typeface="Arial" panose="020B0604020202020204" pitchFamily="34" charset="0"/>
              </a:rPr>
              <a:t>, Y. </a:t>
            </a:r>
            <a:r>
              <a:rPr lang="en-US" altLang="ja-JP" sz="1400" dirty="0" err="1">
                <a:latin typeface="Arial" panose="020B0604020202020204" pitchFamily="34" charset="0"/>
                <a:cs typeface="Arial" panose="020B0604020202020204" pitchFamily="34" charset="0"/>
              </a:rPr>
              <a:t>Muramoto</a:t>
            </a:r>
            <a:r>
              <a:rPr lang="en-US" altLang="ja-JP" sz="1400" dirty="0">
                <a:latin typeface="Arial" panose="020B0604020202020204" pitchFamily="34" charset="0"/>
                <a:cs typeface="Arial" panose="020B0604020202020204" pitchFamily="34" charset="0"/>
              </a:rPr>
              <a:t>, T. Yoshimatsu, and H. Ito, Proc. IRMMW-THz, pp. 1999-1-1999-2, 2008.</a:t>
            </a:r>
          </a:p>
          <a:p>
            <a:pPr marL="342900" indent="-342900">
              <a:buFont typeface="+mj-lt"/>
              <a:buAutoNum type="arabicPeriod"/>
            </a:pPr>
            <a:r>
              <a:rPr lang="en-US" altLang="ja-JP" sz="1400" dirty="0">
                <a:latin typeface="Arial" panose="020B0604020202020204" pitchFamily="34" charset="0"/>
                <a:cs typeface="Arial" panose="020B0604020202020204" pitchFamily="34" charset="0"/>
              </a:rPr>
              <a:t>E. </a:t>
            </a:r>
            <a:r>
              <a:rPr lang="en-US" altLang="ja-JP" sz="1400" dirty="0" err="1">
                <a:latin typeface="Arial" panose="020B0604020202020204" pitchFamily="34" charset="0"/>
                <a:cs typeface="Arial" panose="020B0604020202020204" pitchFamily="34" charset="0"/>
              </a:rPr>
              <a:t>Rouvalis</a:t>
            </a:r>
            <a:r>
              <a:rPr lang="en-US" altLang="ja-JP" sz="1400" dirty="0">
                <a:latin typeface="Arial" panose="020B0604020202020204" pitchFamily="34" charset="0"/>
                <a:cs typeface="Arial" panose="020B0604020202020204" pitchFamily="34" charset="0"/>
              </a:rPr>
              <a:t>, C. C. Renaud, D. G. Moodie, M. J. Robertson, and A. J. Seeds, Optics Express, vol. 18, no. 11, pp. 11105-11110, 2010.</a:t>
            </a:r>
          </a:p>
          <a:p>
            <a:pPr marL="342900" indent="-342900">
              <a:buFont typeface="+mj-lt"/>
              <a:buAutoNum type="arabicPeriod"/>
            </a:pPr>
            <a:r>
              <a:rPr lang="en-US" altLang="ja-JP" sz="1400" dirty="0">
                <a:latin typeface="Arial" panose="020B0604020202020204" pitchFamily="34" charset="0"/>
                <a:cs typeface="Arial" panose="020B0604020202020204" pitchFamily="34" charset="0"/>
              </a:rPr>
              <a:t>H. Ito, T. Yoshimatsu, H. Yamamoto, and T. Ishibashi, Electron. Lett., vol. 51, no. 21, pp. 1670-1671, 2015.</a:t>
            </a:r>
          </a:p>
          <a:p>
            <a:pPr marL="342900" indent="-342900">
              <a:buFont typeface="+mj-lt"/>
              <a:buAutoNum type="arabicPeriod"/>
            </a:pPr>
            <a:r>
              <a:rPr lang="en-US" altLang="ja-JP" sz="1400" dirty="0">
                <a:latin typeface="Arial" panose="020B0604020202020204" pitchFamily="34" charset="0"/>
                <a:cs typeface="Arial" panose="020B0604020202020204" pitchFamily="34" charset="0"/>
              </a:rPr>
              <a:t>E. </a:t>
            </a:r>
            <a:r>
              <a:rPr lang="en-US" altLang="ja-JP" sz="1400" dirty="0" err="1">
                <a:latin typeface="Arial" panose="020B0604020202020204" pitchFamily="34" charset="0"/>
                <a:cs typeface="Arial" panose="020B0604020202020204" pitchFamily="34" charset="0"/>
              </a:rPr>
              <a:t>Rouvalis</a:t>
            </a:r>
            <a:r>
              <a:rPr lang="en-US" altLang="ja-JP" sz="1400" dirty="0">
                <a:latin typeface="Arial" panose="020B0604020202020204" pitchFamily="34" charset="0"/>
                <a:cs typeface="Arial" panose="020B0604020202020204" pitchFamily="34" charset="0"/>
              </a:rPr>
              <a:t>, C. C. Renaud, D. G. Moodie, M. J. Robertson, and A. J. Seeds, Optics Express, vol. 18, no. 11, pp. 11105-11110, 2010. </a:t>
            </a:r>
          </a:p>
          <a:p>
            <a:pPr marL="342900" indent="-342900">
              <a:buFont typeface="+mj-lt"/>
              <a:buAutoNum type="arabicPeriod"/>
            </a:pPr>
            <a:r>
              <a:rPr lang="en-US" altLang="ja-JP" sz="1400" dirty="0">
                <a:latin typeface="Arial" panose="020B0604020202020204" pitchFamily="34" charset="0"/>
                <a:cs typeface="Arial" panose="020B0604020202020204" pitchFamily="34" charset="0"/>
              </a:rPr>
              <a:t>F. Nakajima, T. </a:t>
            </a:r>
            <a:r>
              <a:rPr lang="en-US" altLang="ja-JP" sz="1400" dirty="0" err="1">
                <a:latin typeface="Arial" panose="020B0604020202020204" pitchFamily="34" charset="0"/>
                <a:cs typeface="Arial" panose="020B0604020202020204" pitchFamily="34" charset="0"/>
              </a:rPr>
              <a:t>Furuta</a:t>
            </a:r>
            <a:r>
              <a:rPr lang="en-US" altLang="ja-JP" sz="1400" dirty="0">
                <a:latin typeface="Arial" panose="020B0604020202020204" pitchFamily="34" charset="0"/>
                <a:cs typeface="Arial" panose="020B0604020202020204" pitchFamily="34" charset="0"/>
              </a:rPr>
              <a:t>, and H. Ito, Electron. Lett., vol. 40, no. 20, pp. 1297-1299, 2004.</a:t>
            </a:r>
          </a:p>
          <a:p>
            <a:pPr marL="342900" indent="-342900">
              <a:buFont typeface="+mj-lt"/>
              <a:buAutoNum type="arabicPeriod"/>
            </a:pPr>
            <a:r>
              <a:rPr lang="en-US" altLang="ja-JP" sz="1400" dirty="0">
                <a:latin typeface="Arial" panose="020B0604020202020204" pitchFamily="34" charset="0"/>
                <a:cs typeface="Arial" panose="020B0604020202020204" pitchFamily="34" charset="0"/>
              </a:rPr>
              <a:t>H. Ito, T. Yoshimatsu, H. Yamamoto, and T. Ishibashi, Electron. Lett., vol. 51, no. 21, pp. 1670-1671, 2015.</a:t>
            </a:r>
          </a:p>
        </p:txBody>
      </p:sp>
    </p:spTree>
    <p:extLst>
      <p:ext uri="{BB962C8B-B14F-4D97-AF65-F5344CB8AC3E}">
        <p14:creationId xmlns:p14="http://schemas.microsoft.com/office/powerpoint/2010/main" val="3871404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>
            <a:extLst>
              <a:ext uri="{FF2B5EF4-FFF2-40B4-BE49-F238E27FC236}">
                <a16:creationId xmlns:a16="http://schemas.microsoft.com/office/drawing/2014/main" id="{70088BDB-7373-C1F9-1535-2F8DBE38FB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4788"/>
            <a:ext cx="10515600" cy="1325563"/>
          </a:xfrm>
        </p:spPr>
        <p:txBody>
          <a:bodyPr/>
          <a:lstStyle/>
          <a:p>
            <a:r>
              <a:rPr lang="ja-JP" altLang="en-US" dirty="0"/>
              <a:t>集めたデータからどんなものが描けるか</a:t>
            </a:r>
            <a:endParaRPr kumimoji="1" lang="ja-JP" altLang="en-US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A167C79-0755-D50F-927C-CB61A9245E86}"/>
              </a:ext>
            </a:extLst>
          </p:cNvPr>
          <p:cNvSpPr txBox="1"/>
          <p:nvPr/>
        </p:nvSpPr>
        <p:spPr>
          <a:xfrm>
            <a:off x="1222179" y="1551477"/>
            <a:ext cx="349486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dirty="0"/>
              <a:t>最大出力と周波数の関係</a:t>
            </a:r>
            <a:endParaRPr kumimoji="1" lang="en-US" altLang="ja-JP" dirty="0"/>
          </a:p>
          <a:p>
            <a:pPr algn="ctr"/>
            <a:r>
              <a:rPr kumimoji="1" lang="ja-JP" altLang="en-US" dirty="0"/>
              <a:t>（原理的に</a:t>
            </a:r>
            <a:r>
              <a:rPr kumimoji="1" lang="en-US" altLang="ja-JP" dirty="0"/>
              <a:t>f</a:t>
            </a:r>
            <a:r>
              <a:rPr kumimoji="1" lang="en-US" altLang="ja-JP" baseline="30000" dirty="0"/>
              <a:t>-4</a:t>
            </a:r>
            <a:r>
              <a:rPr kumimoji="1" lang="ja-JP" altLang="en-US" dirty="0"/>
              <a:t>乗の関係になる）</a:t>
            </a:r>
          </a:p>
        </p:txBody>
      </p:sp>
      <p:pic>
        <p:nvPicPr>
          <p:cNvPr id="34" name="図 33">
            <a:extLst>
              <a:ext uri="{FF2B5EF4-FFF2-40B4-BE49-F238E27FC236}">
                <a16:creationId xmlns:a16="http://schemas.microsoft.com/office/drawing/2014/main" id="{A2EE9DC0-A85D-E62E-F2E4-FF2EB662D2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146" y="2250084"/>
            <a:ext cx="4571662" cy="42978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97306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952</Words>
  <Application>Microsoft Office PowerPoint</Application>
  <PresentationFormat>ワイド画面</PresentationFormat>
  <Paragraphs>220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7" baseType="lpstr">
      <vt:lpstr>游ゴシック</vt:lpstr>
      <vt:lpstr>游ゴシック Light</vt:lpstr>
      <vt:lpstr>Arial</vt:lpstr>
      <vt:lpstr>Office テーマ</vt:lpstr>
      <vt:lpstr>（宿題）　UTC-PD</vt:lpstr>
      <vt:lpstr>（宿題）　UTC-PD</vt:lpstr>
      <vt:lpstr>集めたデータからどんなものが描けるか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2022-08-09T15:03:35Z</dcterms:created>
  <dcterms:modified xsi:type="dcterms:W3CDTF">2022-08-19T14:22:13Z</dcterms:modified>
</cp:coreProperties>
</file>