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82" r:id="rId2"/>
    <p:sldId id="283" r:id="rId3"/>
    <p:sldId id="284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57E37B-56A8-4D89-9298-EA7814FA6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ABF3584-DAEF-44A1-9DDD-C70B645B6A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D62B97-296A-47EB-A79E-B7177EEF1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87D7CF-BAD6-4A76-B5BE-902B019C8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F1D1B0-0DA2-4858-A8FF-7FFB80E3A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48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AED533-E875-47E6-865F-2B9007E2A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9C60C63-DE30-44F4-9782-A2BAFE776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ED0817-7EA7-4367-879F-CB234FFEE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39BEC1-A133-4F0B-9559-B82639B19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18D07E-E305-4810-9179-1FB7D3C37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05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62F5893-D56F-4FA1-9CDD-4C482E6865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6B578F5-26A8-4EB7-95AF-CF516E628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4F2CAD-2389-487E-BF48-3764C553C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298F4C-16A2-4CC5-8DDB-E69CD4A98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8181D1-BA4B-4A87-A7AD-EB8F5FE3E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2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92E9DB-99D8-416F-AE89-E5C38A3B0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F7994A-A374-433E-99F3-2EF870AD4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69AC11-E7F8-45FD-97D5-D80C7FD33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0F6CF0-F34E-4D58-8EDA-083CBA92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2BDC56-8C10-4733-B60B-4DC354A78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30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69631A-0A52-466C-87EC-BF686E64B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4DEF9A0-89B5-4CC1-83D8-F64F1A3DC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419589-76EF-4FD4-8C37-26F1C31E7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74C41A-6695-46B1-A616-2327E3E2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A9532D-D4CA-4896-ACA5-F79818E03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1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CB1318-0402-415A-8FEA-5EDAC9E65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AC189C-D255-43C0-B426-072F55ECC9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A254727-F835-4BB5-AAB1-D8C4EAB09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7CA65C-9779-4B83-9639-C525DCB81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65982E-C3F8-4851-91A7-E1B9C6210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DE3771-FF95-41CE-9861-1A75C20AB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070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943715-F9D9-48C4-9223-37992BDD5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0C515C9-FFF2-4E4E-BB9E-15A9E5B1E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C617DD7-F462-4524-AF7D-61A0C9BF61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52D9088-1C89-4F9D-A2BF-4D5AD089B8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6D0F74E-0744-4849-8ADD-B9AE65E2FC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058B5C4-EA07-43D4-AAE4-EAF09CC5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7A623AC-82CA-41E9-84C7-7E344CAC6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CB21159-4F96-4D47-802B-288110ABC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40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B2BDB6-1551-492B-8820-1031EB034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E78E0A9-E5EC-470D-8D79-B52E71164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5534457-422F-456D-8D64-3414FBE7B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E1F7B4-6396-4B47-8CB4-738C0307D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16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CE24E91-E395-4167-B283-C09D97988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2791B59-D75D-4FFC-8B04-0F0126D77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F891CDE-5DFA-4414-A842-A82505DCE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003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E11758-2182-410E-842A-B1D34092E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55CAF0-6756-459D-91B1-D6BC0547E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1CF875-D2E3-40C1-94C4-7BA0F7326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5986E5-54A5-48BA-935E-9A0D29088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DAF0222-3C94-4070-AED5-129B15637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B9EFAB-AAE2-4726-AD68-1C9E5C75B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73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126CD3-30B2-465C-9CA9-0F3BF328B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87D0153-FB2D-46A8-8968-298278EF7D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C5B2B30-4C66-4E66-9F5B-8E0919176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2A0CA35-B57C-4316-8306-F6C371758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6DE137-003A-4AC2-A5D1-13963E890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048E43-D0FD-45BB-82BA-130F0C6AB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6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DD77A8C-4FC2-4B10-91F8-89FA85BF3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0579BA7-59D6-46CE-AF11-270C1791D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1995F9-4113-4EE7-A0C0-5066A45FD2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03AD7-AA7E-4633-AB0A-5E3FF98F2210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560913-0BC1-478A-80BF-C01BE06570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DAE4CE-5BDC-40DE-9C8E-7D8D217374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792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B3D24188-85A4-E134-C477-38DD5249F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735"/>
            <a:ext cx="10515600" cy="1325563"/>
          </a:xfrm>
        </p:spPr>
        <p:txBody>
          <a:bodyPr/>
          <a:lstStyle/>
          <a:p>
            <a:r>
              <a:rPr lang="ja-JP" altLang="en-US" dirty="0"/>
              <a:t>（宿題）　</a:t>
            </a:r>
            <a:r>
              <a:rPr lang="en-US" altLang="ja-JP" dirty="0"/>
              <a:t>UTC-PD</a:t>
            </a:r>
            <a:endParaRPr kumimoji="1" lang="ja-JP" altLang="en-US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B27EA6F8-DE48-F37D-6C24-1E51B1FEB1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931389"/>
              </p:ext>
            </p:extLst>
          </p:nvPr>
        </p:nvGraphicFramePr>
        <p:xfrm>
          <a:off x="193040" y="1567324"/>
          <a:ext cx="11805923" cy="4623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257">
                  <a:extLst>
                    <a:ext uri="{9D8B030D-6E8A-4147-A177-3AD203B41FA5}">
                      <a16:colId xmlns:a16="http://schemas.microsoft.com/office/drawing/2014/main" val="595983267"/>
                    </a:ext>
                  </a:extLst>
                </a:gridCol>
                <a:gridCol w="890943">
                  <a:extLst>
                    <a:ext uri="{9D8B030D-6E8A-4147-A177-3AD203B41FA5}">
                      <a16:colId xmlns:a16="http://schemas.microsoft.com/office/drawing/2014/main" val="46253376"/>
                    </a:ext>
                  </a:extLst>
                </a:gridCol>
                <a:gridCol w="679509">
                  <a:extLst>
                    <a:ext uri="{9D8B030D-6E8A-4147-A177-3AD203B41FA5}">
                      <a16:colId xmlns:a16="http://schemas.microsoft.com/office/drawing/2014/main" val="1862883255"/>
                    </a:ext>
                  </a:extLst>
                </a:gridCol>
                <a:gridCol w="671119">
                  <a:extLst>
                    <a:ext uri="{9D8B030D-6E8A-4147-A177-3AD203B41FA5}">
                      <a16:colId xmlns:a16="http://schemas.microsoft.com/office/drawing/2014/main" val="509476914"/>
                    </a:ext>
                  </a:extLst>
                </a:gridCol>
                <a:gridCol w="671119">
                  <a:extLst>
                    <a:ext uri="{9D8B030D-6E8A-4147-A177-3AD203B41FA5}">
                      <a16:colId xmlns:a16="http://schemas.microsoft.com/office/drawing/2014/main" val="3516550009"/>
                    </a:ext>
                  </a:extLst>
                </a:gridCol>
                <a:gridCol w="629174">
                  <a:extLst>
                    <a:ext uri="{9D8B030D-6E8A-4147-A177-3AD203B41FA5}">
                      <a16:colId xmlns:a16="http://schemas.microsoft.com/office/drawing/2014/main" val="2092131235"/>
                    </a:ext>
                  </a:extLst>
                </a:gridCol>
                <a:gridCol w="838900">
                  <a:extLst>
                    <a:ext uri="{9D8B030D-6E8A-4147-A177-3AD203B41FA5}">
                      <a16:colId xmlns:a16="http://schemas.microsoft.com/office/drawing/2014/main" val="2332300418"/>
                    </a:ext>
                  </a:extLst>
                </a:gridCol>
                <a:gridCol w="796954">
                  <a:extLst>
                    <a:ext uri="{9D8B030D-6E8A-4147-A177-3AD203B41FA5}">
                      <a16:colId xmlns:a16="http://schemas.microsoft.com/office/drawing/2014/main" val="143957179"/>
                    </a:ext>
                  </a:extLst>
                </a:gridCol>
                <a:gridCol w="687897">
                  <a:extLst>
                    <a:ext uri="{9D8B030D-6E8A-4147-A177-3AD203B41FA5}">
                      <a16:colId xmlns:a16="http://schemas.microsoft.com/office/drawing/2014/main" val="718559935"/>
                    </a:ext>
                  </a:extLst>
                </a:gridCol>
                <a:gridCol w="1208015">
                  <a:extLst>
                    <a:ext uri="{9D8B030D-6E8A-4147-A177-3AD203B41FA5}">
                      <a16:colId xmlns:a16="http://schemas.microsoft.com/office/drawing/2014/main" val="3989511800"/>
                    </a:ext>
                  </a:extLst>
                </a:gridCol>
                <a:gridCol w="755009">
                  <a:extLst>
                    <a:ext uri="{9D8B030D-6E8A-4147-A177-3AD203B41FA5}">
                      <a16:colId xmlns:a16="http://schemas.microsoft.com/office/drawing/2014/main" val="2986623090"/>
                    </a:ext>
                  </a:extLst>
                </a:gridCol>
                <a:gridCol w="1057013">
                  <a:extLst>
                    <a:ext uri="{9D8B030D-6E8A-4147-A177-3AD203B41FA5}">
                      <a16:colId xmlns:a16="http://schemas.microsoft.com/office/drawing/2014/main" val="1920417437"/>
                    </a:ext>
                  </a:extLst>
                </a:gridCol>
                <a:gridCol w="528506">
                  <a:extLst>
                    <a:ext uri="{9D8B030D-6E8A-4147-A177-3AD203B41FA5}">
                      <a16:colId xmlns:a16="http://schemas.microsoft.com/office/drawing/2014/main" val="402457000"/>
                    </a:ext>
                  </a:extLst>
                </a:gridCol>
                <a:gridCol w="1982508">
                  <a:extLst>
                    <a:ext uri="{9D8B030D-6E8A-4147-A177-3AD203B41FA5}">
                      <a16:colId xmlns:a16="http://schemas.microsoft.com/office/drawing/2014/main" val="6920254"/>
                    </a:ext>
                  </a:extLst>
                </a:gridCol>
              </a:tblGrid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Ref.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 (GHz)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Tuning </a:t>
                      </a:r>
                    </a:p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range (%)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Single/</a:t>
                      </a:r>
                      <a:b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Array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</a:t>
                      </a:r>
                    </a:p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 (dBm)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1" lang="en-US" altLang="ja-JP" sz="110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(W)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DC-to-RF efficiency (%)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noise (</a:t>
                      </a:r>
                      <a:r>
                        <a:rPr kumimoji="1" lang="en-U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dBc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/Hz)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Chip area (mm</a:t>
                      </a:r>
                      <a:r>
                        <a:rPr kumimoji="1" lang="en-US" altLang="ja-JP" sz="110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On-chip ant. 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Beam forming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Technology/</a:t>
                      </a:r>
                    </a:p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Country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properties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992479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BB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 / Si lens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Japan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7959621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BB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0.048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 / Si lens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875501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BB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-20.2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0.048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 / Si lens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2006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2890276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BB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0.048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 / Si lens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622752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BB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-25.9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0.026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 / Si lens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Japan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444971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BB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 / Si lens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271033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waveguide out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Japan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7229983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2PD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0.078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waveguide out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Japan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 combine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556625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-2.7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waveguide out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Japan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440484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457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-8.3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0.046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 / Si lens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4164277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-15.5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 / Si lens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Japan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8843233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-16.2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0.046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 / Si lens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5673133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-19.6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0.028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 / Si lens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Japan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47180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-24.6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 / Si lens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Japan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7215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888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43527E2A-271D-7233-80D8-D8CB4E3DF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/>
              <a:t>（宿題）　</a:t>
            </a:r>
            <a:r>
              <a:rPr lang="en-US" altLang="ja-JP" dirty="0"/>
              <a:t>UTC-PD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F695DF-0117-1416-903F-CF1B07BEE5F2}"/>
              </a:ext>
            </a:extLst>
          </p:cNvPr>
          <p:cNvSpPr txBox="1"/>
          <p:nvPr/>
        </p:nvSpPr>
        <p:spPr>
          <a:xfrm>
            <a:off x="179697" y="1659285"/>
            <a:ext cx="1183260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H. Ito and T. Nagatsuma: Proc. SPIE, vol. 5246, pp. 465-479, 2003.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E.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Rouvalis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C. C. Renaud, D. G. Moodie, M. J. Robertson, and A. J. Seeds, IEEE Trans. on Microwave Theory and Tech., vol. 60, no. 3, pp. 509-517, 2012.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C. C. Renaud, M. Robertson, D. Rogers, R. Firth, P. J.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Cannard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R. Moore, and A. J. Seeds, Proc. SPIE, vol. 6194, pp. 61940C-1-61940C-8, 2006.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E.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Rouvalis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C. C. Renaud, D. G. Moodie, M. J. Robertson, and A. J. Seeds, IEEE Trans. on Microwave Theory and Tech., vol. 60, no. 3, pp. 509-517, 2012.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H. Ito, F. Nakajima, T.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Furuta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K. Yoshino, Y.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Hirota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and T. Ishibashi, Electron. Lett., vol. 39, no. 25, pp. 1828-1829, 2003.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E.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Rouvalis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C. C. Renaud, D. G. Moodie, M. J. Robertson, and A. J. Seeds, IEEE Trans. on Microwave Theory and Tech., vol. 60, no. 3, pp. 509-517, 2012.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H. Ito, T. Ito, Y.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Muramoto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T.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Furuta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and T. Ishibashi, IEEE J. Lightwave Tech., vol. 21, no. 12, pp. 3456-3462, 2003.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H.-J. Song, K.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Ajito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Y.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Muramoto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A.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Wakatsuki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T. Nagatsuma, and N.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Kukutsu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IEEE Microwave and Wireless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Compoents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Lett., vol. 22, no. 7, pp. 263-365, 2012.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Wakatsuki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T.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Furuta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Y.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Muramoto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T. Yoshimatsu, and H. Ito, Proc. IRMMW-THz, pp. 1999-1-1999-2, 2008.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E.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Rouvalis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C. C. Renaud, D. G. Moodie, M. J. Robertson, and A. J. Seeds, Optics Express, vol. 18, no. 11, pp. 11105-11110, 2010.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H. Ito, T. Yoshimatsu, H. Yamamoto, and T. Ishibashi, Electron. Lett., vol. 51, no. 21, pp. 1670-1671, 2015.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E.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Rouvalis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C. C. Renaud, D. G. Moodie, M. J. Robertson, and A. J. Seeds, Optics Express, vol. 18, no. 11, pp. 11105-11110, 2010. 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F. Nakajima, T.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Furuta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and H. Ito, Electron. Lett., vol. 40, no. 20, pp. 1297-1299, 2004.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H. Ito, T. Yoshimatsu, H. Yamamoto, and T. Ishibashi, Electron. Lett., vol. 51, no. 21, pp. 1670-1671, 2015.</a:t>
            </a:r>
          </a:p>
        </p:txBody>
      </p:sp>
    </p:spTree>
    <p:extLst>
      <p:ext uri="{BB962C8B-B14F-4D97-AF65-F5344CB8AC3E}">
        <p14:creationId xmlns:p14="http://schemas.microsoft.com/office/powerpoint/2010/main" val="387140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70088BDB-7373-C1F9-1535-2F8DBE38F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788"/>
            <a:ext cx="10515600" cy="1325563"/>
          </a:xfrm>
        </p:spPr>
        <p:txBody>
          <a:bodyPr/>
          <a:lstStyle/>
          <a:p>
            <a:r>
              <a:rPr lang="ja-JP" altLang="en-US" dirty="0"/>
              <a:t>集めたデータからどんなものが描けるか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A167C79-0755-D50F-927C-CB61A9245E86}"/>
              </a:ext>
            </a:extLst>
          </p:cNvPr>
          <p:cNvSpPr txBox="1"/>
          <p:nvPr/>
        </p:nvSpPr>
        <p:spPr>
          <a:xfrm>
            <a:off x="1222179" y="1551477"/>
            <a:ext cx="3494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/>
              <a:t>最大出力と周波数の関係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（原理的に</a:t>
            </a:r>
            <a:r>
              <a:rPr kumimoji="1" lang="en-US" altLang="ja-JP" dirty="0"/>
              <a:t>f</a:t>
            </a:r>
            <a:r>
              <a:rPr kumimoji="1" lang="en-US" altLang="ja-JP" baseline="30000" dirty="0"/>
              <a:t>-4</a:t>
            </a:r>
            <a:r>
              <a:rPr kumimoji="1" lang="ja-JP" altLang="en-US" dirty="0"/>
              <a:t>乗の関係になる）</a:t>
            </a: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A2EE9DC0-A85D-E62E-F2E4-FF2EB662D2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46" y="2250084"/>
            <a:ext cx="4571662" cy="429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730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952</Words>
  <Application>Microsoft Office PowerPoint</Application>
  <PresentationFormat>ワイド画面</PresentationFormat>
  <Paragraphs>220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（宿題）　UTC-PD</vt:lpstr>
      <vt:lpstr>（宿題）　UTC-PD</vt:lpstr>
      <vt:lpstr>集めたデータからどんなものが描けるか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2022-08-09T15:03:35Z</dcterms:created>
  <dcterms:modified xsi:type="dcterms:W3CDTF">2022-08-19T14:22:13Z</dcterms:modified>
</cp:coreProperties>
</file>