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drawings/drawing2.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4.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5.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drawings/drawing3.xml" ContentType="application/vnd.openxmlformats-officedocument.drawingml.chartshapes+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4.xml" ContentType="application/vnd.openxmlformats-officedocument.drawingml.chartshapes+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drawings/drawing5.xml" ContentType="application/vnd.openxmlformats-officedocument.drawingml.chartshapes+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6.xml" ContentType="application/vnd.openxmlformats-officedocument.themeOverr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27.xml" ContentType="application/vnd.openxmlformats-officedocument.themeOverr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28.xml" ContentType="application/vnd.openxmlformats-officedocument.themeOverride+xml"/>
  <Override PartName="/ppt/charts/chart33.xml" ContentType="application/vnd.openxmlformats-officedocument.drawingml.chart+xml"/>
  <Override PartName="/ppt/theme/themeOverride29.xml" ContentType="application/vnd.openxmlformats-officedocument.themeOverride+xml"/>
  <Override PartName="/ppt/charts/chart34.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0.xml" ContentType="application/vnd.openxmlformats-officedocument.themeOverride+xml"/>
  <Override PartName="/ppt/charts/chart35.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1.xml" ContentType="application/vnd.openxmlformats-officedocument.themeOverride+xml"/>
  <Override PartName="/ppt/charts/chart36.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2.xml" ContentType="application/vnd.openxmlformats-officedocument.themeOverride+xml"/>
  <Override PartName="/ppt/charts/chart37.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3" r:id="rId2"/>
    <p:sldId id="367" r:id="rId3"/>
    <p:sldId id="354" r:id="rId4"/>
    <p:sldId id="312" r:id="rId5"/>
    <p:sldId id="348" r:id="rId6"/>
    <p:sldId id="2146846971" r:id="rId7"/>
    <p:sldId id="320" r:id="rId8"/>
    <p:sldId id="301" r:id="rId9"/>
    <p:sldId id="302" r:id="rId10"/>
    <p:sldId id="355" r:id="rId11"/>
    <p:sldId id="321" r:id="rId12"/>
    <p:sldId id="309" r:id="rId13"/>
    <p:sldId id="311" r:id="rId14"/>
    <p:sldId id="310" r:id="rId15"/>
    <p:sldId id="356" r:id="rId16"/>
    <p:sldId id="322" r:id="rId17"/>
    <p:sldId id="324" r:id="rId18"/>
    <p:sldId id="326" r:id="rId19"/>
    <p:sldId id="325" r:id="rId20"/>
    <p:sldId id="357" r:id="rId21"/>
    <p:sldId id="327" r:id="rId22"/>
    <p:sldId id="336" r:id="rId23"/>
    <p:sldId id="337" r:id="rId24"/>
    <p:sldId id="338" r:id="rId25"/>
    <p:sldId id="358" r:id="rId26"/>
    <p:sldId id="342" r:id="rId27"/>
    <p:sldId id="339" r:id="rId28"/>
    <p:sldId id="341" r:id="rId29"/>
    <p:sldId id="340" r:id="rId30"/>
    <p:sldId id="343" r:id="rId31"/>
    <p:sldId id="345" r:id="rId32"/>
    <p:sldId id="328" r:id="rId33"/>
    <p:sldId id="364" r:id="rId34"/>
    <p:sldId id="360" r:id="rId35"/>
    <p:sldId id="346" r:id="rId36"/>
    <p:sldId id="366" r:id="rId37"/>
    <p:sldId id="317" r:id="rId38"/>
    <p:sldId id="359" r:id="rId39"/>
    <p:sldId id="365" r:id="rId40"/>
    <p:sldId id="361" r:id="rId41"/>
    <p:sldId id="362" r:id="rId42"/>
    <p:sldId id="363" r:id="rId43"/>
    <p:sldId id="350" r:id="rId44"/>
    <p:sldId id="347" r:id="rId45"/>
    <p:sldId id="349" r:id="rId46"/>
    <p:sldId id="288" r:id="rId47"/>
    <p:sldId id="352" r:id="rId48"/>
    <p:sldId id="290" r:id="rId49"/>
    <p:sldId id="291" r:id="rId50"/>
    <p:sldId id="292" r:id="rId51"/>
    <p:sldId id="293" r:id="rId52"/>
    <p:sldId id="329" r:id="rId53"/>
    <p:sldId id="351" r:id="rId54"/>
    <p:sldId id="2146846967" r:id="rId55"/>
    <p:sldId id="2146846973" r:id="rId56"/>
    <p:sldId id="2146846964" r:id="rId57"/>
    <p:sldId id="2146846968" r:id="rId58"/>
    <p:sldId id="2146846969" r:id="rId59"/>
    <p:sldId id="2146846972" r:id="rId6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鈴木 左文" initials="鈴木" lastIdx="6" clrIdx="0">
    <p:extLst>
      <p:ext uri="{19B8F6BF-5375-455C-9EA6-DF929625EA0E}">
        <p15:presenceInfo xmlns:p15="http://schemas.microsoft.com/office/powerpoint/2012/main" userId="7ce0a94456ef5bd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0000"/>
    <a:srgbClr val="33CC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1" d="100"/>
          <a:sy n="121" d="100"/>
        </p:scale>
        <p:origin x="108"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2.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oleObject" Target="file:///G:\&#12510;&#12452;&#12489;&#12521;&#12452;&#12502;\&#12356;&#12429;&#12356;&#12429;\THz&#24540;&#29992;&#25512;&#36914;&#21332;&#35696;&#20250;\2022_6GWG\&#31532;&#20108;&#22238;\PA_Survey_v6.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chartUserShapes" Target="../drawings/drawing3.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chartUserShapes" Target="../drawings/drawing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28.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29.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0.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themeOverride" Target="../theme/themeOverride29.xm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32.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33.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4.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35.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'UTC-PD+Combdata'!$P$1</c:f>
              <c:strCache>
                <c:ptCount val="1"/>
                <c:pt idx="0">
                  <c:v>Output power (dBm) (Other countries)</c:v>
                </c:pt>
              </c:strCache>
            </c:strRef>
          </c:tx>
          <c:spPr>
            <a:ln w="25400" cap="rnd">
              <a:noFill/>
              <a:round/>
            </a:ln>
            <a:effectLst/>
          </c:spPr>
          <c:marker>
            <c:symbol val="circle"/>
            <c:size val="5"/>
            <c:spPr>
              <a:solidFill>
                <a:schemeClr val="accent1"/>
              </a:solidFill>
              <a:ln w="9525">
                <a:solidFill>
                  <a:schemeClr val="accent1"/>
                </a:solidFill>
              </a:ln>
              <a:effectLst/>
            </c:spPr>
          </c:marker>
          <c:xVal>
            <c:numRef>
              <c:f>'UTC-PD+Combdata'!$B$2:$B$100</c:f>
              <c:numCache>
                <c:formatCode>General</c:formatCode>
                <c:ptCount val="99"/>
                <c:pt idx="0">
                  <c:v>300</c:v>
                </c:pt>
                <c:pt idx="1">
                  <c:v>510</c:v>
                </c:pt>
                <c:pt idx="2">
                  <c:v>700</c:v>
                </c:pt>
                <c:pt idx="3">
                  <c:v>1020</c:v>
                </c:pt>
                <c:pt idx="4">
                  <c:v>1040</c:v>
                </c:pt>
                <c:pt idx="5">
                  <c:v>1530</c:v>
                </c:pt>
                <c:pt idx="6">
                  <c:v>120</c:v>
                </c:pt>
                <c:pt idx="7">
                  <c:v>300</c:v>
                </c:pt>
                <c:pt idx="8">
                  <c:v>350</c:v>
                </c:pt>
                <c:pt idx="9">
                  <c:v>457</c:v>
                </c:pt>
                <c:pt idx="10">
                  <c:v>700</c:v>
                </c:pt>
                <c:pt idx="11">
                  <c:v>914</c:v>
                </c:pt>
                <c:pt idx="12">
                  <c:v>1040</c:v>
                </c:pt>
                <c:pt idx="13">
                  <c:v>1250</c:v>
                </c:pt>
                <c:pt idx="14">
                  <c:v>331</c:v>
                </c:pt>
                <c:pt idx="15">
                  <c:v>300</c:v>
                </c:pt>
                <c:pt idx="16">
                  <c:v>300</c:v>
                </c:pt>
                <c:pt idx="17">
                  <c:v>303</c:v>
                </c:pt>
                <c:pt idx="18">
                  <c:v>125</c:v>
                </c:pt>
                <c:pt idx="19">
                  <c:v>110</c:v>
                </c:pt>
                <c:pt idx="20">
                  <c:v>560</c:v>
                </c:pt>
              </c:numCache>
            </c:numRef>
          </c:xVal>
          <c:yVal>
            <c:numRef>
              <c:f>'UTC-PD+Combdata'!$P$2:$P$100</c:f>
              <c:numCache>
                <c:formatCode>General</c:formatCode>
                <c:ptCount val="99"/>
                <c:pt idx="0">
                  <c:v>#N/A</c:v>
                </c:pt>
                <c:pt idx="1">
                  <c:v>-14</c:v>
                </c:pt>
                <c:pt idx="2">
                  <c:v>-20.2</c:v>
                </c:pt>
                <c:pt idx="3">
                  <c:v>-23</c:v>
                </c:pt>
                <c:pt idx="4">
                  <c:v>#N/A</c:v>
                </c:pt>
                <c:pt idx="5">
                  <c:v>-33</c:v>
                </c:pt>
                <c:pt idx="6">
                  <c:v>#N/A</c:v>
                </c:pt>
                <c:pt idx="7">
                  <c:v>#N/A</c:v>
                </c:pt>
                <c:pt idx="8">
                  <c:v>#N/A</c:v>
                </c:pt>
                <c:pt idx="9">
                  <c:v>-8.3000000000000007</c:v>
                </c:pt>
                <c:pt idx="10">
                  <c:v>#N/A</c:v>
                </c:pt>
                <c:pt idx="11">
                  <c:v>-16.2</c:v>
                </c:pt>
                <c:pt idx="12">
                  <c:v>#N/A</c:v>
                </c:pt>
                <c:pt idx="13">
                  <c:v>#N/A</c:v>
                </c:pt>
                <c:pt idx="14">
                  <c:v>-10</c:v>
                </c:pt>
                <c:pt idx="15">
                  <c:v>#N/A</c:v>
                </c:pt>
                <c:pt idx="16">
                  <c:v>#N/A</c:v>
                </c:pt>
                <c:pt idx="17">
                  <c:v>-60</c:v>
                </c:pt>
                <c:pt idx="18">
                  <c:v>#N/A</c:v>
                </c:pt>
                <c:pt idx="19">
                  <c:v>-24</c:v>
                </c:pt>
                <c:pt idx="20">
                  <c:v>#N/A</c:v>
                </c:pt>
              </c:numCache>
            </c:numRef>
          </c:yVal>
          <c:smooth val="0"/>
          <c:extLst>
            <c:ext xmlns:c16="http://schemas.microsoft.com/office/drawing/2014/chart" uri="{C3380CC4-5D6E-409C-BE32-E72D297353CC}">
              <c16:uniqueId val="{00000000-5E69-4D71-B39C-5FB4A928E418}"/>
            </c:ext>
          </c:extLst>
        </c:ser>
        <c:ser>
          <c:idx val="1"/>
          <c:order val="1"/>
          <c:tx>
            <c:strRef>
              <c:f>'UTC-PD+Combdata'!$Q$1</c:f>
              <c:strCache>
                <c:ptCount val="1"/>
                <c:pt idx="0">
                  <c:v>Output power (dBm) (Developed in Japan)</c:v>
                </c:pt>
              </c:strCache>
            </c:strRef>
          </c:tx>
          <c:spPr>
            <a:ln w="25400" cap="rnd">
              <a:noFill/>
              <a:round/>
            </a:ln>
            <a:effectLst/>
          </c:spPr>
          <c:marker>
            <c:symbol val="circle"/>
            <c:size val="5"/>
            <c:spPr>
              <a:solidFill>
                <a:srgbClr val="0070C0"/>
              </a:solidFill>
              <a:ln w="9525">
                <a:solidFill>
                  <a:srgbClr val="0070C0"/>
                </a:solidFill>
              </a:ln>
              <a:effectLst/>
            </c:spPr>
          </c:marker>
          <c:dPt>
            <c:idx val="27"/>
            <c:marker>
              <c:symbol val="circle"/>
              <c:size val="5"/>
              <c:spPr>
                <a:solidFill>
                  <a:srgbClr val="0070C0"/>
                </a:solidFill>
                <a:ln w="9525">
                  <a:solidFill>
                    <a:srgbClr val="0070C0"/>
                  </a:solidFill>
                </a:ln>
                <a:effectLst/>
              </c:spPr>
            </c:marker>
            <c:bubble3D val="0"/>
            <c:spPr>
              <a:ln w="25400" cap="rnd">
                <a:noFill/>
                <a:round/>
              </a:ln>
              <a:effectLst/>
            </c:spPr>
            <c:extLst>
              <c:ext xmlns:c16="http://schemas.microsoft.com/office/drawing/2014/chart" uri="{C3380CC4-5D6E-409C-BE32-E72D297353CC}">
                <c16:uniqueId val="{00000002-5E69-4D71-B39C-5FB4A928E418}"/>
              </c:ext>
            </c:extLst>
          </c:dPt>
          <c:xVal>
            <c:numRef>
              <c:f>'UTC-PD+Combdata'!$B$2:$B$100</c:f>
              <c:numCache>
                <c:formatCode>General</c:formatCode>
                <c:ptCount val="99"/>
                <c:pt idx="0">
                  <c:v>300</c:v>
                </c:pt>
                <c:pt idx="1">
                  <c:v>510</c:v>
                </c:pt>
                <c:pt idx="2">
                  <c:v>700</c:v>
                </c:pt>
                <c:pt idx="3">
                  <c:v>1020</c:v>
                </c:pt>
                <c:pt idx="4">
                  <c:v>1040</c:v>
                </c:pt>
                <c:pt idx="5">
                  <c:v>1530</c:v>
                </c:pt>
                <c:pt idx="6">
                  <c:v>120</c:v>
                </c:pt>
                <c:pt idx="7">
                  <c:v>300</c:v>
                </c:pt>
                <c:pt idx="8">
                  <c:v>350</c:v>
                </c:pt>
                <c:pt idx="9">
                  <c:v>457</c:v>
                </c:pt>
                <c:pt idx="10">
                  <c:v>700</c:v>
                </c:pt>
                <c:pt idx="11">
                  <c:v>914</c:v>
                </c:pt>
                <c:pt idx="12">
                  <c:v>1040</c:v>
                </c:pt>
                <c:pt idx="13">
                  <c:v>1250</c:v>
                </c:pt>
                <c:pt idx="14">
                  <c:v>331</c:v>
                </c:pt>
                <c:pt idx="15">
                  <c:v>300</c:v>
                </c:pt>
                <c:pt idx="16">
                  <c:v>300</c:v>
                </c:pt>
                <c:pt idx="17">
                  <c:v>303</c:v>
                </c:pt>
                <c:pt idx="18">
                  <c:v>125</c:v>
                </c:pt>
                <c:pt idx="19">
                  <c:v>110</c:v>
                </c:pt>
                <c:pt idx="20">
                  <c:v>560</c:v>
                </c:pt>
              </c:numCache>
            </c:numRef>
          </c:xVal>
          <c:yVal>
            <c:numRef>
              <c:f>'UTC-PD+Combdata'!$Q$2:$Q$100</c:f>
              <c:numCache>
                <c:formatCode>General</c:formatCode>
                <c:ptCount val="99"/>
                <c:pt idx="0">
                  <c:v>-5.2</c:v>
                </c:pt>
                <c:pt idx="1">
                  <c:v>#N/A</c:v>
                </c:pt>
                <c:pt idx="2">
                  <c:v>#N/A</c:v>
                </c:pt>
                <c:pt idx="3">
                  <c:v>#N/A</c:v>
                </c:pt>
                <c:pt idx="4">
                  <c:v>-25.9</c:v>
                </c:pt>
                <c:pt idx="5">
                  <c:v>#N/A</c:v>
                </c:pt>
                <c:pt idx="6">
                  <c:v>12.3</c:v>
                </c:pt>
                <c:pt idx="7">
                  <c:v>0.9</c:v>
                </c:pt>
                <c:pt idx="8">
                  <c:v>-2.7</c:v>
                </c:pt>
                <c:pt idx="9">
                  <c:v>#N/A</c:v>
                </c:pt>
                <c:pt idx="10">
                  <c:v>-15.5</c:v>
                </c:pt>
                <c:pt idx="11">
                  <c:v>#N/A</c:v>
                </c:pt>
                <c:pt idx="12">
                  <c:v>-19.600000000000001</c:v>
                </c:pt>
                <c:pt idx="13">
                  <c:v>-24.6</c:v>
                </c:pt>
                <c:pt idx="14">
                  <c:v>#N/A</c:v>
                </c:pt>
                <c:pt idx="15">
                  <c:v>-14</c:v>
                </c:pt>
                <c:pt idx="16">
                  <c:v>-8</c:v>
                </c:pt>
                <c:pt idx="17">
                  <c:v>#N/A</c:v>
                </c:pt>
                <c:pt idx="18">
                  <c:v>#N/A</c:v>
                </c:pt>
                <c:pt idx="19">
                  <c:v>#N/A</c:v>
                </c:pt>
                <c:pt idx="20">
                  <c:v>#N/A</c:v>
                </c:pt>
              </c:numCache>
            </c:numRef>
          </c:yVal>
          <c:smooth val="0"/>
          <c:extLst>
            <c:ext xmlns:c16="http://schemas.microsoft.com/office/drawing/2014/chart" uri="{C3380CC4-5D6E-409C-BE32-E72D297353CC}">
              <c16:uniqueId val="{00000003-5E69-4D71-B39C-5FB4A928E418}"/>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639531088"/>
        <c:crossesAt val="-70"/>
        <c:crossBetween val="midCat"/>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Output power (dBm)</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defRPr>
      </a:pPr>
      <a:endParaRPr lang="ja-JP"/>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QCLdata!$E$1</c:f>
              <c:strCache>
                <c:ptCount val="1"/>
                <c:pt idx="0">
                  <c:v>Output power (dBm)</c:v>
                </c:pt>
              </c:strCache>
            </c:strRef>
          </c:tx>
          <c:spPr>
            <a:ln w="25400" cap="rnd">
              <a:noFill/>
              <a:round/>
            </a:ln>
            <a:effectLst/>
          </c:spPr>
          <c:marker>
            <c:symbol val="circle"/>
            <c:size val="5"/>
            <c:spPr>
              <a:solidFill>
                <a:schemeClr val="accent1"/>
              </a:solidFill>
              <a:ln w="9525">
                <a:solidFill>
                  <a:schemeClr val="accent1"/>
                </a:solidFill>
              </a:ln>
              <a:effectLst/>
            </c:spPr>
          </c:marker>
          <c:dPt>
            <c:idx val="2"/>
            <c:marker>
              <c:symbol val="circle"/>
              <c:size val="5"/>
              <c:spPr>
                <a:noFill/>
                <a:ln w="9525">
                  <a:solidFill>
                    <a:schemeClr val="accent1"/>
                  </a:solidFill>
                </a:ln>
                <a:effectLst/>
              </c:spPr>
            </c:marker>
            <c:bubble3D val="0"/>
            <c:extLst>
              <c:ext xmlns:c16="http://schemas.microsoft.com/office/drawing/2014/chart" uri="{C3380CC4-5D6E-409C-BE32-E72D297353CC}">
                <c16:uniqueId val="{00000004-285F-48F6-91A6-95AD1F04DEFF}"/>
              </c:ext>
            </c:extLst>
          </c:dPt>
          <c:dPt>
            <c:idx val="4"/>
            <c:marker>
              <c:symbol val="circle"/>
              <c:size val="5"/>
              <c:spPr>
                <a:noFill/>
                <a:ln w="9525">
                  <a:solidFill>
                    <a:schemeClr val="accent1"/>
                  </a:solidFill>
                </a:ln>
                <a:effectLst/>
              </c:spPr>
            </c:marker>
            <c:bubble3D val="0"/>
            <c:extLst>
              <c:ext xmlns:c16="http://schemas.microsoft.com/office/drawing/2014/chart" uri="{C3380CC4-5D6E-409C-BE32-E72D297353CC}">
                <c16:uniqueId val="{00000003-285F-48F6-91A6-95AD1F04DEFF}"/>
              </c:ext>
            </c:extLst>
          </c:dPt>
          <c:dPt>
            <c:idx val="27"/>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1-285F-48F6-91A6-95AD1F04DEFF}"/>
              </c:ext>
            </c:extLst>
          </c:dPt>
          <c:xVal>
            <c:numRef>
              <c:f>QCLdata!$M$2:$M$100</c:f>
              <c:numCache>
                <c:formatCode>General</c:formatCode>
                <c:ptCount val="99"/>
                <c:pt idx="0">
                  <c:v>2019</c:v>
                </c:pt>
                <c:pt idx="1">
                  <c:v>2022</c:v>
                </c:pt>
                <c:pt idx="2">
                  <c:v>2019</c:v>
                </c:pt>
                <c:pt idx="3">
                  <c:v>2021</c:v>
                </c:pt>
                <c:pt idx="4">
                  <c:v>2021</c:v>
                </c:pt>
                <c:pt idx="5">
                  <c:v>2019</c:v>
                </c:pt>
                <c:pt idx="6">
                  <c:v>2007</c:v>
                </c:pt>
                <c:pt idx="7">
                  <c:v>2008</c:v>
                </c:pt>
                <c:pt idx="8">
                  <c:v>2011</c:v>
                </c:pt>
                <c:pt idx="9">
                  <c:v>2016</c:v>
                </c:pt>
                <c:pt idx="10">
                  <c:v>2018</c:v>
                </c:pt>
                <c:pt idx="11">
                  <c:v>2012</c:v>
                </c:pt>
                <c:pt idx="12">
                  <c:v>2013</c:v>
                </c:pt>
                <c:pt idx="13">
                  <c:v>2013</c:v>
                </c:pt>
                <c:pt idx="14">
                  <c:v>2013</c:v>
                </c:pt>
                <c:pt idx="15">
                  <c:v>2015</c:v>
                </c:pt>
                <c:pt idx="16">
                  <c:v>2012</c:v>
                </c:pt>
                <c:pt idx="17">
                  <c:v>2012</c:v>
                </c:pt>
                <c:pt idx="18">
                  <c:v>2012</c:v>
                </c:pt>
                <c:pt idx="19">
                  <c:v>2016</c:v>
                </c:pt>
                <c:pt idx="20">
                  <c:v>2014</c:v>
                </c:pt>
                <c:pt idx="21">
                  <c:v>2014</c:v>
                </c:pt>
              </c:numCache>
            </c:numRef>
          </c:xVal>
          <c:yVal>
            <c:numRef>
              <c:f>QCLdata!$E$2:$E$100</c:f>
              <c:numCache>
                <c:formatCode>General</c:formatCode>
                <c:ptCount val="99"/>
                <c:pt idx="0">
                  <c:v>-19.58607314841775</c:v>
                </c:pt>
                <c:pt idx="1">
                  <c:v>-18.23908740944319</c:v>
                </c:pt>
                <c:pt idx="2">
                  <c:v>0</c:v>
                </c:pt>
                <c:pt idx="3">
                  <c:v>#N/A</c:v>
                </c:pt>
                <c:pt idx="4">
                  <c:v>17.781512503836435</c:v>
                </c:pt>
                <c:pt idx="5">
                  <c:v>-23.010299956639813</c:v>
                </c:pt>
                <c:pt idx="6">
                  <c:v>-42.218487496163561</c:v>
                </c:pt>
                <c:pt idx="7">
                  <c:v>-30</c:v>
                </c:pt>
                <c:pt idx="8">
                  <c:v>-20.705810742857071</c:v>
                </c:pt>
                <c:pt idx="9">
                  <c:v>2.7875360095282891</c:v>
                </c:pt>
                <c:pt idx="10">
                  <c:v>-22.218487496163561</c:v>
                </c:pt>
                <c:pt idx="11">
                  <c:v>-33.010299956639813</c:v>
                </c:pt>
                <c:pt idx="12">
                  <c:v>-9.2081875395237525</c:v>
                </c:pt>
                <c:pt idx="13">
                  <c:v>-19.208187539523752</c:v>
                </c:pt>
                <c:pt idx="14">
                  <c:v>-14.436974992327126</c:v>
                </c:pt>
                <c:pt idx="15">
                  <c:v>-16.989700043360187</c:v>
                </c:pt>
                <c:pt idx="16">
                  <c:v>-14.948500216800939</c:v>
                </c:pt>
                <c:pt idx="17">
                  <c:v>-16.575773191777937</c:v>
                </c:pt>
                <c:pt idx="18">
                  <c:v>-20.457574905606752</c:v>
                </c:pt>
                <c:pt idx="19">
                  <c:v>-18.538719643217622</c:v>
                </c:pt>
                <c:pt idx="20">
                  <c:v>-25.228787452803374</c:v>
                </c:pt>
                <c:pt idx="21">
                  <c:v>1.46128035678238</c:v>
                </c:pt>
              </c:numCache>
            </c:numRef>
          </c:yVal>
          <c:smooth val="0"/>
          <c:extLst>
            <c:ext xmlns:c16="http://schemas.microsoft.com/office/drawing/2014/chart" uri="{C3380CC4-5D6E-409C-BE32-E72D297353CC}">
              <c16:uniqueId val="{00000002-285F-48F6-91A6-95AD1F04DEFF}"/>
            </c:ext>
          </c:extLst>
        </c:ser>
        <c:dLbls>
          <c:showLegendKey val="0"/>
          <c:showVal val="0"/>
          <c:showCatName val="0"/>
          <c:showSerName val="0"/>
          <c:showPercent val="0"/>
          <c:showBubbleSize val="0"/>
        </c:dLbls>
        <c:axId val="752015984"/>
        <c:axId val="639531088"/>
      </c:scatterChart>
      <c:valAx>
        <c:axId val="752015984"/>
        <c:scaling>
          <c:orientation val="minMax"/>
          <c:max val="2035"/>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Output power (dBm)</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Sheet1!$F$1</c:f>
              <c:strCache>
                <c:ptCount val="1"/>
                <c:pt idx="0">
                  <c:v>Output power (dBm)</c:v>
                </c:pt>
              </c:strCache>
            </c:strRef>
          </c:tx>
          <c:spPr>
            <a:ln w="25400" cap="rnd">
              <a:noFill/>
              <a:round/>
            </a:ln>
            <a:effectLst/>
          </c:spPr>
          <c:marker>
            <c:symbol val="circle"/>
            <c:size val="5"/>
            <c:spPr>
              <a:solidFill>
                <a:schemeClr val="accent1"/>
              </a:solidFill>
              <a:ln w="9525">
                <a:solidFill>
                  <a:schemeClr val="accent1"/>
                </a:solidFill>
              </a:ln>
              <a:effectLst/>
            </c:spPr>
          </c:marker>
          <c:xVal>
            <c:numRef>
              <c:f>Sheet1!$B$2:$B$33</c:f>
              <c:numCache>
                <c:formatCode>General</c:formatCode>
                <c:ptCount val="32"/>
                <c:pt idx="0">
                  <c:v>450</c:v>
                </c:pt>
                <c:pt idx="1">
                  <c:v>1090</c:v>
                </c:pt>
                <c:pt idx="2">
                  <c:v>260</c:v>
                </c:pt>
                <c:pt idx="3">
                  <c:v>1980</c:v>
                </c:pt>
                <c:pt idx="4">
                  <c:v>1920</c:v>
                </c:pt>
                <c:pt idx="5">
                  <c:v>1000</c:v>
                </c:pt>
                <c:pt idx="6">
                  <c:v>1040</c:v>
                </c:pt>
                <c:pt idx="7">
                  <c:v>1420</c:v>
                </c:pt>
                <c:pt idx="8">
                  <c:v>1790</c:v>
                </c:pt>
                <c:pt idx="9">
                  <c:v>548</c:v>
                </c:pt>
                <c:pt idx="10">
                  <c:v>620</c:v>
                </c:pt>
                <c:pt idx="11">
                  <c:v>770</c:v>
                </c:pt>
                <c:pt idx="12">
                  <c:v>810</c:v>
                </c:pt>
                <c:pt idx="13">
                  <c:v>1520</c:v>
                </c:pt>
                <c:pt idx="14">
                  <c:v>675</c:v>
                </c:pt>
                <c:pt idx="15">
                  <c:v>1111</c:v>
                </c:pt>
                <c:pt idx="16">
                  <c:v>1220</c:v>
                </c:pt>
                <c:pt idx="17">
                  <c:v>500</c:v>
                </c:pt>
                <c:pt idx="18">
                  <c:v>1310</c:v>
                </c:pt>
                <c:pt idx="19">
                  <c:v>350</c:v>
                </c:pt>
                <c:pt idx="20">
                  <c:v>692</c:v>
                </c:pt>
                <c:pt idx="21">
                  <c:v>330</c:v>
                </c:pt>
                <c:pt idx="22">
                  <c:v>84</c:v>
                </c:pt>
                <c:pt idx="23">
                  <c:v>62.5</c:v>
                </c:pt>
                <c:pt idx="24">
                  <c:v>1550</c:v>
                </c:pt>
                <c:pt idx="25">
                  <c:v>1040</c:v>
                </c:pt>
                <c:pt idx="26">
                  <c:v>613</c:v>
                </c:pt>
                <c:pt idx="27">
                  <c:v>640</c:v>
                </c:pt>
                <c:pt idx="28">
                  <c:v>655</c:v>
                </c:pt>
                <c:pt idx="29">
                  <c:v>985</c:v>
                </c:pt>
              </c:numCache>
            </c:numRef>
          </c:xVal>
          <c:yVal>
            <c:numRef>
              <c:f>Sheet1!$F$2:$F$33</c:f>
              <c:numCache>
                <c:formatCode>General</c:formatCode>
                <c:ptCount val="32"/>
                <c:pt idx="0">
                  <c:v>#N/A</c:v>
                </c:pt>
                <c:pt idx="1">
                  <c:v>-20.46</c:v>
                </c:pt>
                <c:pt idx="2">
                  <c:v>0</c:v>
                </c:pt>
                <c:pt idx="3">
                  <c:v>#N/A</c:v>
                </c:pt>
                <c:pt idx="4">
                  <c:v>#N/A</c:v>
                </c:pt>
                <c:pt idx="5">
                  <c:v>#N/A</c:v>
                </c:pt>
                <c:pt idx="6">
                  <c:v>#N/A</c:v>
                </c:pt>
                <c:pt idx="7">
                  <c:v>#N/A</c:v>
                </c:pt>
                <c:pt idx="8">
                  <c:v>#N/A</c:v>
                </c:pt>
                <c:pt idx="9">
                  <c:v>#N/A</c:v>
                </c:pt>
                <c:pt idx="10">
                  <c:v>#N/A</c:v>
                </c:pt>
                <c:pt idx="11">
                  <c:v>#N/A</c:v>
                </c:pt>
                <c:pt idx="12">
                  <c:v>#N/A</c:v>
                </c:pt>
                <c:pt idx="13">
                  <c:v>-27.21</c:v>
                </c:pt>
                <c:pt idx="14">
                  <c:v>-13.28</c:v>
                </c:pt>
                <c:pt idx="15">
                  <c:v>-40</c:v>
                </c:pt>
                <c:pt idx="16">
                  <c:v>#N/A</c:v>
                </c:pt>
                <c:pt idx="17">
                  <c:v>#N/A</c:v>
                </c:pt>
                <c:pt idx="18">
                  <c:v>#N/A</c:v>
                </c:pt>
                <c:pt idx="19">
                  <c:v>#N/A</c:v>
                </c:pt>
                <c:pt idx="20">
                  <c:v>-20.32</c:v>
                </c:pt>
                <c:pt idx="21">
                  <c:v>-11.55</c:v>
                </c:pt>
                <c:pt idx="22">
                  <c:v>3.01</c:v>
                </c:pt>
                <c:pt idx="23">
                  <c:v>5</c:v>
                </c:pt>
                <c:pt idx="24">
                  <c:v>#N/A</c:v>
                </c:pt>
                <c:pt idx="25">
                  <c:v>#N/A</c:v>
                </c:pt>
                <c:pt idx="26">
                  <c:v>#N/A</c:v>
                </c:pt>
                <c:pt idx="27">
                  <c:v>#N/A</c:v>
                </c:pt>
                <c:pt idx="28">
                  <c:v>#N/A</c:v>
                </c:pt>
                <c:pt idx="29">
                  <c:v>-30</c:v>
                </c:pt>
              </c:numCache>
            </c:numRef>
          </c:yVal>
          <c:smooth val="0"/>
          <c:extLst>
            <c:ext xmlns:c16="http://schemas.microsoft.com/office/drawing/2014/chart" uri="{C3380CC4-5D6E-409C-BE32-E72D297353CC}">
              <c16:uniqueId val="{00000000-F3A0-4CC4-A8EE-A930190D58E3}"/>
            </c:ext>
          </c:extLst>
        </c:ser>
        <c:ser>
          <c:idx val="1"/>
          <c:order val="1"/>
          <c:tx>
            <c:strRef>
              <c:f>Sheet1!$G$1</c:f>
              <c:strCache>
                <c:ptCount val="1"/>
                <c:pt idx="0">
                  <c:v>Output power (dBm)</c:v>
                </c:pt>
              </c:strCache>
            </c:strRef>
          </c:tx>
          <c:spPr>
            <a:ln w="25400" cap="rnd">
              <a:noFill/>
              <a:round/>
            </a:ln>
            <a:effectLst/>
          </c:spPr>
          <c:marker>
            <c:symbol val="circle"/>
            <c:size val="5"/>
            <c:spPr>
              <a:solidFill>
                <a:schemeClr val="accent2"/>
              </a:solidFill>
              <a:ln w="9525">
                <a:solidFill>
                  <a:schemeClr val="accent2"/>
                </a:solidFill>
              </a:ln>
              <a:effectLst/>
            </c:spPr>
          </c:marker>
          <c:dPt>
            <c:idx val="27"/>
            <c:marker>
              <c:symbol val="circle"/>
              <c:size val="5"/>
              <c:spPr>
                <a:noFill/>
                <a:ln w="9525">
                  <a:noFill/>
                </a:ln>
                <a:effectLst/>
              </c:spPr>
            </c:marker>
            <c:bubble3D val="0"/>
            <c:spPr>
              <a:ln w="25400" cap="rnd">
                <a:noFill/>
                <a:round/>
              </a:ln>
              <a:effectLst/>
            </c:spPr>
            <c:extLst>
              <c:ext xmlns:c16="http://schemas.microsoft.com/office/drawing/2014/chart" uri="{C3380CC4-5D6E-409C-BE32-E72D297353CC}">
                <c16:uniqueId val="{00000002-F3A0-4CC4-A8EE-A930190D58E3}"/>
              </c:ext>
            </c:extLst>
          </c:dPt>
          <c:xVal>
            <c:numRef>
              <c:f>Sheet1!$B$2:$B$33</c:f>
              <c:numCache>
                <c:formatCode>General</c:formatCode>
                <c:ptCount val="32"/>
                <c:pt idx="0">
                  <c:v>450</c:v>
                </c:pt>
                <c:pt idx="1">
                  <c:v>1090</c:v>
                </c:pt>
                <c:pt idx="2">
                  <c:v>260</c:v>
                </c:pt>
                <c:pt idx="3">
                  <c:v>1980</c:v>
                </c:pt>
                <c:pt idx="4">
                  <c:v>1920</c:v>
                </c:pt>
                <c:pt idx="5">
                  <c:v>1000</c:v>
                </c:pt>
                <c:pt idx="6">
                  <c:v>1040</c:v>
                </c:pt>
                <c:pt idx="7">
                  <c:v>1420</c:v>
                </c:pt>
                <c:pt idx="8">
                  <c:v>1790</c:v>
                </c:pt>
                <c:pt idx="9">
                  <c:v>548</c:v>
                </c:pt>
                <c:pt idx="10">
                  <c:v>620</c:v>
                </c:pt>
                <c:pt idx="11">
                  <c:v>770</c:v>
                </c:pt>
                <c:pt idx="12">
                  <c:v>810</c:v>
                </c:pt>
                <c:pt idx="13">
                  <c:v>1520</c:v>
                </c:pt>
                <c:pt idx="14">
                  <c:v>675</c:v>
                </c:pt>
                <c:pt idx="15">
                  <c:v>1111</c:v>
                </c:pt>
                <c:pt idx="16">
                  <c:v>1220</c:v>
                </c:pt>
                <c:pt idx="17">
                  <c:v>500</c:v>
                </c:pt>
                <c:pt idx="18">
                  <c:v>1310</c:v>
                </c:pt>
                <c:pt idx="19">
                  <c:v>350</c:v>
                </c:pt>
                <c:pt idx="20">
                  <c:v>692</c:v>
                </c:pt>
                <c:pt idx="21">
                  <c:v>330</c:v>
                </c:pt>
                <c:pt idx="22">
                  <c:v>84</c:v>
                </c:pt>
                <c:pt idx="23">
                  <c:v>62.5</c:v>
                </c:pt>
                <c:pt idx="24">
                  <c:v>1550</c:v>
                </c:pt>
                <c:pt idx="25">
                  <c:v>1040</c:v>
                </c:pt>
                <c:pt idx="26">
                  <c:v>613</c:v>
                </c:pt>
                <c:pt idx="27">
                  <c:v>640</c:v>
                </c:pt>
                <c:pt idx="28">
                  <c:v>655</c:v>
                </c:pt>
                <c:pt idx="29">
                  <c:v>985</c:v>
                </c:pt>
              </c:numCache>
            </c:numRef>
          </c:xVal>
          <c:yVal>
            <c:numRef>
              <c:f>Sheet1!$G$2:$G$33</c:f>
              <c:numCache>
                <c:formatCode>General</c:formatCode>
                <c:ptCount val="32"/>
                <c:pt idx="0">
                  <c:v>10.72</c:v>
                </c:pt>
                <c:pt idx="1">
                  <c:v>#N/A</c:v>
                </c:pt>
                <c:pt idx="2">
                  <c:v>#N/A</c:v>
                </c:pt>
                <c:pt idx="3">
                  <c:v>-43.98</c:v>
                </c:pt>
                <c:pt idx="4">
                  <c:v>-33.979999999999997</c:v>
                </c:pt>
                <c:pt idx="5">
                  <c:v>-1.37</c:v>
                </c:pt>
                <c:pt idx="6">
                  <c:v>-14.32</c:v>
                </c:pt>
                <c:pt idx="7">
                  <c:v>-30</c:v>
                </c:pt>
                <c:pt idx="8">
                  <c:v>-40</c:v>
                </c:pt>
                <c:pt idx="9">
                  <c:v>-3.77</c:v>
                </c:pt>
                <c:pt idx="10">
                  <c:v>-2.15</c:v>
                </c:pt>
                <c:pt idx="11">
                  <c:v>-5.69</c:v>
                </c:pt>
                <c:pt idx="12">
                  <c:v>-7.45</c:v>
                </c:pt>
                <c:pt idx="13">
                  <c:v>#N/A</c:v>
                </c:pt>
                <c:pt idx="14">
                  <c:v>#N/A</c:v>
                </c:pt>
                <c:pt idx="15">
                  <c:v>#N/A</c:v>
                </c:pt>
                <c:pt idx="16">
                  <c:v>-21.55</c:v>
                </c:pt>
                <c:pt idx="17">
                  <c:v>-6.58</c:v>
                </c:pt>
                <c:pt idx="18">
                  <c:v>-20</c:v>
                </c:pt>
                <c:pt idx="19">
                  <c:v>-15.09</c:v>
                </c:pt>
                <c:pt idx="20">
                  <c:v>#N/A</c:v>
                </c:pt>
                <c:pt idx="21">
                  <c:v>#N/A</c:v>
                </c:pt>
                <c:pt idx="22">
                  <c:v>#N/A</c:v>
                </c:pt>
                <c:pt idx="23">
                  <c:v>#N/A</c:v>
                </c:pt>
                <c:pt idx="24">
                  <c:v>-33.979999999999997</c:v>
                </c:pt>
                <c:pt idx="25">
                  <c:v>-21.55</c:v>
                </c:pt>
                <c:pt idx="26">
                  <c:v>-19.21</c:v>
                </c:pt>
                <c:pt idx="27">
                  <c:v>0</c:v>
                </c:pt>
                <c:pt idx="28">
                  <c:v>-21.74</c:v>
                </c:pt>
                <c:pt idx="29">
                  <c:v>#N/A</c:v>
                </c:pt>
              </c:numCache>
            </c:numRef>
          </c:yVal>
          <c:smooth val="0"/>
          <c:extLst>
            <c:ext xmlns:c16="http://schemas.microsoft.com/office/drawing/2014/chart" uri="{C3380CC4-5D6E-409C-BE32-E72D297353CC}">
              <c16:uniqueId val="{00000001-F3A0-4CC4-A8EE-A930190D58E3}"/>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dirty="0"/>
                  <a:t>Output power (dBm)</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Sheet1!$F$1</c:f>
              <c:strCache>
                <c:ptCount val="1"/>
                <c:pt idx="0">
                  <c:v>Output power (dBm)</c:v>
                </c:pt>
              </c:strCache>
            </c:strRef>
          </c:tx>
          <c:spPr>
            <a:ln w="25400" cap="rnd">
              <a:noFill/>
              <a:round/>
            </a:ln>
            <a:effectLst/>
          </c:spPr>
          <c:marker>
            <c:symbol val="circle"/>
            <c:size val="5"/>
            <c:spPr>
              <a:solidFill>
                <a:schemeClr val="accent1"/>
              </a:solidFill>
              <a:ln w="9525">
                <a:solidFill>
                  <a:schemeClr val="accent1"/>
                </a:solidFill>
              </a:ln>
              <a:effectLst/>
            </c:spPr>
          </c:marker>
          <c:xVal>
            <c:numRef>
              <c:f>Sheet1!$B$2:$B$33</c:f>
              <c:numCache>
                <c:formatCode>General</c:formatCode>
                <c:ptCount val="32"/>
                <c:pt idx="0">
                  <c:v>450</c:v>
                </c:pt>
                <c:pt idx="1">
                  <c:v>1090</c:v>
                </c:pt>
                <c:pt idx="2">
                  <c:v>260</c:v>
                </c:pt>
                <c:pt idx="3">
                  <c:v>1980</c:v>
                </c:pt>
                <c:pt idx="4">
                  <c:v>1920</c:v>
                </c:pt>
                <c:pt idx="5">
                  <c:v>1000</c:v>
                </c:pt>
                <c:pt idx="6">
                  <c:v>1040</c:v>
                </c:pt>
                <c:pt idx="7">
                  <c:v>1420</c:v>
                </c:pt>
                <c:pt idx="8">
                  <c:v>1790</c:v>
                </c:pt>
                <c:pt idx="9">
                  <c:v>548</c:v>
                </c:pt>
                <c:pt idx="10">
                  <c:v>620</c:v>
                </c:pt>
                <c:pt idx="11">
                  <c:v>770</c:v>
                </c:pt>
                <c:pt idx="12">
                  <c:v>810</c:v>
                </c:pt>
                <c:pt idx="13">
                  <c:v>1520</c:v>
                </c:pt>
                <c:pt idx="14">
                  <c:v>675</c:v>
                </c:pt>
                <c:pt idx="15">
                  <c:v>1111</c:v>
                </c:pt>
                <c:pt idx="16">
                  <c:v>1220</c:v>
                </c:pt>
                <c:pt idx="17">
                  <c:v>500</c:v>
                </c:pt>
                <c:pt idx="18">
                  <c:v>1310</c:v>
                </c:pt>
                <c:pt idx="19">
                  <c:v>350</c:v>
                </c:pt>
                <c:pt idx="20">
                  <c:v>692</c:v>
                </c:pt>
                <c:pt idx="21">
                  <c:v>330</c:v>
                </c:pt>
                <c:pt idx="22">
                  <c:v>84</c:v>
                </c:pt>
                <c:pt idx="23">
                  <c:v>62.5</c:v>
                </c:pt>
                <c:pt idx="24">
                  <c:v>1550</c:v>
                </c:pt>
                <c:pt idx="25">
                  <c:v>1040</c:v>
                </c:pt>
                <c:pt idx="26">
                  <c:v>613</c:v>
                </c:pt>
                <c:pt idx="27">
                  <c:v>640</c:v>
                </c:pt>
                <c:pt idx="28">
                  <c:v>655</c:v>
                </c:pt>
                <c:pt idx="29">
                  <c:v>985</c:v>
                </c:pt>
              </c:numCache>
            </c:numRef>
          </c:xVal>
          <c:yVal>
            <c:numRef>
              <c:f>Sheet1!$F$2:$F$33</c:f>
              <c:numCache>
                <c:formatCode>General</c:formatCode>
                <c:ptCount val="32"/>
                <c:pt idx="0">
                  <c:v>#N/A</c:v>
                </c:pt>
                <c:pt idx="1">
                  <c:v>-20.46</c:v>
                </c:pt>
                <c:pt idx="2">
                  <c:v>0</c:v>
                </c:pt>
                <c:pt idx="3">
                  <c:v>#N/A</c:v>
                </c:pt>
                <c:pt idx="4">
                  <c:v>#N/A</c:v>
                </c:pt>
                <c:pt idx="5">
                  <c:v>#N/A</c:v>
                </c:pt>
                <c:pt idx="6">
                  <c:v>#N/A</c:v>
                </c:pt>
                <c:pt idx="7">
                  <c:v>#N/A</c:v>
                </c:pt>
                <c:pt idx="8">
                  <c:v>#N/A</c:v>
                </c:pt>
                <c:pt idx="9">
                  <c:v>#N/A</c:v>
                </c:pt>
                <c:pt idx="10">
                  <c:v>#N/A</c:v>
                </c:pt>
                <c:pt idx="11">
                  <c:v>#N/A</c:v>
                </c:pt>
                <c:pt idx="12">
                  <c:v>#N/A</c:v>
                </c:pt>
                <c:pt idx="13">
                  <c:v>-27.21</c:v>
                </c:pt>
                <c:pt idx="14">
                  <c:v>-13.28</c:v>
                </c:pt>
                <c:pt idx="15">
                  <c:v>-40</c:v>
                </c:pt>
                <c:pt idx="16">
                  <c:v>#N/A</c:v>
                </c:pt>
                <c:pt idx="17">
                  <c:v>#N/A</c:v>
                </c:pt>
                <c:pt idx="18">
                  <c:v>#N/A</c:v>
                </c:pt>
                <c:pt idx="19">
                  <c:v>#N/A</c:v>
                </c:pt>
                <c:pt idx="20">
                  <c:v>-20.32</c:v>
                </c:pt>
                <c:pt idx="21">
                  <c:v>-11.55</c:v>
                </c:pt>
                <c:pt idx="22">
                  <c:v>3.01</c:v>
                </c:pt>
                <c:pt idx="23">
                  <c:v>5</c:v>
                </c:pt>
                <c:pt idx="24">
                  <c:v>#N/A</c:v>
                </c:pt>
                <c:pt idx="25">
                  <c:v>#N/A</c:v>
                </c:pt>
                <c:pt idx="26">
                  <c:v>#N/A</c:v>
                </c:pt>
                <c:pt idx="27">
                  <c:v>#N/A</c:v>
                </c:pt>
                <c:pt idx="28">
                  <c:v>#N/A</c:v>
                </c:pt>
                <c:pt idx="29">
                  <c:v>-30</c:v>
                </c:pt>
              </c:numCache>
            </c:numRef>
          </c:yVal>
          <c:smooth val="0"/>
          <c:extLst>
            <c:ext xmlns:c16="http://schemas.microsoft.com/office/drawing/2014/chart" uri="{C3380CC4-5D6E-409C-BE32-E72D297353CC}">
              <c16:uniqueId val="{00000000-D052-4B84-85E7-6932F585A532}"/>
            </c:ext>
          </c:extLst>
        </c:ser>
        <c:ser>
          <c:idx val="1"/>
          <c:order val="1"/>
          <c:tx>
            <c:strRef>
              <c:f>Sheet1!$G$1</c:f>
              <c:strCache>
                <c:ptCount val="1"/>
                <c:pt idx="0">
                  <c:v>Output power (dBm)</c:v>
                </c:pt>
              </c:strCache>
            </c:strRef>
          </c:tx>
          <c:spPr>
            <a:ln w="25400" cap="rnd">
              <a:noFill/>
              <a:round/>
            </a:ln>
            <a:effectLst/>
          </c:spPr>
          <c:marker>
            <c:symbol val="circle"/>
            <c:size val="5"/>
            <c:spPr>
              <a:solidFill>
                <a:srgbClr val="4472C4"/>
              </a:solidFill>
              <a:ln w="9525">
                <a:solidFill>
                  <a:srgbClr val="4472C4"/>
                </a:solidFill>
              </a:ln>
              <a:effectLst/>
            </c:spPr>
          </c:marker>
          <c:dPt>
            <c:idx val="27"/>
            <c:marker>
              <c:symbol val="circle"/>
              <c:size val="5"/>
              <c:spPr>
                <a:noFill/>
                <a:ln w="9525">
                  <a:noFill/>
                </a:ln>
                <a:effectLst/>
              </c:spPr>
            </c:marker>
            <c:bubble3D val="0"/>
            <c:extLst>
              <c:ext xmlns:c16="http://schemas.microsoft.com/office/drawing/2014/chart" uri="{C3380CC4-5D6E-409C-BE32-E72D297353CC}">
                <c16:uniqueId val="{00000002-D052-4B84-85E7-6932F585A532}"/>
              </c:ext>
            </c:extLst>
          </c:dPt>
          <c:xVal>
            <c:numRef>
              <c:f>Sheet1!$B$2:$B$33</c:f>
              <c:numCache>
                <c:formatCode>General</c:formatCode>
                <c:ptCount val="32"/>
                <c:pt idx="0">
                  <c:v>450</c:v>
                </c:pt>
                <c:pt idx="1">
                  <c:v>1090</c:v>
                </c:pt>
                <c:pt idx="2">
                  <c:v>260</c:v>
                </c:pt>
                <c:pt idx="3">
                  <c:v>1980</c:v>
                </c:pt>
                <c:pt idx="4">
                  <c:v>1920</c:v>
                </c:pt>
                <c:pt idx="5">
                  <c:v>1000</c:v>
                </c:pt>
                <c:pt idx="6">
                  <c:v>1040</c:v>
                </c:pt>
                <c:pt idx="7">
                  <c:v>1420</c:v>
                </c:pt>
                <c:pt idx="8">
                  <c:v>1790</c:v>
                </c:pt>
                <c:pt idx="9">
                  <c:v>548</c:v>
                </c:pt>
                <c:pt idx="10">
                  <c:v>620</c:v>
                </c:pt>
                <c:pt idx="11">
                  <c:v>770</c:v>
                </c:pt>
                <c:pt idx="12">
                  <c:v>810</c:v>
                </c:pt>
                <c:pt idx="13">
                  <c:v>1520</c:v>
                </c:pt>
                <c:pt idx="14">
                  <c:v>675</c:v>
                </c:pt>
                <c:pt idx="15">
                  <c:v>1111</c:v>
                </c:pt>
                <c:pt idx="16">
                  <c:v>1220</c:v>
                </c:pt>
                <c:pt idx="17">
                  <c:v>500</c:v>
                </c:pt>
                <c:pt idx="18">
                  <c:v>1310</c:v>
                </c:pt>
                <c:pt idx="19">
                  <c:v>350</c:v>
                </c:pt>
                <c:pt idx="20">
                  <c:v>692</c:v>
                </c:pt>
                <c:pt idx="21">
                  <c:v>330</c:v>
                </c:pt>
                <c:pt idx="22">
                  <c:v>84</c:v>
                </c:pt>
                <c:pt idx="23">
                  <c:v>62.5</c:v>
                </c:pt>
                <c:pt idx="24">
                  <c:v>1550</c:v>
                </c:pt>
                <c:pt idx="25">
                  <c:v>1040</c:v>
                </c:pt>
                <c:pt idx="26">
                  <c:v>613</c:v>
                </c:pt>
                <c:pt idx="27">
                  <c:v>640</c:v>
                </c:pt>
                <c:pt idx="28">
                  <c:v>655</c:v>
                </c:pt>
                <c:pt idx="29">
                  <c:v>985</c:v>
                </c:pt>
              </c:numCache>
            </c:numRef>
          </c:xVal>
          <c:yVal>
            <c:numRef>
              <c:f>Sheet1!$G$2:$G$33</c:f>
              <c:numCache>
                <c:formatCode>General</c:formatCode>
                <c:ptCount val="32"/>
                <c:pt idx="0">
                  <c:v>10.72</c:v>
                </c:pt>
                <c:pt idx="1">
                  <c:v>#N/A</c:v>
                </c:pt>
                <c:pt idx="2">
                  <c:v>#N/A</c:v>
                </c:pt>
                <c:pt idx="3">
                  <c:v>-43.98</c:v>
                </c:pt>
                <c:pt idx="4">
                  <c:v>-33.979999999999997</c:v>
                </c:pt>
                <c:pt idx="5">
                  <c:v>-1.37</c:v>
                </c:pt>
                <c:pt idx="6">
                  <c:v>-14.32</c:v>
                </c:pt>
                <c:pt idx="7">
                  <c:v>-30</c:v>
                </c:pt>
                <c:pt idx="8">
                  <c:v>-40</c:v>
                </c:pt>
                <c:pt idx="9">
                  <c:v>-3.77</c:v>
                </c:pt>
                <c:pt idx="10">
                  <c:v>-2.15</c:v>
                </c:pt>
                <c:pt idx="11">
                  <c:v>-5.69</c:v>
                </c:pt>
                <c:pt idx="12">
                  <c:v>-7.45</c:v>
                </c:pt>
                <c:pt idx="13">
                  <c:v>#N/A</c:v>
                </c:pt>
                <c:pt idx="14">
                  <c:v>#N/A</c:v>
                </c:pt>
                <c:pt idx="15">
                  <c:v>#N/A</c:v>
                </c:pt>
                <c:pt idx="16">
                  <c:v>-21.55</c:v>
                </c:pt>
                <c:pt idx="17">
                  <c:v>-6.58</c:v>
                </c:pt>
                <c:pt idx="18">
                  <c:v>-20</c:v>
                </c:pt>
                <c:pt idx="19">
                  <c:v>-15.09</c:v>
                </c:pt>
                <c:pt idx="20">
                  <c:v>#N/A</c:v>
                </c:pt>
                <c:pt idx="21">
                  <c:v>#N/A</c:v>
                </c:pt>
                <c:pt idx="22">
                  <c:v>#N/A</c:v>
                </c:pt>
                <c:pt idx="23">
                  <c:v>#N/A</c:v>
                </c:pt>
                <c:pt idx="24">
                  <c:v>-33.979999999999997</c:v>
                </c:pt>
                <c:pt idx="25">
                  <c:v>-21.55</c:v>
                </c:pt>
                <c:pt idx="26">
                  <c:v>-19.21</c:v>
                </c:pt>
                <c:pt idx="27">
                  <c:v>0</c:v>
                </c:pt>
                <c:pt idx="28">
                  <c:v>-21.74</c:v>
                </c:pt>
                <c:pt idx="29">
                  <c:v>#N/A</c:v>
                </c:pt>
              </c:numCache>
            </c:numRef>
          </c:yVal>
          <c:smooth val="0"/>
          <c:extLst>
            <c:ext xmlns:c16="http://schemas.microsoft.com/office/drawing/2014/chart" uri="{C3380CC4-5D6E-409C-BE32-E72D297353CC}">
              <c16:uniqueId val="{00000001-D052-4B84-85E7-6932F585A532}"/>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dirty="0"/>
                  <a:t>Output power (dBm)</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Sheet1!$I$1</c:f>
              <c:strCache>
                <c:ptCount val="1"/>
                <c:pt idx="0">
                  <c:v>DC-to-RF efficiency (%)</c:v>
                </c:pt>
              </c:strCache>
            </c:strRef>
          </c:tx>
          <c:spPr>
            <a:ln w="25400" cap="rnd">
              <a:noFill/>
              <a:round/>
            </a:ln>
            <a:effectLst/>
          </c:spPr>
          <c:marker>
            <c:symbol val="circle"/>
            <c:size val="5"/>
            <c:spPr>
              <a:solidFill>
                <a:schemeClr val="accent1"/>
              </a:solidFill>
              <a:ln w="9525">
                <a:solidFill>
                  <a:schemeClr val="accent1"/>
                </a:solidFill>
              </a:ln>
              <a:effectLst/>
            </c:spPr>
          </c:marker>
          <c:xVal>
            <c:numRef>
              <c:f>Sheet1!$B$2:$B$33</c:f>
              <c:numCache>
                <c:formatCode>General</c:formatCode>
                <c:ptCount val="32"/>
                <c:pt idx="0">
                  <c:v>450</c:v>
                </c:pt>
                <c:pt idx="1">
                  <c:v>1090</c:v>
                </c:pt>
                <c:pt idx="2">
                  <c:v>260</c:v>
                </c:pt>
                <c:pt idx="3">
                  <c:v>1980</c:v>
                </c:pt>
                <c:pt idx="4">
                  <c:v>1920</c:v>
                </c:pt>
                <c:pt idx="5">
                  <c:v>1000</c:v>
                </c:pt>
                <c:pt idx="6">
                  <c:v>1040</c:v>
                </c:pt>
                <c:pt idx="7">
                  <c:v>1420</c:v>
                </c:pt>
                <c:pt idx="8">
                  <c:v>1790</c:v>
                </c:pt>
                <c:pt idx="9">
                  <c:v>548</c:v>
                </c:pt>
                <c:pt idx="10">
                  <c:v>620</c:v>
                </c:pt>
                <c:pt idx="11">
                  <c:v>770</c:v>
                </c:pt>
                <c:pt idx="12">
                  <c:v>810</c:v>
                </c:pt>
                <c:pt idx="13">
                  <c:v>1520</c:v>
                </c:pt>
                <c:pt idx="14">
                  <c:v>675</c:v>
                </c:pt>
                <c:pt idx="15">
                  <c:v>1111</c:v>
                </c:pt>
                <c:pt idx="16">
                  <c:v>1220</c:v>
                </c:pt>
                <c:pt idx="17">
                  <c:v>500</c:v>
                </c:pt>
                <c:pt idx="18">
                  <c:v>1310</c:v>
                </c:pt>
                <c:pt idx="19">
                  <c:v>350</c:v>
                </c:pt>
                <c:pt idx="20">
                  <c:v>692</c:v>
                </c:pt>
                <c:pt idx="21">
                  <c:v>330</c:v>
                </c:pt>
                <c:pt idx="22">
                  <c:v>84</c:v>
                </c:pt>
                <c:pt idx="23">
                  <c:v>62.5</c:v>
                </c:pt>
                <c:pt idx="24">
                  <c:v>1550</c:v>
                </c:pt>
                <c:pt idx="25">
                  <c:v>1040</c:v>
                </c:pt>
                <c:pt idx="26">
                  <c:v>613</c:v>
                </c:pt>
                <c:pt idx="27">
                  <c:v>640</c:v>
                </c:pt>
                <c:pt idx="28">
                  <c:v>655</c:v>
                </c:pt>
                <c:pt idx="29">
                  <c:v>985</c:v>
                </c:pt>
              </c:numCache>
            </c:numRef>
          </c:xVal>
          <c:yVal>
            <c:numRef>
              <c:f>Sheet1!$I$2:$I$33</c:f>
              <c:numCache>
                <c:formatCode>General</c:formatCode>
                <c:ptCount val="32"/>
                <c:pt idx="0">
                  <c:v>1</c:v>
                </c:pt>
                <c:pt idx="1">
                  <c:v>0</c:v>
                </c:pt>
                <c:pt idx="2">
                  <c:v>0.7</c:v>
                </c:pt>
                <c:pt idx="3">
                  <c:v>0</c:v>
                </c:pt>
                <c:pt idx="4">
                  <c:v>0</c:v>
                </c:pt>
                <c:pt idx="5">
                  <c:v>7.0000000000000001E-3</c:v>
                </c:pt>
                <c:pt idx="6">
                  <c:v>0.11</c:v>
                </c:pt>
                <c:pt idx="7">
                  <c:v>0</c:v>
                </c:pt>
                <c:pt idx="8">
                  <c:v>0</c:v>
                </c:pt>
                <c:pt idx="9">
                  <c:v>0.01</c:v>
                </c:pt>
                <c:pt idx="10">
                  <c:v>0</c:v>
                </c:pt>
                <c:pt idx="11">
                  <c:v>0</c:v>
                </c:pt>
                <c:pt idx="12">
                  <c:v>0</c:v>
                </c:pt>
                <c:pt idx="13">
                  <c:v>1.6400000000000001E-2</c:v>
                </c:pt>
                <c:pt idx="14">
                  <c:v>0.33</c:v>
                </c:pt>
                <c:pt idx="15">
                  <c:v>0</c:v>
                </c:pt>
                <c:pt idx="16">
                  <c:v>0</c:v>
                </c:pt>
                <c:pt idx="17">
                  <c:v>0</c:v>
                </c:pt>
                <c:pt idx="18">
                  <c:v>0</c:v>
                </c:pt>
                <c:pt idx="19">
                  <c:v>0</c:v>
                </c:pt>
                <c:pt idx="20">
                  <c:v>0.27400000000000002</c:v>
                </c:pt>
                <c:pt idx="21">
                  <c:v>0</c:v>
                </c:pt>
                <c:pt idx="22">
                  <c:v>0</c:v>
                </c:pt>
                <c:pt idx="23">
                  <c:v>0</c:v>
                </c:pt>
                <c:pt idx="24">
                  <c:v>0</c:v>
                </c:pt>
                <c:pt idx="25">
                  <c:v>0</c:v>
                </c:pt>
                <c:pt idx="26">
                  <c:v>0</c:v>
                </c:pt>
                <c:pt idx="27">
                  <c:v>0</c:v>
                </c:pt>
                <c:pt idx="28">
                  <c:v>0</c:v>
                </c:pt>
                <c:pt idx="29">
                  <c:v>0</c:v>
                </c:pt>
              </c:numCache>
            </c:numRef>
          </c:yVal>
          <c:smooth val="0"/>
          <c:extLst>
            <c:ext xmlns:c16="http://schemas.microsoft.com/office/drawing/2014/chart" uri="{C3380CC4-5D6E-409C-BE32-E72D297353CC}">
              <c16:uniqueId val="{00000000-B349-40AB-BEBB-1D887788E142}"/>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logBase val="10"/>
          <c:orientation val="minMax"/>
          <c:max val="1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DC-to-RF</a:t>
                </a:r>
                <a:r>
                  <a:rPr lang="en-US" altLang="ja-JP" baseline="0"/>
                  <a:t> efficiency </a:t>
                </a:r>
                <a:r>
                  <a:rPr lang="en-US" altLang="ja-JP"/>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Sheet1!$L$1</c:f>
              <c:strCache>
                <c:ptCount val="1"/>
                <c:pt idx="0">
                  <c:v>Power density (mW/mm2)</c:v>
                </c:pt>
              </c:strCache>
            </c:strRef>
          </c:tx>
          <c:spPr>
            <a:ln w="25400" cap="rnd">
              <a:noFill/>
              <a:round/>
            </a:ln>
            <a:effectLst/>
          </c:spPr>
          <c:marker>
            <c:symbol val="circle"/>
            <c:size val="5"/>
            <c:spPr>
              <a:solidFill>
                <a:schemeClr val="accent1"/>
              </a:solidFill>
              <a:ln w="9525">
                <a:solidFill>
                  <a:schemeClr val="accent1"/>
                </a:solidFill>
              </a:ln>
              <a:effectLst/>
            </c:spPr>
          </c:marker>
          <c:xVal>
            <c:numRef>
              <c:f>Sheet1!$B$2:$B$33</c:f>
              <c:numCache>
                <c:formatCode>General</c:formatCode>
                <c:ptCount val="32"/>
                <c:pt idx="0">
                  <c:v>450</c:v>
                </c:pt>
                <c:pt idx="1">
                  <c:v>1090</c:v>
                </c:pt>
                <c:pt idx="2">
                  <c:v>260</c:v>
                </c:pt>
                <c:pt idx="3">
                  <c:v>1980</c:v>
                </c:pt>
                <c:pt idx="4">
                  <c:v>1920</c:v>
                </c:pt>
                <c:pt idx="5">
                  <c:v>1000</c:v>
                </c:pt>
                <c:pt idx="6">
                  <c:v>1040</c:v>
                </c:pt>
                <c:pt idx="7">
                  <c:v>1420</c:v>
                </c:pt>
                <c:pt idx="8">
                  <c:v>1790</c:v>
                </c:pt>
                <c:pt idx="9">
                  <c:v>548</c:v>
                </c:pt>
                <c:pt idx="10">
                  <c:v>620</c:v>
                </c:pt>
                <c:pt idx="11">
                  <c:v>770</c:v>
                </c:pt>
                <c:pt idx="12">
                  <c:v>810</c:v>
                </c:pt>
                <c:pt idx="13">
                  <c:v>1520</c:v>
                </c:pt>
                <c:pt idx="14">
                  <c:v>675</c:v>
                </c:pt>
                <c:pt idx="15">
                  <c:v>1111</c:v>
                </c:pt>
                <c:pt idx="16">
                  <c:v>1220</c:v>
                </c:pt>
                <c:pt idx="17">
                  <c:v>500</c:v>
                </c:pt>
                <c:pt idx="18">
                  <c:v>1310</c:v>
                </c:pt>
                <c:pt idx="19">
                  <c:v>350</c:v>
                </c:pt>
                <c:pt idx="20">
                  <c:v>692</c:v>
                </c:pt>
                <c:pt idx="21">
                  <c:v>330</c:v>
                </c:pt>
                <c:pt idx="22">
                  <c:v>84</c:v>
                </c:pt>
                <c:pt idx="23">
                  <c:v>62.5</c:v>
                </c:pt>
                <c:pt idx="24">
                  <c:v>1550</c:v>
                </c:pt>
                <c:pt idx="25">
                  <c:v>1040</c:v>
                </c:pt>
                <c:pt idx="26">
                  <c:v>613</c:v>
                </c:pt>
                <c:pt idx="27">
                  <c:v>640</c:v>
                </c:pt>
                <c:pt idx="28">
                  <c:v>655</c:v>
                </c:pt>
                <c:pt idx="29">
                  <c:v>985</c:v>
                </c:pt>
              </c:numCache>
            </c:numRef>
          </c:xVal>
          <c:yVal>
            <c:numRef>
              <c:f>Sheet1!$L$2:$L$33</c:f>
              <c:numCache>
                <c:formatCode>General</c:formatCode>
                <c:ptCount val="32"/>
                <c:pt idx="0">
                  <c:v>1.1526568707536429</c:v>
                </c:pt>
                <c:pt idx="1">
                  <c:v>0</c:v>
                </c:pt>
                <c:pt idx="2">
                  <c:v>8.3333333333333339</c:v>
                </c:pt>
                <c:pt idx="3">
                  <c:v>0</c:v>
                </c:pt>
                <c:pt idx="4">
                  <c:v>0</c:v>
                </c:pt>
                <c:pt idx="5">
                  <c:v>0</c:v>
                </c:pt>
                <c:pt idx="6">
                  <c:v>0</c:v>
                </c:pt>
                <c:pt idx="7">
                  <c:v>0</c:v>
                </c:pt>
                <c:pt idx="8">
                  <c:v>0</c:v>
                </c:pt>
                <c:pt idx="9">
                  <c:v>0</c:v>
                </c:pt>
                <c:pt idx="10">
                  <c:v>0</c:v>
                </c:pt>
                <c:pt idx="11">
                  <c:v>0</c:v>
                </c:pt>
                <c:pt idx="12">
                  <c:v>0</c:v>
                </c:pt>
                <c:pt idx="13">
                  <c:v>7.9211594996804122E-3</c:v>
                </c:pt>
                <c:pt idx="14">
                  <c:v>0.42717646236837764</c:v>
                </c:pt>
                <c:pt idx="15">
                  <c:v>0</c:v>
                </c:pt>
                <c:pt idx="16">
                  <c:v>0</c:v>
                </c:pt>
                <c:pt idx="17">
                  <c:v>0</c:v>
                </c:pt>
                <c:pt idx="18">
                  <c:v>0</c:v>
                </c:pt>
                <c:pt idx="19">
                  <c:v>0</c:v>
                </c:pt>
                <c:pt idx="20">
                  <c:v>8.1488279542099612E-2</c:v>
                </c:pt>
                <c:pt idx="21">
                  <c:v>0</c:v>
                </c:pt>
                <c:pt idx="22">
                  <c:v>0</c:v>
                </c:pt>
                <c:pt idx="23">
                  <c:v>0</c:v>
                </c:pt>
                <c:pt idx="24">
                  <c:v>0</c:v>
                </c:pt>
                <c:pt idx="25">
                  <c:v>0</c:v>
                </c:pt>
                <c:pt idx="26">
                  <c:v>0</c:v>
                </c:pt>
                <c:pt idx="27">
                  <c:v>0</c:v>
                </c:pt>
                <c:pt idx="28">
                  <c:v>0</c:v>
                </c:pt>
                <c:pt idx="29">
                  <c:v>0</c:v>
                </c:pt>
              </c:numCache>
            </c:numRef>
          </c:yVal>
          <c:smooth val="0"/>
          <c:extLst>
            <c:ext xmlns:c16="http://schemas.microsoft.com/office/drawing/2014/chart" uri="{C3380CC4-5D6E-409C-BE32-E72D297353CC}">
              <c16:uniqueId val="{00000000-ED0E-4083-B21A-340FA394D9FE}"/>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logBase val="10"/>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Power density (mW/mm</a:t>
                </a:r>
                <a:r>
                  <a:rPr lang="en-US" altLang="ja-JP" baseline="30000"/>
                  <a:t>2</a:t>
                </a:r>
                <a:r>
                  <a:rPr lang="en-US" altLang="ja-JP"/>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Frequency (GHz)</c:v>
                </c:pt>
              </c:strCache>
            </c:strRef>
          </c:tx>
          <c:spPr>
            <a:ln w="25400" cap="rnd">
              <a:noFill/>
              <a:round/>
            </a:ln>
            <a:effectLst/>
          </c:spPr>
          <c:marker>
            <c:symbol val="circle"/>
            <c:size val="5"/>
            <c:spPr>
              <a:solidFill>
                <a:schemeClr val="accent1"/>
              </a:solidFill>
              <a:ln w="9525">
                <a:solidFill>
                  <a:schemeClr val="accent1"/>
                </a:solidFill>
              </a:ln>
              <a:effectLst/>
            </c:spPr>
          </c:marker>
          <c:xVal>
            <c:numRef>
              <c:f>Sheet1!$P$2:$P$33</c:f>
              <c:numCache>
                <c:formatCode>General</c:formatCode>
                <c:ptCount val="32"/>
                <c:pt idx="0">
                  <c:v>2022</c:v>
                </c:pt>
                <c:pt idx="1">
                  <c:v>2022</c:v>
                </c:pt>
                <c:pt idx="2">
                  <c:v>2020</c:v>
                </c:pt>
                <c:pt idx="3">
                  <c:v>2017</c:v>
                </c:pt>
                <c:pt idx="4">
                  <c:v>2016</c:v>
                </c:pt>
                <c:pt idx="5">
                  <c:v>2019</c:v>
                </c:pt>
                <c:pt idx="6">
                  <c:v>2019</c:v>
                </c:pt>
                <c:pt idx="7">
                  <c:v>2014</c:v>
                </c:pt>
                <c:pt idx="8">
                  <c:v>2019</c:v>
                </c:pt>
                <c:pt idx="9">
                  <c:v>2011</c:v>
                </c:pt>
                <c:pt idx="10">
                  <c:v>2013</c:v>
                </c:pt>
                <c:pt idx="11">
                  <c:v>2013</c:v>
                </c:pt>
                <c:pt idx="12">
                  <c:v>2013</c:v>
                </c:pt>
                <c:pt idx="13">
                  <c:v>2015</c:v>
                </c:pt>
                <c:pt idx="14">
                  <c:v>2016</c:v>
                </c:pt>
                <c:pt idx="15">
                  <c:v>2011</c:v>
                </c:pt>
                <c:pt idx="16">
                  <c:v>2021</c:v>
                </c:pt>
                <c:pt idx="17">
                  <c:v>2022</c:v>
                </c:pt>
                <c:pt idx="18">
                  <c:v>2012</c:v>
                </c:pt>
                <c:pt idx="19">
                  <c:v>2021</c:v>
                </c:pt>
                <c:pt idx="20">
                  <c:v>2021</c:v>
                </c:pt>
                <c:pt idx="21">
                  <c:v>2021</c:v>
                </c:pt>
                <c:pt idx="22">
                  <c:v>2018</c:v>
                </c:pt>
                <c:pt idx="23">
                  <c:v>2014</c:v>
                </c:pt>
                <c:pt idx="24">
                  <c:v>2014</c:v>
                </c:pt>
                <c:pt idx="25">
                  <c:v>2010</c:v>
                </c:pt>
                <c:pt idx="26">
                  <c:v>2018</c:v>
                </c:pt>
                <c:pt idx="27">
                  <c:v>2016</c:v>
                </c:pt>
                <c:pt idx="28">
                  <c:v>2014</c:v>
                </c:pt>
                <c:pt idx="29">
                  <c:v>2021</c:v>
                </c:pt>
              </c:numCache>
            </c:numRef>
          </c:xVal>
          <c:yVal>
            <c:numRef>
              <c:f>Sheet1!$B$2:$B$33</c:f>
              <c:numCache>
                <c:formatCode>General</c:formatCode>
                <c:ptCount val="32"/>
                <c:pt idx="0">
                  <c:v>450</c:v>
                </c:pt>
                <c:pt idx="1">
                  <c:v>1090</c:v>
                </c:pt>
                <c:pt idx="2">
                  <c:v>260</c:v>
                </c:pt>
                <c:pt idx="3">
                  <c:v>1980</c:v>
                </c:pt>
                <c:pt idx="4">
                  <c:v>1920</c:v>
                </c:pt>
                <c:pt idx="5">
                  <c:v>1000</c:v>
                </c:pt>
                <c:pt idx="6">
                  <c:v>1040</c:v>
                </c:pt>
                <c:pt idx="7">
                  <c:v>1420</c:v>
                </c:pt>
                <c:pt idx="8">
                  <c:v>1790</c:v>
                </c:pt>
                <c:pt idx="9">
                  <c:v>548</c:v>
                </c:pt>
                <c:pt idx="10">
                  <c:v>620</c:v>
                </c:pt>
                <c:pt idx="11">
                  <c:v>770</c:v>
                </c:pt>
                <c:pt idx="12">
                  <c:v>810</c:v>
                </c:pt>
                <c:pt idx="13">
                  <c:v>1520</c:v>
                </c:pt>
                <c:pt idx="14">
                  <c:v>675</c:v>
                </c:pt>
                <c:pt idx="15">
                  <c:v>1111</c:v>
                </c:pt>
                <c:pt idx="16">
                  <c:v>1220</c:v>
                </c:pt>
                <c:pt idx="17">
                  <c:v>500</c:v>
                </c:pt>
                <c:pt idx="18">
                  <c:v>1310</c:v>
                </c:pt>
                <c:pt idx="19">
                  <c:v>350</c:v>
                </c:pt>
                <c:pt idx="20">
                  <c:v>692</c:v>
                </c:pt>
                <c:pt idx="21">
                  <c:v>330</c:v>
                </c:pt>
                <c:pt idx="22">
                  <c:v>84</c:v>
                </c:pt>
                <c:pt idx="23">
                  <c:v>62.5</c:v>
                </c:pt>
                <c:pt idx="24">
                  <c:v>1550</c:v>
                </c:pt>
                <c:pt idx="25">
                  <c:v>1040</c:v>
                </c:pt>
                <c:pt idx="26">
                  <c:v>613</c:v>
                </c:pt>
                <c:pt idx="27">
                  <c:v>640</c:v>
                </c:pt>
                <c:pt idx="28">
                  <c:v>655</c:v>
                </c:pt>
                <c:pt idx="29">
                  <c:v>985</c:v>
                </c:pt>
              </c:numCache>
            </c:numRef>
          </c:yVal>
          <c:smooth val="0"/>
          <c:extLst>
            <c:ext xmlns:c16="http://schemas.microsoft.com/office/drawing/2014/chart" uri="{C3380CC4-5D6E-409C-BE32-E72D297353CC}">
              <c16:uniqueId val="{00000000-B883-4DA9-92AE-4105788DA4D5}"/>
            </c:ext>
          </c:extLst>
        </c:ser>
        <c:dLbls>
          <c:showLegendKey val="0"/>
          <c:showVal val="0"/>
          <c:showCatName val="0"/>
          <c:showSerName val="0"/>
          <c:showPercent val="0"/>
          <c:showBubbleSize val="0"/>
        </c:dLbls>
        <c:axId val="752015984"/>
        <c:axId val="639531088"/>
      </c:scatterChart>
      <c:valAx>
        <c:axId val="752015984"/>
        <c:scaling>
          <c:orientation val="minMax"/>
          <c:max val="2035"/>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Frequency (GHz)</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spPr>
            <a:ln w="25400" cap="rnd">
              <a:noFill/>
              <a:round/>
            </a:ln>
            <a:effectLst/>
          </c:spPr>
          <c:marker>
            <c:symbol val="circle"/>
            <c:size val="5"/>
            <c:spPr>
              <a:solidFill>
                <a:srgbClr val="0070C0"/>
              </a:solidFill>
              <a:ln w="9525">
                <a:noFill/>
              </a:ln>
              <a:effectLst/>
            </c:spPr>
          </c:marker>
          <c:xVal>
            <c:numRef>
              <c:f>(RTDdata!$M$2,RTDdata!$M$4,RTDdata!$M$21,RTDdata!$M$23,RTDdata!$M$32)</c:f>
              <c:numCache>
                <c:formatCode>General</c:formatCode>
                <c:ptCount val="5"/>
                <c:pt idx="0">
                  <c:v>2022</c:v>
                </c:pt>
                <c:pt idx="1">
                  <c:v>2020</c:v>
                </c:pt>
                <c:pt idx="2">
                  <c:v>2021</c:v>
                </c:pt>
                <c:pt idx="3">
                  <c:v>2021</c:v>
                </c:pt>
                <c:pt idx="4">
                  <c:v>2005</c:v>
                </c:pt>
              </c:numCache>
            </c:numRef>
          </c:xVal>
          <c:yVal>
            <c:numRef>
              <c:f>(RTDdata!$E$2,RTDdata!$E$4,RTDdata!$E$21,RTDdata!$E$23,RTDdata!$E$32)</c:f>
              <c:numCache>
                <c:formatCode>General</c:formatCode>
                <c:ptCount val="5"/>
                <c:pt idx="0">
                  <c:v>10.72</c:v>
                </c:pt>
                <c:pt idx="1">
                  <c:v>0</c:v>
                </c:pt>
                <c:pt idx="2">
                  <c:v>-15.09</c:v>
                </c:pt>
                <c:pt idx="3">
                  <c:v>-11.55</c:v>
                </c:pt>
                <c:pt idx="4">
                  <c:v>-16.38</c:v>
                </c:pt>
              </c:numCache>
            </c:numRef>
          </c:yVal>
          <c:smooth val="0"/>
          <c:extLst>
            <c:ext xmlns:c16="http://schemas.microsoft.com/office/drawing/2014/chart" uri="{C3380CC4-5D6E-409C-BE32-E72D297353CC}">
              <c16:uniqueId val="{00000000-CD2A-48D8-A000-9006F17A1B24}"/>
            </c:ext>
          </c:extLst>
        </c:ser>
        <c:dLbls>
          <c:showLegendKey val="0"/>
          <c:showVal val="0"/>
          <c:showCatName val="0"/>
          <c:showSerName val="0"/>
          <c:showPercent val="0"/>
          <c:showBubbleSize val="0"/>
        </c:dLbls>
        <c:axId val="752015984"/>
        <c:axId val="639531088"/>
      </c:scatterChart>
      <c:valAx>
        <c:axId val="752015984"/>
        <c:scaling>
          <c:orientation val="minMax"/>
          <c:max val="2035"/>
          <c:min val="2005"/>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639531088"/>
        <c:crossesAt val="-50"/>
        <c:crossBetween val="midCat"/>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Output power (dBm)</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showDLblsOverMax val="0"/>
    <c:extLst/>
  </c:chart>
  <c:spPr>
    <a:solidFill>
      <a:schemeClr val="bg1"/>
    </a:solidFill>
    <a:ln w="9525" cap="flat" cmpd="sng" algn="ctr">
      <a:noFill/>
      <a:round/>
    </a:ln>
    <a:effectLst/>
  </c:spPr>
  <c:txPr>
    <a:bodyPr/>
    <a:lstStyle/>
    <a:p>
      <a:pPr>
        <a:defRPr sz="1400">
          <a:solidFill>
            <a:sysClr val="windowText" lastClr="000000"/>
          </a:solidFill>
        </a:defRPr>
      </a:pPr>
      <a:endParaRPr lang="ja-JP"/>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Trdata!$R$1</c:f>
              <c:strCache>
                <c:ptCount val="1"/>
                <c:pt idx="0">
                  <c:v>Output power (dBm) (Si CMOS)</c:v>
                </c:pt>
              </c:strCache>
            </c:strRef>
          </c:tx>
          <c:spPr>
            <a:ln w="25400" cap="rnd">
              <a:noFill/>
              <a:round/>
            </a:ln>
            <a:effectLst/>
          </c:spPr>
          <c:marker>
            <c:symbol val="circle"/>
            <c:size val="5"/>
            <c:spPr>
              <a:solidFill>
                <a:schemeClr val="accent1"/>
              </a:solidFill>
              <a:ln w="9525">
                <a:solidFill>
                  <a:schemeClr val="accent1"/>
                </a:solidFill>
              </a:ln>
              <a:effectLst/>
            </c:spPr>
          </c:marker>
          <c:xVal>
            <c:numRef>
              <c:f>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Trdata!$R$2:$R$97</c:f>
              <c:numCache>
                <c:formatCode>General</c:formatCode>
                <c:ptCount val="96"/>
                <c:pt idx="0">
                  <c:v>-1.8</c:v>
                </c:pt>
                <c:pt idx="1">
                  <c:v>#N/A</c:v>
                </c:pt>
                <c:pt idx="2">
                  <c:v>#N/A</c:v>
                </c:pt>
                <c:pt idx="3">
                  <c:v>-12</c:v>
                </c:pt>
                <c:pt idx="4">
                  <c:v>-7</c:v>
                </c:pt>
                <c:pt idx="5">
                  <c:v>-0.9</c:v>
                </c:pt>
                <c:pt idx="6">
                  <c:v>-7.2</c:v>
                </c:pt>
                <c:pt idx="7">
                  <c:v>#N/A</c:v>
                </c:pt>
                <c:pt idx="8">
                  <c:v>0.5</c:v>
                </c:pt>
                <c:pt idx="9">
                  <c:v>5.4</c:v>
                </c:pt>
                <c:pt idx="10">
                  <c:v>#N/A</c:v>
                </c:pt>
                <c:pt idx="11">
                  <c:v>9</c:v>
                </c:pt>
                <c:pt idx="12">
                  <c:v>#N/A</c:v>
                </c:pt>
                <c:pt idx="13">
                  <c:v>-7.9</c:v>
                </c:pt>
                <c:pt idx="14">
                  <c:v>-16.100000000000001</c:v>
                </c:pt>
                <c:pt idx="15">
                  <c:v>#N/A</c:v>
                </c:pt>
                <c:pt idx="16">
                  <c:v>0.1</c:v>
                </c:pt>
                <c:pt idx="17">
                  <c:v>-3</c:v>
                </c:pt>
                <c:pt idx="18">
                  <c:v>#N/A</c:v>
                </c:pt>
                <c:pt idx="19">
                  <c:v>#N/A</c:v>
                </c:pt>
                <c:pt idx="20">
                  <c:v>#N/A</c:v>
                </c:pt>
                <c:pt idx="21">
                  <c:v>-9</c:v>
                </c:pt>
                <c:pt idx="22">
                  <c:v>#N/A</c:v>
                </c:pt>
                <c:pt idx="23">
                  <c:v>-22</c:v>
                </c:pt>
                <c:pt idx="24">
                  <c:v>-3.3</c:v>
                </c:pt>
                <c:pt idx="25">
                  <c:v>#N/A</c:v>
                </c:pt>
                <c:pt idx="26">
                  <c:v>#N/A</c:v>
                </c:pt>
                <c:pt idx="27">
                  <c:v>-7</c:v>
                </c:pt>
                <c:pt idx="28">
                  <c:v>4.0999999999999996</c:v>
                </c:pt>
                <c:pt idx="29">
                  <c:v>#N/A</c:v>
                </c:pt>
                <c:pt idx="30">
                  <c:v>#N/A</c:v>
                </c:pt>
                <c:pt idx="31">
                  <c:v>5.6</c:v>
                </c:pt>
                <c:pt idx="32">
                  <c:v>#N/A</c:v>
                </c:pt>
                <c:pt idx="33">
                  <c:v>#N/A</c:v>
                </c:pt>
                <c:pt idx="34">
                  <c:v>#N/A</c:v>
                </c:pt>
                <c:pt idx="35">
                  <c:v>#N/A</c:v>
                </c:pt>
                <c:pt idx="36">
                  <c:v>-6.93</c:v>
                </c:pt>
                <c:pt idx="37">
                  <c:v>3.4</c:v>
                </c:pt>
                <c:pt idx="38">
                  <c:v>-9.1999999999999993</c:v>
                </c:pt>
                <c:pt idx="39">
                  <c:v>3.4</c:v>
                </c:pt>
                <c:pt idx="40">
                  <c:v>-11.6</c:v>
                </c:pt>
                <c:pt idx="41">
                  <c:v>#N/A</c:v>
                </c:pt>
                <c:pt idx="42">
                  <c:v>#N/A</c:v>
                </c:pt>
                <c:pt idx="43">
                  <c:v>4.5999999999999996</c:v>
                </c:pt>
                <c:pt idx="44">
                  <c:v>4.9000000000000004</c:v>
                </c:pt>
                <c:pt idx="45">
                  <c:v>#N/A</c:v>
                </c:pt>
                <c:pt idx="46">
                  <c:v>0.9</c:v>
                </c:pt>
                <c:pt idx="47">
                  <c:v>3</c:v>
                </c:pt>
                <c:pt idx="48">
                  <c:v>-17</c:v>
                </c:pt>
                <c:pt idx="49">
                  <c:v>-2.7</c:v>
                </c:pt>
                <c:pt idx="50">
                  <c:v>-3.5</c:v>
                </c:pt>
                <c:pt idx="51">
                  <c:v>-7.9</c:v>
                </c:pt>
                <c:pt idx="52">
                  <c:v>-9</c:v>
                </c:pt>
                <c:pt idx="53">
                  <c:v>-4.8</c:v>
                </c:pt>
                <c:pt idx="54">
                  <c:v>-1.5</c:v>
                </c:pt>
                <c:pt idx="55">
                  <c:v>#N/A</c:v>
                </c:pt>
                <c:pt idx="56">
                  <c:v>#N/A</c:v>
                </c:pt>
                <c:pt idx="57">
                  <c:v>-2.74</c:v>
                </c:pt>
                <c:pt idx="58">
                  <c:v>#N/A</c:v>
                </c:pt>
                <c:pt idx="59">
                  <c:v>#N/A</c:v>
                </c:pt>
                <c:pt idx="60">
                  <c:v>#N/A</c:v>
                </c:pt>
                <c:pt idx="61">
                  <c:v>-13.5</c:v>
                </c:pt>
                <c:pt idx="62">
                  <c:v>-3</c:v>
                </c:pt>
                <c:pt idx="63">
                  <c:v>#N/A</c:v>
                </c:pt>
                <c:pt idx="64">
                  <c:v>#N/A</c:v>
                </c:pt>
                <c:pt idx="65">
                  <c:v>-27</c:v>
                </c:pt>
                <c:pt idx="66">
                  <c:v>#N/A</c:v>
                </c:pt>
                <c:pt idx="67">
                  <c:v>#N/A</c:v>
                </c:pt>
                <c:pt idx="68">
                  <c:v>#N/A</c:v>
                </c:pt>
                <c:pt idx="69">
                  <c:v>#N/A</c:v>
                </c:pt>
                <c:pt idx="70">
                  <c:v>#N/A</c:v>
                </c:pt>
                <c:pt idx="71">
                  <c:v>#N/A</c:v>
                </c:pt>
                <c:pt idx="72">
                  <c:v>#N/A</c:v>
                </c:pt>
                <c:pt idx="73">
                  <c:v>-25.2</c:v>
                </c:pt>
                <c:pt idx="74">
                  <c:v>#N/A</c:v>
                </c:pt>
                <c:pt idx="75">
                  <c:v>#N/A</c:v>
                </c:pt>
                <c:pt idx="76">
                  <c:v>#N/A</c:v>
                </c:pt>
                <c:pt idx="77">
                  <c:v>#N/A</c:v>
                </c:pt>
                <c:pt idx="78">
                  <c:v>#N/A</c:v>
                </c:pt>
                <c:pt idx="79">
                  <c:v>-16.100000000000001</c:v>
                </c:pt>
                <c:pt idx="80">
                  <c:v>-9</c:v>
                </c:pt>
                <c:pt idx="81">
                  <c:v>-3</c:v>
                </c:pt>
                <c:pt idx="82">
                  <c:v>-3</c:v>
                </c:pt>
                <c:pt idx="83">
                  <c:v>-4.0999999999999996</c:v>
                </c:pt>
              </c:numCache>
            </c:numRef>
          </c:yVal>
          <c:smooth val="0"/>
          <c:extLst>
            <c:ext xmlns:c16="http://schemas.microsoft.com/office/drawing/2014/chart" uri="{C3380CC4-5D6E-409C-BE32-E72D297353CC}">
              <c16:uniqueId val="{00000000-D58C-49ED-8983-042DC786CC72}"/>
            </c:ext>
          </c:extLst>
        </c:ser>
        <c:ser>
          <c:idx val="1"/>
          <c:order val="1"/>
          <c:tx>
            <c:strRef>
              <c:f>Trdata!$S$1</c:f>
              <c:strCache>
                <c:ptCount val="1"/>
                <c:pt idx="0">
                  <c:v>Output power (dBm) (SiGe)</c:v>
                </c:pt>
              </c:strCache>
            </c:strRef>
          </c:tx>
          <c:spPr>
            <a:ln w="25400" cap="rnd">
              <a:noFill/>
              <a:round/>
            </a:ln>
            <a:effectLst/>
          </c:spPr>
          <c:marker>
            <c:symbol val="circle"/>
            <c:size val="5"/>
            <c:spPr>
              <a:solidFill>
                <a:schemeClr val="accent2"/>
              </a:solidFill>
              <a:ln w="9525">
                <a:solidFill>
                  <a:schemeClr val="accent2"/>
                </a:solidFill>
              </a:ln>
              <a:effectLst/>
            </c:spPr>
          </c:marker>
          <c:xVal>
            <c:numRef>
              <c:f>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Trdata!$S$2:$S$97</c:f>
              <c:numCache>
                <c:formatCode>General</c:formatCode>
                <c:ptCount val="96"/>
                <c:pt idx="0">
                  <c:v>#N/A</c:v>
                </c:pt>
                <c:pt idx="1">
                  <c:v>-6.8</c:v>
                </c:pt>
                <c:pt idx="2">
                  <c:v>-10.5</c:v>
                </c:pt>
                <c:pt idx="3">
                  <c:v>#N/A</c:v>
                </c:pt>
                <c:pt idx="4">
                  <c:v>#N/A</c:v>
                </c:pt>
                <c:pt idx="5">
                  <c:v>#N/A</c:v>
                </c:pt>
                <c:pt idx="6">
                  <c:v>#N/A</c:v>
                </c:pt>
                <c:pt idx="7">
                  <c:v>5.2</c:v>
                </c:pt>
                <c:pt idx="8">
                  <c:v>#N/A</c:v>
                </c:pt>
                <c:pt idx="9">
                  <c:v>#N/A</c:v>
                </c:pt>
                <c:pt idx="10">
                  <c:v>#N/A</c:v>
                </c:pt>
                <c:pt idx="11">
                  <c:v>#N/A</c:v>
                </c:pt>
                <c:pt idx="12">
                  <c:v>-10.9</c:v>
                </c:pt>
                <c:pt idx="13">
                  <c:v>#N/A</c:v>
                </c:pt>
                <c:pt idx="14">
                  <c:v>#N/A</c:v>
                </c:pt>
                <c:pt idx="15">
                  <c:v>#N/A</c:v>
                </c:pt>
                <c:pt idx="16">
                  <c:v>#N/A</c:v>
                </c:pt>
                <c:pt idx="17">
                  <c:v>#N/A</c:v>
                </c:pt>
                <c:pt idx="18">
                  <c:v>9.1999999999999993</c:v>
                </c:pt>
                <c:pt idx="19">
                  <c:v>0</c:v>
                </c:pt>
                <c:pt idx="20">
                  <c:v>-6.8</c:v>
                </c:pt>
                <c:pt idx="21">
                  <c:v>#N/A</c:v>
                </c:pt>
                <c:pt idx="22">
                  <c:v>#N/A</c:v>
                </c:pt>
                <c:pt idx="23">
                  <c:v>#N/A</c:v>
                </c:pt>
                <c:pt idx="24">
                  <c:v>#N/A</c:v>
                </c:pt>
                <c:pt idx="25">
                  <c:v>#N/A</c:v>
                </c:pt>
                <c:pt idx="26">
                  <c:v>-7.1</c:v>
                </c:pt>
                <c:pt idx="27">
                  <c:v>#N/A</c:v>
                </c:pt>
                <c:pt idx="28">
                  <c:v>#N/A</c:v>
                </c:pt>
                <c:pt idx="29">
                  <c:v>1.4</c:v>
                </c:pt>
                <c:pt idx="30">
                  <c:v>-3.7</c:v>
                </c:pt>
                <c:pt idx="31">
                  <c:v>#N/A</c:v>
                </c:pt>
                <c:pt idx="32">
                  <c:v>-2.1</c:v>
                </c:pt>
                <c:pt idx="33">
                  <c:v>6.5</c:v>
                </c:pt>
                <c:pt idx="34">
                  <c:v>4.8</c:v>
                </c:pt>
                <c:pt idx="35">
                  <c:v>0.6</c:v>
                </c:pt>
                <c:pt idx="36">
                  <c:v>#N/A</c:v>
                </c:pt>
                <c:pt idx="37">
                  <c:v>#N/A</c:v>
                </c:pt>
                <c:pt idx="38">
                  <c:v>#N/A</c:v>
                </c:pt>
                <c:pt idx="39">
                  <c:v>#N/A</c:v>
                </c:pt>
                <c:pt idx="40">
                  <c:v>#N/A</c:v>
                </c:pt>
                <c:pt idx="41">
                  <c:v>#N/A</c:v>
                </c:pt>
                <c:pt idx="42">
                  <c:v>#N/A</c:v>
                </c:pt>
                <c:pt idx="43">
                  <c:v>#N/A</c:v>
                </c:pt>
                <c:pt idx="44">
                  <c:v>#N/A</c:v>
                </c:pt>
                <c:pt idx="45">
                  <c:v>-2.6</c:v>
                </c:pt>
                <c:pt idx="46">
                  <c:v>#N/A</c:v>
                </c:pt>
                <c:pt idx="47">
                  <c:v>#N/A</c:v>
                </c:pt>
                <c:pt idx="48">
                  <c:v>#N/A</c:v>
                </c:pt>
                <c:pt idx="49">
                  <c:v>#N/A</c:v>
                </c:pt>
                <c:pt idx="50">
                  <c:v>#N/A</c:v>
                </c:pt>
                <c:pt idx="51">
                  <c:v>#N/A</c:v>
                </c:pt>
                <c:pt idx="52">
                  <c:v>#N/A</c:v>
                </c:pt>
                <c:pt idx="53">
                  <c:v>#N/A</c:v>
                </c:pt>
                <c:pt idx="54">
                  <c:v>#N/A</c:v>
                </c:pt>
                <c:pt idx="55">
                  <c:v>#N/A</c:v>
                </c:pt>
                <c:pt idx="56">
                  <c:v>#N/A</c:v>
                </c:pt>
                <c:pt idx="57">
                  <c:v>#N/A</c:v>
                </c:pt>
                <c:pt idx="58">
                  <c:v>-3.6</c:v>
                </c:pt>
                <c:pt idx="59">
                  <c:v>#N/A</c:v>
                </c:pt>
                <c:pt idx="60">
                  <c:v>#N/A</c:v>
                </c:pt>
                <c:pt idx="61">
                  <c:v>#N/A</c:v>
                </c:pt>
                <c:pt idx="62">
                  <c:v>#N/A</c:v>
                </c:pt>
                <c:pt idx="63">
                  <c:v>-4.5</c:v>
                </c:pt>
                <c:pt idx="64">
                  <c:v>-25</c:v>
                </c:pt>
                <c:pt idx="65">
                  <c:v>#N/A</c:v>
                </c:pt>
                <c:pt idx="66">
                  <c:v>-15.5</c:v>
                </c:pt>
                <c:pt idx="67">
                  <c:v>1.6</c:v>
                </c:pt>
                <c:pt idx="68">
                  <c:v>-6.3</c:v>
                </c:pt>
                <c:pt idx="69">
                  <c:v>#N/A</c:v>
                </c:pt>
                <c:pt idx="70">
                  <c:v>#N/A</c:v>
                </c:pt>
                <c:pt idx="71">
                  <c:v>2.2999999999999998</c:v>
                </c:pt>
                <c:pt idx="72">
                  <c:v>#N/A</c:v>
                </c:pt>
                <c:pt idx="73">
                  <c:v>#N/A</c:v>
                </c:pt>
                <c:pt idx="74">
                  <c:v>-5</c:v>
                </c:pt>
                <c:pt idx="75">
                  <c:v>-5.08</c:v>
                </c:pt>
                <c:pt idx="76">
                  <c:v>-17.3</c:v>
                </c:pt>
                <c:pt idx="77">
                  <c:v>2.2000000000000002</c:v>
                </c:pt>
                <c:pt idx="78">
                  <c:v>-4</c:v>
                </c:pt>
                <c:pt idx="79">
                  <c:v>#N/A</c:v>
                </c:pt>
                <c:pt idx="80">
                  <c:v>#N/A</c:v>
                </c:pt>
                <c:pt idx="81">
                  <c:v>#N/A</c:v>
                </c:pt>
                <c:pt idx="82">
                  <c:v>#N/A</c:v>
                </c:pt>
                <c:pt idx="83">
                  <c:v>#N/A</c:v>
                </c:pt>
              </c:numCache>
            </c:numRef>
          </c:yVal>
          <c:smooth val="0"/>
          <c:extLst>
            <c:ext xmlns:c16="http://schemas.microsoft.com/office/drawing/2014/chart" uri="{C3380CC4-5D6E-409C-BE32-E72D297353CC}">
              <c16:uniqueId val="{00000001-D58C-49ED-8983-042DC786CC72}"/>
            </c:ext>
          </c:extLst>
        </c:ser>
        <c:ser>
          <c:idx val="2"/>
          <c:order val="2"/>
          <c:tx>
            <c:strRef>
              <c:f>Trdata!$T$1</c:f>
              <c:strCache>
                <c:ptCount val="1"/>
                <c:pt idx="0">
                  <c:v>Output power (dBm) (InP)</c:v>
                </c:pt>
              </c:strCache>
            </c:strRef>
          </c:tx>
          <c:spPr>
            <a:ln w="25400" cap="rnd">
              <a:noFill/>
              <a:round/>
            </a:ln>
            <a:effectLst/>
          </c:spPr>
          <c:marker>
            <c:symbol val="circle"/>
            <c:size val="5"/>
            <c:spPr>
              <a:solidFill>
                <a:schemeClr val="accent3"/>
              </a:solidFill>
              <a:ln w="9525">
                <a:solidFill>
                  <a:schemeClr val="accent3"/>
                </a:solidFill>
              </a:ln>
              <a:effectLst/>
            </c:spPr>
          </c:marker>
          <c:xVal>
            <c:numRef>
              <c:f>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Trdata!$T$2:$T$97</c:f>
              <c:numCache>
                <c:formatCode>General</c:formatCode>
                <c:ptCount val="9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1.5</c:v>
                </c:pt>
                <c:pt idx="56">
                  <c:v>2.9</c:v>
                </c:pt>
                <c:pt idx="57">
                  <c:v>#N/A</c:v>
                </c:pt>
                <c:pt idx="58">
                  <c:v>#N/A</c:v>
                </c:pt>
                <c:pt idx="59">
                  <c:v>-2.1</c:v>
                </c:pt>
                <c:pt idx="60">
                  <c:v>-5.7</c:v>
                </c:pt>
                <c:pt idx="61">
                  <c:v>#N/A</c:v>
                </c:pt>
                <c:pt idx="62">
                  <c:v>#N/A</c:v>
                </c:pt>
                <c:pt idx="63">
                  <c:v>#N/A</c:v>
                </c:pt>
                <c:pt idx="64">
                  <c:v>#N/A</c:v>
                </c:pt>
                <c:pt idx="65">
                  <c:v>#N/A</c:v>
                </c:pt>
                <c:pt idx="66">
                  <c:v>#N/A</c:v>
                </c:pt>
                <c:pt idx="67">
                  <c:v>#N/A</c:v>
                </c:pt>
                <c:pt idx="68">
                  <c:v>#N/A</c:v>
                </c:pt>
                <c:pt idx="69">
                  <c:v>0.03</c:v>
                </c:pt>
                <c:pt idx="70">
                  <c:v>-6.5</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numCache>
            </c:numRef>
          </c:yVal>
          <c:smooth val="0"/>
          <c:extLst>
            <c:ext xmlns:c16="http://schemas.microsoft.com/office/drawing/2014/chart" uri="{C3380CC4-5D6E-409C-BE32-E72D297353CC}">
              <c16:uniqueId val="{00000002-D58C-49ED-8983-042DC786CC72}"/>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639531088"/>
        <c:crossesAt val="-50"/>
        <c:crossBetween val="midCat"/>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Output power (dBm)</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defRPr>
      </a:pPr>
      <a:endParaRPr lang="ja-JP"/>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Trdata!$P$1</c:f>
              <c:strCache>
                <c:ptCount val="1"/>
                <c:pt idx="0">
                  <c:v>Output power (dBm) (Other countries)</c:v>
                </c:pt>
              </c:strCache>
            </c:strRef>
          </c:tx>
          <c:spPr>
            <a:ln w="25400" cap="rnd">
              <a:noFill/>
              <a:round/>
            </a:ln>
            <a:effectLst/>
          </c:spPr>
          <c:marker>
            <c:symbol val="circle"/>
            <c:size val="5"/>
            <c:spPr>
              <a:solidFill>
                <a:schemeClr val="accent1"/>
              </a:solidFill>
              <a:ln w="9525">
                <a:solidFill>
                  <a:schemeClr val="accent1"/>
                </a:solidFill>
              </a:ln>
              <a:effectLst/>
            </c:spPr>
          </c:marker>
          <c:xVal>
            <c:numRef>
              <c:f>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Trdata!$P$2:$P$97</c:f>
              <c:numCache>
                <c:formatCode>General</c:formatCode>
                <c:ptCount val="96"/>
                <c:pt idx="0">
                  <c:v>-1.8</c:v>
                </c:pt>
                <c:pt idx="1">
                  <c:v>-6.8</c:v>
                </c:pt>
                <c:pt idx="2">
                  <c:v>-10.5</c:v>
                </c:pt>
                <c:pt idx="3">
                  <c:v>-12</c:v>
                </c:pt>
                <c:pt idx="4">
                  <c:v>-7</c:v>
                </c:pt>
                <c:pt idx="5">
                  <c:v>-0.9</c:v>
                </c:pt>
                <c:pt idx="6">
                  <c:v>-7.2</c:v>
                </c:pt>
                <c:pt idx="7">
                  <c:v>5.2</c:v>
                </c:pt>
                <c:pt idx="8">
                  <c:v>0.5</c:v>
                </c:pt>
                <c:pt idx="9">
                  <c:v>5.4</c:v>
                </c:pt>
                <c:pt idx="10">
                  <c:v>#N/A</c:v>
                </c:pt>
                <c:pt idx="11">
                  <c:v>9</c:v>
                </c:pt>
                <c:pt idx="12">
                  <c:v>-10.9</c:v>
                </c:pt>
                <c:pt idx="13">
                  <c:v>-7.9</c:v>
                </c:pt>
                <c:pt idx="14">
                  <c:v>-16.100000000000001</c:v>
                </c:pt>
                <c:pt idx="15">
                  <c:v>#N/A</c:v>
                </c:pt>
                <c:pt idx="16">
                  <c:v>0.1</c:v>
                </c:pt>
                <c:pt idx="17">
                  <c:v>-3</c:v>
                </c:pt>
                <c:pt idx="18">
                  <c:v>9.1999999999999993</c:v>
                </c:pt>
                <c:pt idx="19">
                  <c:v>0</c:v>
                </c:pt>
                <c:pt idx="20">
                  <c:v>-6.8</c:v>
                </c:pt>
                <c:pt idx="21">
                  <c:v>-9</c:v>
                </c:pt>
                <c:pt idx="22">
                  <c:v>#N/A</c:v>
                </c:pt>
                <c:pt idx="23">
                  <c:v>-22</c:v>
                </c:pt>
                <c:pt idx="24">
                  <c:v>-3.3</c:v>
                </c:pt>
                <c:pt idx="25">
                  <c:v>-21</c:v>
                </c:pt>
                <c:pt idx="26">
                  <c:v>-7.1</c:v>
                </c:pt>
                <c:pt idx="27">
                  <c:v>-7</c:v>
                </c:pt>
                <c:pt idx="28">
                  <c:v>4.0999999999999996</c:v>
                </c:pt>
                <c:pt idx="29">
                  <c:v>1.4</c:v>
                </c:pt>
                <c:pt idx="30">
                  <c:v>-3.7</c:v>
                </c:pt>
                <c:pt idx="31">
                  <c:v>5.6</c:v>
                </c:pt>
                <c:pt idx="32">
                  <c:v>-2.1</c:v>
                </c:pt>
                <c:pt idx="33">
                  <c:v>6.5</c:v>
                </c:pt>
                <c:pt idx="34">
                  <c:v>4.8</c:v>
                </c:pt>
                <c:pt idx="35">
                  <c:v>0.6</c:v>
                </c:pt>
                <c:pt idx="36">
                  <c:v>-6.93</c:v>
                </c:pt>
                <c:pt idx="37">
                  <c:v>3.4</c:v>
                </c:pt>
                <c:pt idx="38">
                  <c:v>-9.1999999999999993</c:v>
                </c:pt>
                <c:pt idx="39">
                  <c:v>3.4</c:v>
                </c:pt>
                <c:pt idx="40">
                  <c:v>-11.6</c:v>
                </c:pt>
                <c:pt idx="41">
                  <c:v>2</c:v>
                </c:pt>
                <c:pt idx="42">
                  <c:v>7.4</c:v>
                </c:pt>
                <c:pt idx="43">
                  <c:v>4.5999999999999996</c:v>
                </c:pt>
                <c:pt idx="44">
                  <c:v>4.9000000000000004</c:v>
                </c:pt>
                <c:pt idx="45">
                  <c:v>-2.6</c:v>
                </c:pt>
                <c:pt idx="46">
                  <c:v>0.9</c:v>
                </c:pt>
                <c:pt idx="47">
                  <c:v>3</c:v>
                </c:pt>
                <c:pt idx="48">
                  <c:v>-17</c:v>
                </c:pt>
                <c:pt idx="49">
                  <c:v>-2.7</c:v>
                </c:pt>
                <c:pt idx="50">
                  <c:v>-3.5</c:v>
                </c:pt>
                <c:pt idx="51">
                  <c:v>-7.9</c:v>
                </c:pt>
                <c:pt idx="52">
                  <c:v>-9</c:v>
                </c:pt>
                <c:pt idx="53">
                  <c:v>-4.8</c:v>
                </c:pt>
                <c:pt idx="54">
                  <c:v>-1.5</c:v>
                </c:pt>
                <c:pt idx="55">
                  <c:v>1.5</c:v>
                </c:pt>
                <c:pt idx="56">
                  <c:v>2.9</c:v>
                </c:pt>
                <c:pt idx="57">
                  <c:v>-2.74</c:v>
                </c:pt>
                <c:pt idx="58">
                  <c:v>-3.6</c:v>
                </c:pt>
                <c:pt idx="59">
                  <c:v>-2.1</c:v>
                </c:pt>
                <c:pt idx="60">
                  <c:v>-5.7</c:v>
                </c:pt>
                <c:pt idx="61">
                  <c:v>-13.5</c:v>
                </c:pt>
                <c:pt idx="62">
                  <c:v>-3</c:v>
                </c:pt>
                <c:pt idx="63">
                  <c:v>-4.5</c:v>
                </c:pt>
                <c:pt idx="64">
                  <c:v>-25</c:v>
                </c:pt>
                <c:pt idx="65">
                  <c:v>-27</c:v>
                </c:pt>
                <c:pt idx="66">
                  <c:v>-15.5</c:v>
                </c:pt>
                <c:pt idx="67">
                  <c:v>1.6</c:v>
                </c:pt>
                <c:pt idx="68">
                  <c:v>-6.3</c:v>
                </c:pt>
                <c:pt idx="69">
                  <c:v>0.03</c:v>
                </c:pt>
                <c:pt idx="70">
                  <c:v>-6.5</c:v>
                </c:pt>
                <c:pt idx="71">
                  <c:v>2.2999999999999998</c:v>
                </c:pt>
                <c:pt idx="72">
                  <c:v>9.3000000000000007</c:v>
                </c:pt>
                <c:pt idx="73">
                  <c:v>-25.2</c:v>
                </c:pt>
                <c:pt idx="74">
                  <c:v>-5</c:v>
                </c:pt>
                <c:pt idx="75">
                  <c:v>-5.08</c:v>
                </c:pt>
                <c:pt idx="76">
                  <c:v>-17.3</c:v>
                </c:pt>
                <c:pt idx="77">
                  <c:v>2.2000000000000002</c:v>
                </c:pt>
                <c:pt idx="78">
                  <c:v>-4</c:v>
                </c:pt>
                <c:pt idx="79">
                  <c:v>-16.100000000000001</c:v>
                </c:pt>
                <c:pt idx="80">
                  <c:v>-9</c:v>
                </c:pt>
                <c:pt idx="81">
                  <c:v>-3</c:v>
                </c:pt>
                <c:pt idx="82">
                  <c:v>-3</c:v>
                </c:pt>
                <c:pt idx="83">
                  <c:v>-4.0999999999999996</c:v>
                </c:pt>
              </c:numCache>
            </c:numRef>
          </c:yVal>
          <c:smooth val="0"/>
          <c:extLst>
            <c:ext xmlns:c16="http://schemas.microsoft.com/office/drawing/2014/chart" uri="{C3380CC4-5D6E-409C-BE32-E72D297353CC}">
              <c16:uniqueId val="{00000000-AC03-4B21-885C-E4FB5CA5486B}"/>
            </c:ext>
          </c:extLst>
        </c:ser>
        <c:ser>
          <c:idx val="1"/>
          <c:order val="1"/>
          <c:tx>
            <c:strRef>
              <c:f>Trdata!$Q$1</c:f>
              <c:strCache>
                <c:ptCount val="1"/>
                <c:pt idx="0">
                  <c:v>Output power (dBm) (Developed in Japan)</c:v>
                </c:pt>
              </c:strCache>
            </c:strRef>
          </c:tx>
          <c:spPr>
            <a:ln w="25400" cap="rnd">
              <a:noFill/>
              <a:round/>
            </a:ln>
            <a:effectLst/>
          </c:spPr>
          <c:marker>
            <c:symbol val="circle"/>
            <c:size val="5"/>
            <c:spPr>
              <a:solidFill>
                <a:schemeClr val="accent2"/>
              </a:solidFill>
              <a:ln w="9525">
                <a:solidFill>
                  <a:schemeClr val="accent2"/>
                </a:solidFill>
              </a:ln>
              <a:effectLst/>
            </c:spPr>
          </c:marker>
          <c:dPt>
            <c:idx val="27"/>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2-AC03-4B21-885C-E4FB5CA5486B}"/>
              </c:ext>
            </c:extLst>
          </c:dPt>
          <c:xVal>
            <c:numRef>
              <c:f>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Trdata!$Q$2:$Q$97</c:f>
              <c:numCache>
                <c:formatCode>General</c:formatCode>
                <c:ptCount val="9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numCache>
            </c:numRef>
          </c:yVal>
          <c:smooth val="0"/>
          <c:extLst>
            <c:ext xmlns:c16="http://schemas.microsoft.com/office/drawing/2014/chart" uri="{C3380CC4-5D6E-409C-BE32-E72D297353CC}">
              <c16:uniqueId val="{00000003-AC03-4B21-885C-E4FB5CA5486B}"/>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639531088"/>
        <c:crossesAt val="-50"/>
        <c:crossBetween val="midCat"/>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Output power (dBm)</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defRPr>
      </a:pPr>
      <a:endParaRPr lang="ja-JP"/>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Trdata!$U$1</c:f>
              <c:strCache>
                <c:ptCount val="1"/>
                <c:pt idx="0">
                  <c:v>Efficiency CMOS</c:v>
                </c:pt>
              </c:strCache>
            </c:strRef>
          </c:tx>
          <c:spPr>
            <a:ln w="25400" cap="rnd">
              <a:noFill/>
              <a:round/>
            </a:ln>
            <a:effectLst/>
          </c:spPr>
          <c:marker>
            <c:symbol val="circle"/>
            <c:size val="5"/>
            <c:spPr>
              <a:solidFill>
                <a:schemeClr val="accent1"/>
              </a:solidFill>
              <a:ln w="9525">
                <a:solidFill>
                  <a:schemeClr val="accent1"/>
                </a:solidFill>
              </a:ln>
              <a:effectLst/>
            </c:spPr>
          </c:marker>
          <c:xVal>
            <c:numRef>
              <c:f>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Trdata!$U$2:$U$97</c:f>
              <c:numCache>
                <c:formatCode>General</c:formatCode>
                <c:ptCount val="96"/>
                <c:pt idx="0">
                  <c:v>4.4999999999999998E-2</c:v>
                </c:pt>
                <c:pt idx="1">
                  <c:v>#N/A</c:v>
                </c:pt>
                <c:pt idx="2">
                  <c:v>#N/A</c:v>
                </c:pt>
                <c:pt idx="3">
                  <c:v>2.4E-2</c:v>
                </c:pt>
                <c:pt idx="4">
                  <c:v>1.2999999999999999E-2</c:v>
                </c:pt>
                <c:pt idx="5">
                  <c:v>5.2999999999999999E-2</c:v>
                </c:pt>
                <c:pt idx="6">
                  <c:v>2.35E-2</c:v>
                </c:pt>
                <c:pt idx="7">
                  <c:v>#N/A</c:v>
                </c:pt>
                <c:pt idx="8">
                  <c:v>0.14000000000000001</c:v>
                </c:pt>
                <c:pt idx="9">
                  <c:v>5.0999999999999996</c:v>
                </c:pt>
                <c:pt idx="10">
                  <c:v>#N/A</c:v>
                </c:pt>
                <c:pt idx="11">
                  <c:v>1.88</c:v>
                </c:pt>
                <c:pt idx="12">
                  <c:v>#N/A</c:v>
                </c:pt>
                <c:pt idx="13">
                  <c:v>0.11</c:v>
                </c:pt>
                <c:pt idx="14">
                  <c:v>2.5000000000000001E-2</c:v>
                </c:pt>
                <c:pt idx="15">
                  <c:v>#N/A</c:v>
                </c:pt>
                <c:pt idx="16">
                  <c:v>0.08</c:v>
                </c:pt>
                <c:pt idx="17">
                  <c:v>#N/A</c:v>
                </c:pt>
                <c:pt idx="18">
                  <c:v>#N/A</c:v>
                </c:pt>
                <c:pt idx="19">
                  <c:v>#N/A</c:v>
                </c:pt>
                <c:pt idx="20">
                  <c:v>#N/A</c:v>
                </c:pt>
                <c:pt idx="21">
                  <c:v>#N/A</c:v>
                </c:pt>
                <c:pt idx="22">
                  <c:v>#N/A</c:v>
                </c:pt>
                <c:pt idx="23">
                  <c:v>0.33200000000000002</c:v>
                </c:pt>
                <c:pt idx="24">
                  <c:v>0.14000000000000001</c:v>
                </c:pt>
                <c:pt idx="25">
                  <c:v>#N/A</c:v>
                </c:pt>
                <c:pt idx="26">
                  <c:v>#N/A</c:v>
                </c:pt>
                <c:pt idx="27">
                  <c:v>1.5</c:v>
                </c:pt>
                <c:pt idx="28">
                  <c:v>1.4</c:v>
                </c:pt>
                <c:pt idx="29">
                  <c:v>#N/A</c:v>
                </c:pt>
                <c:pt idx="30">
                  <c:v>#N/A</c:v>
                </c:pt>
                <c:pt idx="31">
                  <c:v>4.5999999999999996</c:v>
                </c:pt>
                <c:pt idx="32">
                  <c:v>#N/A</c:v>
                </c:pt>
                <c:pt idx="33">
                  <c:v>#N/A</c:v>
                </c:pt>
                <c:pt idx="34">
                  <c:v>#N/A</c:v>
                </c:pt>
                <c:pt idx="35">
                  <c:v>#N/A</c:v>
                </c:pt>
                <c:pt idx="36">
                  <c:v>6.02</c:v>
                </c:pt>
                <c:pt idx="37">
                  <c:v>1.1599999999999999</c:v>
                </c:pt>
                <c:pt idx="38">
                  <c:v>0.12</c:v>
                </c:pt>
                <c:pt idx="39">
                  <c:v>1.1599999999999999</c:v>
                </c:pt>
                <c:pt idx="40">
                  <c:v>0.19</c:v>
                </c:pt>
                <c:pt idx="41">
                  <c:v>#N/A</c:v>
                </c:pt>
                <c:pt idx="42">
                  <c:v>#N/A</c:v>
                </c:pt>
                <c:pt idx="43">
                  <c:v>2.4</c:v>
                </c:pt>
                <c:pt idx="44">
                  <c:v>3</c:v>
                </c:pt>
                <c:pt idx="45">
                  <c:v>#N/A</c:v>
                </c:pt>
                <c:pt idx="46">
                  <c:v>0.51</c:v>
                </c:pt>
                <c:pt idx="47">
                  <c:v>2.95</c:v>
                </c:pt>
                <c:pt idx="48">
                  <c:v>0.03</c:v>
                </c:pt>
                <c:pt idx="49">
                  <c:v>0</c:v>
                </c:pt>
                <c:pt idx="50">
                  <c:v>0</c:v>
                </c:pt>
                <c:pt idx="51">
                  <c:v>0</c:v>
                </c:pt>
                <c:pt idx="52">
                  <c:v>0</c:v>
                </c:pt>
                <c:pt idx="53">
                  <c:v>1.47</c:v>
                </c:pt>
                <c:pt idx="54">
                  <c:v>0.3</c:v>
                </c:pt>
                <c:pt idx="55">
                  <c:v>#N/A</c:v>
                </c:pt>
                <c:pt idx="56">
                  <c:v>#N/A</c:v>
                </c:pt>
                <c:pt idx="57">
                  <c:v>2.76</c:v>
                </c:pt>
                <c:pt idx="58">
                  <c:v>#N/A</c:v>
                </c:pt>
                <c:pt idx="59">
                  <c:v>#N/A</c:v>
                </c:pt>
                <c:pt idx="60">
                  <c:v>#N/A</c:v>
                </c:pt>
                <c:pt idx="61">
                  <c:v>0.1</c:v>
                </c:pt>
                <c:pt idx="62">
                  <c:v>2.08</c:v>
                </c:pt>
                <c:pt idx="63">
                  <c:v>#N/A</c:v>
                </c:pt>
                <c:pt idx="64">
                  <c:v>#N/A</c:v>
                </c:pt>
                <c:pt idx="65">
                  <c:v>1E-3</c:v>
                </c:pt>
                <c:pt idx="66">
                  <c:v>#N/A</c:v>
                </c:pt>
                <c:pt idx="67">
                  <c:v>#N/A</c:v>
                </c:pt>
                <c:pt idx="68">
                  <c:v>#N/A</c:v>
                </c:pt>
                <c:pt idx="69">
                  <c:v>#N/A</c:v>
                </c:pt>
                <c:pt idx="70">
                  <c:v>#N/A</c:v>
                </c:pt>
                <c:pt idx="71">
                  <c:v>#N/A</c:v>
                </c:pt>
                <c:pt idx="72">
                  <c:v>#N/A</c:v>
                </c:pt>
                <c:pt idx="73">
                  <c:v>0.01</c:v>
                </c:pt>
                <c:pt idx="74">
                  <c:v>#N/A</c:v>
                </c:pt>
                <c:pt idx="75">
                  <c:v>#N/A</c:v>
                </c:pt>
                <c:pt idx="76">
                  <c:v>#N/A</c:v>
                </c:pt>
                <c:pt idx="77">
                  <c:v>#N/A</c:v>
                </c:pt>
                <c:pt idx="78">
                  <c:v>#N/A</c:v>
                </c:pt>
                <c:pt idx="79">
                  <c:v>2.5000000000000001E-2</c:v>
                </c:pt>
                <c:pt idx="80">
                  <c:v>4.1000000000000002E-2</c:v>
                </c:pt>
                <c:pt idx="81">
                  <c:v>6.6000000000000003E-2</c:v>
                </c:pt>
                <c:pt idx="82">
                  <c:v>3.4000000000000002E-2</c:v>
                </c:pt>
                <c:pt idx="83">
                  <c:v>0.11</c:v>
                </c:pt>
              </c:numCache>
            </c:numRef>
          </c:yVal>
          <c:smooth val="0"/>
          <c:extLst>
            <c:ext xmlns:c16="http://schemas.microsoft.com/office/drawing/2014/chart" uri="{C3380CC4-5D6E-409C-BE32-E72D297353CC}">
              <c16:uniqueId val="{00000000-B695-44EA-ACCE-055DBE5DCCB1}"/>
            </c:ext>
          </c:extLst>
        </c:ser>
        <c:ser>
          <c:idx val="1"/>
          <c:order val="1"/>
          <c:tx>
            <c:strRef>
              <c:f>Trdata!$V$1</c:f>
              <c:strCache>
                <c:ptCount val="1"/>
                <c:pt idx="0">
                  <c:v>Efficiency SiGe</c:v>
                </c:pt>
              </c:strCache>
            </c:strRef>
          </c:tx>
          <c:spPr>
            <a:ln w="25400" cap="rnd">
              <a:noFill/>
              <a:round/>
            </a:ln>
            <a:effectLst/>
          </c:spPr>
          <c:marker>
            <c:symbol val="circle"/>
            <c:size val="5"/>
            <c:spPr>
              <a:solidFill>
                <a:schemeClr val="accent2"/>
              </a:solidFill>
              <a:ln w="9525">
                <a:solidFill>
                  <a:schemeClr val="accent2"/>
                </a:solidFill>
              </a:ln>
              <a:effectLst/>
            </c:spPr>
          </c:marker>
          <c:dPt>
            <c:idx val="76"/>
            <c:marker>
              <c:symbol val="none"/>
            </c:marker>
            <c:bubble3D val="0"/>
            <c:extLst>
              <c:ext xmlns:c16="http://schemas.microsoft.com/office/drawing/2014/chart" uri="{C3380CC4-5D6E-409C-BE32-E72D297353CC}">
                <c16:uniqueId val="{00000003-B695-44EA-ACCE-055DBE5DCCB1}"/>
              </c:ext>
            </c:extLst>
          </c:dPt>
          <c:xVal>
            <c:numRef>
              <c:f>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Trdata!$V$2:$V$97</c:f>
              <c:numCache>
                <c:formatCode>General</c:formatCode>
                <c:ptCount val="96"/>
                <c:pt idx="0">
                  <c:v>#N/A</c:v>
                </c:pt>
                <c:pt idx="1">
                  <c:v>4.5999999999999999E-2</c:v>
                </c:pt>
                <c:pt idx="2">
                  <c:v>2.1000000000000001E-2</c:v>
                </c:pt>
                <c:pt idx="3">
                  <c:v>#N/A</c:v>
                </c:pt>
                <c:pt idx="4">
                  <c:v>#N/A</c:v>
                </c:pt>
                <c:pt idx="5">
                  <c:v>#N/A</c:v>
                </c:pt>
                <c:pt idx="6">
                  <c:v>#N/A</c:v>
                </c:pt>
                <c:pt idx="7">
                  <c:v>0.54</c:v>
                </c:pt>
                <c:pt idx="8">
                  <c:v>#N/A</c:v>
                </c:pt>
                <c:pt idx="9">
                  <c:v>#N/A</c:v>
                </c:pt>
                <c:pt idx="10">
                  <c:v>#N/A</c:v>
                </c:pt>
                <c:pt idx="11">
                  <c:v>#N/A</c:v>
                </c:pt>
                <c:pt idx="12">
                  <c:v>7.0000000000000001E-3</c:v>
                </c:pt>
                <c:pt idx="13">
                  <c:v>#N/A</c:v>
                </c:pt>
                <c:pt idx="14">
                  <c:v>#N/A</c:v>
                </c:pt>
                <c:pt idx="15">
                  <c:v>#N/A</c:v>
                </c:pt>
                <c:pt idx="16">
                  <c:v>#N/A</c:v>
                </c:pt>
                <c:pt idx="17">
                  <c:v>#N/A</c:v>
                </c:pt>
                <c:pt idx="18">
                  <c:v>0.19</c:v>
                </c:pt>
                <c:pt idx="19">
                  <c:v>0.04</c:v>
                </c:pt>
                <c:pt idx="20">
                  <c:v>0.14000000000000001</c:v>
                </c:pt>
                <c:pt idx="21">
                  <c:v>#N/A</c:v>
                </c:pt>
                <c:pt idx="22">
                  <c:v>#N/A</c:v>
                </c:pt>
                <c:pt idx="23">
                  <c:v>#N/A</c:v>
                </c:pt>
                <c:pt idx="24">
                  <c:v>#N/A</c:v>
                </c:pt>
                <c:pt idx="25">
                  <c:v>#N/A</c:v>
                </c:pt>
                <c:pt idx="26">
                  <c:v>0.65</c:v>
                </c:pt>
                <c:pt idx="27">
                  <c:v>#N/A</c:v>
                </c:pt>
                <c:pt idx="28">
                  <c:v>#N/A</c:v>
                </c:pt>
                <c:pt idx="29">
                  <c:v>2.4</c:v>
                </c:pt>
                <c:pt idx="30">
                  <c:v>0.52</c:v>
                </c:pt>
                <c:pt idx="31">
                  <c:v>#N/A</c:v>
                </c:pt>
                <c:pt idx="32">
                  <c:v>0.22</c:v>
                </c:pt>
                <c:pt idx="33">
                  <c:v>15.3</c:v>
                </c:pt>
                <c:pt idx="34">
                  <c:v>11.7</c:v>
                </c:pt>
                <c:pt idx="35">
                  <c:v>80</c:v>
                </c:pt>
                <c:pt idx="36">
                  <c:v>#N/A</c:v>
                </c:pt>
                <c:pt idx="37">
                  <c:v>#N/A</c:v>
                </c:pt>
                <c:pt idx="38">
                  <c:v>#N/A</c:v>
                </c:pt>
                <c:pt idx="39">
                  <c:v>#N/A</c:v>
                </c:pt>
                <c:pt idx="40">
                  <c:v>#N/A</c:v>
                </c:pt>
                <c:pt idx="41">
                  <c:v>#N/A</c:v>
                </c:pt>
                <c:pt idx="42">
                  <c:v>#N/A</c:v>
                </c:pt>
                <c:pt idx="43">
                  <c:v>#N/A</c:v>
                </c:pt>
                <c:pt idx="44">
                  <c:v>#N/A</c:v>
                </c:pt>
                <c:pt idx="45">
                  <c:v>1.1000000000000001</c:v>
                </c:pt>
                <c:pt idx="46">
                  <c:v>#N/A</c:v>
                </c:pt>
                <c:pt idx="47">
                  <c:v>#N/A</c:v>
                </c:pt>
                <c:pt idx="48">
                  <c:v>#N/A</c:v>
                </c:pt>
                <c:pt idx="49">
                  <c:v>#N/A</c:v>
                </c:pt>
                <c:pt idx="50">
                  <c:v>#N/A</c:v>
                </c:pt>
                <c:pt idx="51">
                  <c:v>#N/A</c:v>
                </c:pt>
                <c:pt idx="52">
                  <c:v>#N/A</c:v>
                </c:pt>
                <c:pt idx="53">
                  <c:v>#N/A</c:v>
                </c:pt>
                <c:pt idx="54">
                  <c:v>#N/A</c:v>
                </c:pt>
                <c:pt idx="55">
                  <c:v>#N/A</c:v>
                </c:pt>
                <c:pt idx="56">
                  <c:v>#N/A</c:v>
                </c:pt>
                <c:pt idx="57">
                  <c:v>#N/A</c:v>
                </c:pt>
                <c:pt idx="58">
                  <c:v>0.81</c:v>
                </c:pt>
                <c:pt idx="59">
                  <c:v>#N/A</c:v>
                </c:pt>
                <c:pt idx="60">
                  <c:v>#N/A</c:v>
                </c:pt>
                <c:pt idx="61">
                  <c:v>#N/A</c:v>
                </c:pt>
                <c:pt idx="62">
                  <c:v>#N/A</c:v>
                </c:pt>
                <c:pt idx="63">
                  <c:v>0</c:v>
                </c:pt>
                <c:pt idx="64">
                  <c:v>0</c:v>
                </c:pt>
                <c:pt idx="65">
                  <c:v>#N/A</c:v>
                </c:pt>
                <c:pt idx="66">
                  <c:v>0.03</c:v>
                </c:pt>
                <c:pt idx="67">
                  <c:v>0.7</c:v>
                </c:pt>
                <c:pt idx="68">
                  <c:v>0.2</c:v>
                </c:pt>
                <c:pt idx="69">
                  <c:v>#N/A</c:v>
                </c:pt>
                <c:pt idx="70">
                  <c:v>#N/A</c:v>
                </c:pt>
                <c:pt idx="71">
                  <c:v>0.4</c:v>
                </c:pt>
                <c:pt idx="72">
                  <c:v>#N/A</c:v>
                </c:pt>
                <c:pt idx="73">
                  <c:v>#N/A</c:v>
                </c:pt>
                <c:pt idx="74">
                  <c:v>0.25</c:v>
                </c:pt>
                <c:pt idx="75">
                  <c:v>0.08</c:v>
                </c:pt>
                <c:pt idx="76">
                  <c:v>3.3</c:v>
                </c:pt>
                <c:pt idx="77">
                  <c:v>1.7</c:v>
                </c:pt>
                <c:pt idx="78">
                  <c:v>0.81</c:v>
                </c:pt>
                <c:pt idx="79">
                  <c:v>#N/A</c:v>
                </c:pt>
                <c:pt idx="80">
                  <c:v>#N/A</c:v>
                </c:pt>
                <c:pt idx="81">
                  <c:v>#N/A</c:v>
                </c:pt>
                <c:pt idx="82">
                  <c:v>#N/A</c:v>
                </c:pt>
                <c:pt idx="83">
                  <c:v>#N/A</c:v>
                </c:pt>
              </c:numCache>
            </c:numRef>
          </c:yVal>
          <c:smooth val="0"/>
          <c:extLst>
            <c:ext xmlns:c16="http://schemas.microsoft.com/office/drawing/2014/chart" uri="{C3380CC4-5D6E-409C-BE32-E72D297353CC}">
              <c16:uniqueId val="{00000001-B695-44EA-ACCE-055DBE5DCCB1}"/>
            </c:ext>
          </c:extLst>
        </c:ser>
        <c:ser>
          <c:idx val="2"/>
          <c:order val="2"/>
          <c:tx>
            <c:strRef>
              <c:f>Trdata!$W$1</c:f>
              <c:strCache>
                <c:ptCount val="1"/>
                <c:pt idx="0">
                  <c:v>Efficiency InP</c:v>
                </c:pt>
              </c:strCache>
            </c:strRef>
          </c:tx>
          <c:spPr>
            <a:ln w="25400" cap="rnd">
              <a:noFill/>
              <a:round/>
            </a:ln>
            <a:effectLst/>
          </c:spPr>
          <c:marker>
            <c:symbol val="circle"/>
            <c:size val="5"/>
            <c:spPr>
              <a:solidFill>
                <a:schemeClr val="accent3"/>
              </a:solidFill>
              <a:ln w="9525">
                <a:solidFill>
                  <a:schemeClr val="accent3"/>
                </a:solidFill>
              </a:ln>
              <a:effectLst/>
            </c:spPr>
          </c:marker>
          <c:xVal>
            <c:numRef>
              <c:f>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Trdata!$W$2:$W$97</c:f>
              <c:numCache>
                <c:formatCode>General</c:formatCode>
                <c:ptCount val="9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0.95</c:v>
                </c:pt>
                <c:pt idx="56">
                  <c:v>2.2999999999999998</c:v>
                </c:pt>
                <c:pt idx="57">
                  <c:v>#N/A</c:v>
                </c:pt>
                <c:pt idx="58">
                  <c:v>#N/A</c:v>
                </c:pt>
                <c:pt idx="59">
                  <c:v>0</c:v>
                </c:pt>
                <c:pt idx="60">
                  <c:v>1.7</c:v>
                </c:pt>
                <c:pt idx="61">
                  <c:v>#N/A</c:v>
                </c:pt>
                <c:pt idx="62">
                  <c:v>#N/A</c:v>
                </c:pt>
                <c:pt idx="63">
                  <c:v>#N/A</c:v>
                </c:pt>
                <c:pt idx="64">
                  <c:v>#N/A</c:v>
                </c:pt>
                <c:pt idx="65">
                  <c:v>#N/A</c:v>
                </c:pt>
                <c:pt idx="66">
                  <c:v>#N/A</c:v>
                </c:pt>
                <c:pt idx="67">
                  <c:v>#N/A</c:v>
                </c:pt>
                <c:pt idx="68">
                  <c:v>#N/A</c:v>
                </c:pt>
                <c:pt idx="69">
                  <c:v>0.82</c:v>
                </c:pt>
                <c:pt idx="70">
                  <c:v>1.66</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numCache>
            </c:numRef>
          </c:yVal>
          <c:smooth val="0"/>
          <c:extLst>
            <c:ext xmlns:c16="http://schemas.microsoft.com/office/drawing/2014/chart" uri="{C3380CC4-5D6E-409C-BE32-E72D297353CC}">
              <c16:uniqueId val="{00000002-B695-44EA-ACCE-055DBE5DCCB1}"/>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639531088"/>
        <c:crossesAt val="-50"/>
        <c:crossBetween val="midCat"/>
      </c:valAx>
      <c:valAx>
        <c:axId val="639531088"/>
        <c:scaling>
          <c:logBase val="10"/>
          <c:orientation val="minMax"/>
          <c:max val="10"/>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DC-to-RF efficiency (%)</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'UTC-PD+Combdata'!$P$1</c:f>
              <c:strCache>
                <c:ptCount val="1"/>
                <c:pt idx="0">
                  <c:v>Output power (dBm) (Other countries)</c:v>
                </c:pt>
              </c:strCache>
            </c:strRef>
          </c:tx>
          <c:spPr>
            <a:ln w="25400" cap="rnd">
              <a:noFill/>
              <a:round/>
            </a:ln>
            <a:effectLst/>
          </c:spPr>
          <c:marker>
            <c:symbol val="circle"/>
            <c:size val="5"/>
            <c:spPr>
              <a:solidFill>
                <a:schemeClr val="accent1"/>
              </a:solidFill>
              <a:ln w="9525">
                <a:solidFill>
                  <a:schemeClr val="accent1"/>
                </a:solidFill>
              </a:ln>
              <a:effectLst/>
            </c:spPr>
          </c:marker>
          <c:xVal>
            <c:numRef>
              <c:f>'UTC-PD+Combdata'!$B$2:$B$100</c:f>
              <c:numCache>
                <c:formatCode>General</c:formatCode>
                <c:ptCount val="99"/>
                <c:pt idx="0">
                  <c:v>300</c:v>
                </c:pt>
                <c:pt idx="1">
                  <c:v>510</c:v>
                </c:pt>
                <c:pt idx="2">
                  <c:v>700</c:v>
                </c:pt>
                <c:pt idx="3">
                  <c:v>1020</c:v>
                </c:pt>
                <c:pt idx="4">
                  <c:v>1040</c:v>
                </c:pt>
                <c:pt idx="5">
                  <c:v>1530</c:v>
                </c:pt>
                <c:pt idx="6">
                  <c:v>120</c:v>
                </c:pt>
                <c:pt idx="7">
                  <c:v>300</c:v>
                </c:pt>
                <c:pt idx="8">
                  <c:v>350</c:v>
                </c:pt>
                <c:pt idx="9">
                  <c:v>457</c:v>
                </c:pt>
                <c:pt idx="10">
                  <c:v>700</c:v>
                </c:pt>
                <c:pt idx="11">
                  <c:v>914</c:v>
                </c:pt>
                <c:pt idx="12">
                  <c:v>1040</c:v>
                </c:pt>
                <c:pt idx="13">
                  <c:v>1250</c:v>
                </c:pt>
                <c:pt idx="14">
                  <c:v>331</c:v>
                </c:pt>
                <c:pt idx="15">
                  <c:v>300</c:v>
                </c:pt>
                <c:pt idx="16">
                  <c:v>300</c:v>
                </c:pt>
                <c:pt idx="17">
                  <c:v>303</c:v>
                </c:pt>
                <c:pt idx="18">
                  <c:v>125</c:v>
                </c:pt>
                <c:pt idx="19">
                  <c:v>110</c:v>
                </c:pt>
                <c:pt idx="20">
                  <c:v>560</c:v>
                </c:pt>
              </c:numCache>
            </c:numRef>
          </c:xVal>
          <c:yVal>
            <c:numRef>
              <c:f>'UTC-PD+Combdata'!$P$2:$P$100</c:f>
              <c:numCache>
                <c:formatCode>General</c:formatCode>
                <c:ptCount val="99"/>
                <c:pt idx="0">
                  <c:v>#N/A</c:v>
                </c:pt>
                <c:pt idx="1">
                  <c:v>-14</c:v>
                </c:pt>
                <c:pt idx="2">
                  <c:v>-20.2</c:v>
                </c:pt>
                <c:pt idx="3">
                  <c:v>-23</c:v>
                </c:pt>
                <c:pt idx="4">
                  <c:v>#N/A</c:v>
                </c:pt>
                <c:pt idx="5">
                  <c:v>-33</c:v>
                </c:pt>
                <c:pt idx="6">
                  <c:v>#N/A</c:v>
                </c:pt>
                <c:pt idx="7">
                  <c:v>#N/A</c:v>
                </c:pt>
                <c:pt idx="8">
                  <c:v>#N/A</c:v>
                </c:pt>
                <c:pt idx="9">
                  <c:v>-8.3000000000000007</c:v>
                </c:pt>
                <c:pt idx="10">
                  <c:v>#N/A</c:v>
                </c:pt>
                <c:pt idx="11">
                  <c:v>-16.2</c:v>
                </c:pt>
                <c:pt idx="12">
                  <c:v>#N/A</c:v>
                </c:pt>
                <c:pt idx="13">
                  <c:v>#N/A</c:v>
                </c:pt>
                <c:pt idx="14">
                  <c:v>-10</c:v>
                </c:pt>
                <c:pt idx="15">
                  <c:v>#N/A</c:v>
                </c:pt>
                <c:pt idx="16">
                  <c:v>#N/A</c:v>
                </c:pt>
                <c:pt idx="17">
                  <c:v>-60</c:v>
                </c:pt>
                <c:pt idx="18">
                  <c:v>#N/A</c:v>
                </c:pt>
                <c:pt idx="19">
                  <c:v>-24</c:v>
                </c:pt>
                <c:pt idx="20">
                  <c:v>#N/A</c:v>
                </c:pt>
              </c:numCache>
            </c:numRef>
          </c:yVal>
          <c:smooth val="0"/>
          <c:extLst>
            <c:ext xmlns:c16="http://schemas.microsoft.com/office/drawing/2014/chart" uri="{C3380CC4-5D6E-409C-BE32-E72D297353CC}">
              <c16:uniqueId val="{00000000-5BA8-4CA0-9958-2B1632016A41}"/>
            </c:ext>
          </c:extLst>
        </c:ser>
        <c:ser>
          <c:idx val="1"/>
          <c:order val="1"/>
          <c:tx>
            <c:strRef>
              <c:f>'UTC-PD+Combdata'!$Q$1</c:f>
              <c:strCache>
                <c:ptCount val="1"/>
                <c:pt idx="0">
                  <c:v>Output power (dBm) (Developed in Japan)</c:v>
                </c:pt>
              </c:strCache>
            </c:strRef>
          </c:tx>
          <c:spPr>
            <a:ln w="25400" cap="rnd">
              <a:noFill/>
              <a:round/>
            </a:ln>
            <a:effectLst/>
          </c:spPr>
          <c:marker>
            <c:symbol val="circle"/>
            <c:size val="5"/>
            <c:spPr>
              <a:solidFill>
                <a:schemeClr val="accent2"/>
              </a:solidFill>
              <a:ln w="9525">
                <a:solidFill>
                  <a:schemeClr val="accent2"/>
                </a:solidFill>
              </a:ln>
              <a:effectLst/>
            </c:spPr>
          </c:marker>
          <c:dPt>
            <c:idx val="27"/>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2-5BA8-4CA0-9958-2B1632016A41}"/>
              </c:ext>
            </c:extLst>
          </c:dPt>
          <c:xVal>
            <c:numRef>
              <c:f>'UTC-PD+Combdata'!$B$2:$B$100</c:f>
              <c:numCache>
                <c:formatCode>General</c:formatCode>
                <c:ptCount val="99"/>
                <c:pt idx="0">
                  <c:v>300</c:v>
                </c:pt>
                <c:pt idx="1">
                  <c:v>510</c:v>
                </c:pt>
                <c:pt idx="2">
                  <c:v>700</c:v>
                </c:pt>
                <c:pt idx="3">
                  <c:v>1020</c:v>
                </c:pt>
                <c:pt idx="4">
                  <c:v>1040</c:v>
                </c:pt>
                <c:pt idx="5">
                  <c:v>1530</c:v>
                </c:pt>
                <c:pt idx="6">
                  <c:v>120</c:v>
                </c:pt>
                <c:pt idx="7">
                  <c:v>300</c:v>
                </c:pt>
                <c:pt idx="8">
                  <c:v>350</c:v>
                </c:pt>
                <c:pt idx="9">
                  <c:v>457</c:v>
                </c:pt>
                <c:pt idx="10">
                  <c:v>700</c:v>
                </c:pt>
                <c:pt idx="11">
                  <c:v>914</c:v>
                </c:pt>
                <c:pt idx="12">
                  <c:v>1040</c:v>
                </c:pt>
                <c:pt idx="13">
                  <c:v>1250</c:v>
                </c:pt>
                <c:pt idx="14">
                  <c:v>331</c:v>
                </c:pt>
                <c:pt idx="15">
                  <c:v>300</c:v>
                </c:pt>
                <c:pt idx="16">
                  <c:v>300</c:v>
                </c:pt>
                <c:pt idx="17">
                  <c:v>303</c:v>
                </c:pt>
                <c:pt idx="18">
                  <c:v>125</c:v>
                </c:pt>
                <c:pt idx="19">
                  <c:v>110</c:v>
                </c:pt>
                <c:pt idx="20">
                  <c:v>560</c:v>
                </c:pt>
              </c:numCache>
            </c:numRef>
          </c:xVal>
          <c:yVal>
            <c:numRef>
              <c:f>'UTC-PD+Combdata'!$Q$2:$Q$100</c:f>
              <c:numCache>
                <c:formatCode>General</c:formatCode>
                <c:ptCount val="99"/>
                <c:pt idx="0">
                  <c:v>-5.2</c:v>
                </c:pt>
                <c:pt idx="1">
                  <c:v>#N/A</c:v>
                </c:pt>
                <c:pt idx="2">
                  <c:v>#N/A</c:v>
                </c:pt>
                <c:pt idx="3">
                  <c:v>#N/A</c:v>
                </c:pt>
                <c:pt idx="4">
                  <c:v>-25.9</c:v>
                </c:pt>
                <c:pt idx="5">
                  <c:v>#N/A</c:v>
                </c:pt>
                <c:pt idx="6">
                  <c:v>12.3</c:v>
                </c:pt>
                <c:pt idx="7">
                  <c:v>0.9</c:v>
                </c:pt>
                <c:pt idx="8">
                  <c:v>-2.7</c:v>
                </c:pt>
                <c:pt idx="9">
                  <c:v>#N/A</c:v>
                </c:pt>
                <c:pt idx="10">
                  <c:v>-15.5</c:v>
                </c:pt>
                <c:pt idx="11">
                  <c:v>#N/A</c:v>
                </c:pt>
                <c:pt idx="12">
                  <c:v>-19.600000000000001</c:v>
                </c:pt>
                <c:pt idx="13">
                  <c:v>-24.6</c:v>
                </c:pt>
                <c:pt idx="14">
                  <c:v>#N/A</c:v>
                </c:pt>
                <c:pt idx="15">
                  <c:v>-14</c:v>
                </c:pt>
                <c:pt idx="16">
                  <c:v>-8</c:v>
                </c:pt>
                <c:pt idx="17">
                  <c:v>#N/A</c:v>
                </c:pt>
                <c:pt idx="18">
                  <c:v>#N/A</c:v>
                </c:pt>
                <c:pt idx="19">
                  <c:v>#N/A</c:v>
                </c:pt>
                <c:pt idx="20">
                  <c:v>#N/A</c:v>
                </c:pt>
              </c:numCache>
            </c:numRef>
          </c:yVal>
          <c:smooth val="0"/>
          <c:extLst>
            <c:ext xmlns:c16="http://schemas.microsoft.com/office/drawing/2014/chart" uri="{C3380CC4-5D6E-409C-BE32-E72D297353CC}">
              <c16:uniqueId val="{00000003-5BA8-4CA0-9958-2B1632016A41}"/>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639531088"/>
        <c:crossesAt val="-70"/>
        <c:crossBetween val="midCat"/>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Output power (dBm)</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defRPr>
      </a:pPr>
      <a:endParaRPr lang="ja-JP"/>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Trdata!$Y$1</c:f>
              <c:strCache>
                <c:ptCount val="1"/>
                <c:pt idx="0">
                  <c:v>P.D. CMOS</c:v>
                </c:pt>
              </c:strCache>
            </c:strRef>
          </c:tx>
          <c:spPr>
            <a:ln w="25400" cap="rnd">
              <a:noFill/>
              <a:round/>
            </a:ln>
            <a:effectLst/>
          </c:spPr>
          <c:marker>
            <c:symbol val="circle"/>
            <c:size val="5"/>
            <c:spPr>
              <a:solidFill>
                <a:schemeClr val="accent1"/>
              </a:solidFill>
              <a:ln w="9525">
                <a:solidFill>
                  <a:schemeClr val="accent1"/>
                </a:solidFill>
              </a:ln>
              <a:effectLst/>
            </c:spPr>
          </c:marker>
          <c:xVal>
            <c:numRef>
              <c:f>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Trdata!$Y$2:$Y$97</c:f>
              <c:numCache>
                <c:formatCode>General</c:formatCode>
                <c:ptCount val="96"/>
                <c:pt idx="0">
                  <c:v>0.16768869238771472</c:v>
                </c:pt>
                <c:pt idx="1">
                  <c:v>#N/A</c:v>
                </c:pt>
                <c:pt idx="2">
                  <c:v>#N/A</c:v>
                </c:pt>
                <c:pt idx="3">
                  <c:v>2.5238293779207728E-2</c:v>
                </c:pt>
                <c:pt idx="4">
                  <c:v>1.9002498237798853E-2</c:v>
                </c:pt>
                <c:pt idx="5">
                  <c:v>0.20841808106771775</c:v>
                </c:pt>
                <c:pt idx="6">
                  <c:v>2.6464732193933988E-2</c:v>
                </c:pt>
                <c:pt idx="7">
                  <c:v>#N/A</c:v>
                </c:pt>
                <c:pt idx="8">
                  <c:v>0.48783411056607118</c:v>
                </c:pt>
                <c:pt idx="9">
                  <c:v>1.5618777047411336</c:v>
                </c:pt>
                <c:pt idx="10">
                  <c:v>#N/A</c:v>
                </c:pt>
                <c:pt idx="11">
                  <c:v>3.7825154034489605</c:v>
                </c:pt>
                <c:pt idx="12">
                  <c:v>#N/A</c:v>
                </c:pt>
                <c:pt idx="13">
                  <c:v>0.45050280482192495</c:v>
                </c:pt>
                <c:pt idx="14">
                  <c:v>2.85431269265701E-2</c:v>
                </c:pt>
                <c:pt idx="15">
                  <c:v>#N/A</c:v>
                </c:pt>
                <c:pt idx="16">
                  <c:v>1.5048426357069913</c:v>
                </c:pt>
                <c:pt idx="17">
                  <c:v>0.12224078868957861</c:v>
                </c:pt>
                <c:pt idx="18">
                  <c:v>#N/A</c:v>
                </c:pt>
                <c:pt idx="19">
                  <c:v>#N/A</c:v>
                </c:pt>
                <c:pt idx="20">
                  <c:v>#N/A</c:v>
                </c:pt>
                <c:pt idx="21">
                  <c:v>5.8283583879359564E-2</c:v>
                </c:pt>
                <c:pt idx="22">
                  <c:v>#N/A</c:v>
                </c:pt>
                <c:pt idx="23">
                  <c:v>5.2579778706682713E-2</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2.85431269265701E-2</c:v>
                </c:pt>
                <c:pt idx="80">
                  <c:v>9.1892365824391725E-2</c:v>
                </c:pt>
                <c:pt idx="81">
                  <c:v>0.5166878697188374</c:v>
                </c:pt>
                <c:pt idx="82">
                  <c:v>0.12224078868957861</c:v>
                </c:pt>
                <c:pt idx="83">
                  <c:v>0.24938791345787215</c:v>
                </c:pt>
              </c:numCache>
            </c:numRef>
          </c:yVal>
          <c:smooth val="0"/>
          <c:extLst>
            <c:ext xmlns:c16="http://schemas.microsoft.com/office/drawing/2014/chart" uri="{C3380CC4-5D6E-409C-BE32-E72D297353CC}">
              <c16:uniqueId val="{00000000-5868-49B0-A681-C978CA2C7263}"/>
            </c:ext>
          </c:extLst>
        </c:ser>
        <c:ser>
          <c:idx val="1"/>
          <c:order val="1"/>
          <c:tx>
            <c:strRef>
              <c:f>Trdata!$Z$1</c:f>
              <c:strCache>
                <c:ptCount val="1"/>
                <c:pt idx="0">
                  <c:v>P.D. SiGe</c:v>
                </c:pt>
              </c:strCache>
            </c:strRef>
          </c:tx>
          <c:spPr>
            <a:ln w="25400" cap="rnd">
              <a:noFill/>
              <a:round/>
            </a:ln>
            <a:effectLst/>
          </c:spPr>
          <c:marker>
            <c:symbol val="circle"/>
            <c:size val="5"/>
            <c:spPr>
              <a:solidFill>
                <a:schemeClr val="accent2"/>
              </a:solidFill>
              <a:ln w="9525">
                <a:solidFill>
                  <a:schemeClr val="accent2"/>
                </a:solidFill>
              </a:ln>
              <a:effectLst/>
            </c:spPr>
          </c:marker>
          <c:xVal>
            <c:numRef>
              <c:f>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Trdata!$Z$2:$Z$97</c:f>
              <c:numCache>
                <c:formatCode>General</c:formatCode>
                <c:ptCount val="96"/>
                <c:pt idx="0">
                  <c:v>#N/A</c:v>
                </c:pt>
                <c:pt idx="1">
                  <c:v>0.17410801090450331</c:v>
                </c:pt>
                <c:pt idx="2">
                  <c:v>6.7011348731860557E-2</c:v>
                </c:pt>
                <c:pt idx="3">
                  <c:v>#N/A</c:v>
                </c:pt>
                <c:pt idx="4">
                  <c:v>#N/A</c:v>
                </c:pt>
                <c:pt idx="5">
                  <c:v>#N/A</c:v>
                </c:pt>
                <c:pt idx="6">
                  <c:v>#N/A</c:v>
                </c:pt>
                <c:pt idx="7">
                  <c:v>1.576814864202815</c:v>
                </c:pt>
                <c:pt idx="8">
                  <c:v>#N/A</c:v>
                </c:pt>
                <c:pt idx="9">
                  <c:v>#N/A</c:v>
                </c:pt>
                <c:pt idx="10">
                  <c:v>#N/A</c:v>
                </c:pt>
                <c:pt idx="11">
                  <c:v>#N/A</c:v>
                </c:pt>
                <c:pt idx="12">
                  <c:v>8.1283051616409904E-2</c:v>
                </c:pt>
                <c:pt idx="13">
                  <c:v>#N/A</c:v>
                </c:pt>
                <c:pt idx="14">
                  <c:v>#N/A</c:v>
                </c:pt>
                <c:pt idx="15">
                  <c:v>#N/A</c:v>
                </c:pt>
                <c:pt idx="16">
                  <c:v>#N/A</c:v>
                </c:pt>
                <c:pt idx="17">
                  <c:v>#N/A</c:v>
                </c:pt>
                <c:pt idx="18">
                  <c:v>0.66012997706561194</c:v>
                </c:pt>
                <c:pt idx="19">
                  <c:v>0.23809523809523808</c:v>
                </c:pt>
                <c:pt idx="20">
                  <c:v>1.0996295425547578</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0.79056941504209477</c:v>
                </c:pt>
                <c:pt idx="75">
                  <c:v>0.31679179470697499</c:v>
                </c:pt>
                <c:pt idx="76">
                  <c:v>5.0326679369266672E-2</c:v>
                </c:pt>
                <c:pt idx="77">
                  <c:v>20.74483634296951</c:v>
                </c:pt>
                <c:pt idx="78">
                  <c:v>4.4234130061499695</c:v>
                </c:pt>
                <c:pt idx="79">
                  <c:v>#N/A</c:v>
                </c:pt>
                <c:pt idx="80">
                  <c:v>#N/A</c:v>
                </c:pt>
                <c:pt idx="81">
                  <c:v>#N/A</c:v>
                </c:pt>
                <c:pt idx="82">
                  <c:v>#N/A</c:v>
                </c:pt>
                <c:pt idx="83">
                  <c:v>#N/A</c:v>
                </c:pt>
              </c:numCache>
            </c:numRef>
          </c:yVal>
          <c:smooth val="0"/>
          <c:extLst>
            <c:ext xmlns:c16="http://schemas.microsoft.com/office/drawing/2014/chart" uri="{C3380CC4-5D6E-409C-BE32-E72D297353CC}">
              <c16:uniqueId val="{00000001-5868-49B0-A681-C978CA2C7263}"/>
            </c:ext>
          </c:extLst>
        </c:ser>
        <c:ser>
          <c:idx val="2"/>
          <c:order val="2"/>
          <c:tx>
            <c:strRef>
              <c:f>Trdata!$AA$1</c:f>
              <c:strCache>
                <c:ptCount val="1"/>
                <c:pt idx="0">
                  <c:v>P.D. InP</c:v>
                </c:pt>
              </c:strCache>
            </c:strRef>
          </c:tx>
          <c:spPr>
            <a:ln w="25400" cap="rnd">
              <a:noFill/>
              <a:round/>
            </a:ln>
            <a:effectLst/>
          </c:spPr>
          <c:marker>
            <c:symbol val="circle"/>
            <c:size val="5"/>
            <c:spPr>
              <a:solidFill>
                <a:schemeClr val="accent3"/>
              </a:solidFill>
              <a:ln w="9525">
                <a:solidFill>
                  <a:schemeClr val="accent3"/>
                </a:solidFill>
              </a:ln>
              <a:effectLst/>
            </c:spPr>
          </c:marker>
          <c:xVal>
            <c:numRef>
              <c:f>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Trdata!$AA$2:$AA$97</c:f>
              <c:numCache>
                <c:formatCode>General</c:formatCode>
                <c:ptCount val="9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numCache>
            </c:numRef>
          </c:yVal>
          <c:smooth val="0"/>
          <c:extLst>
            <c:ext xmlns:c16="http://schemas.microsoft.com/office/drawing/2014/chart" uri="{C3380CC4-5D6E-409C-BE32-E72D297353CC}">
              <c16:uniqueId val="{00000002-5868-49B0-A681-C978CA2C7263}"/>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639531088"/>
        <c:crossesAt val="-50"/>
        <c:crossBetween val="midCat"/>
      </c:valAx>
      <c:valAx>
        <c:axId val="639531088"/>
        <c:scaling>
          <c:logBase val="10"/>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Power density (mW/mm</a:t>
                </a:r>
                <a:r>
                  <a:rPr lang="en-US" baseline="30000"/>
                  <a:t>2</a:t>
                </a:r>
                <a:r>
                  <a:rPr lang="en-US"/>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defRPr>
      </a:pPr>
      <a:endParaRPr lang="ja-JP"/>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spPr>
            <a:ln w="19050" cap="rnd">
              <a:noFill/>
              <a:round/>
            </a:ln>
            <a:effectLst/>
          </c:spPr>
          <c:marker>
            <c:symbol val="circle"/>
            <c:size val="5"/>
            <c:spPr>
              <a:solidFill>
                <a:srgbClr val="0070C0"/>
              </a:solidFill>
              <a:ln w="9525">
                <a:solidFill>
                  <a:srgbClr val="0070C0"/>
                </a:solidFill>
              </a:ln>
              <a:effectLst/>
            </c:spPr>
          </c:marker>
          <c:xVal>
            <c:numRef>
              <c:f>(Trdata!$M$3,Trdata!$M$4,Trdata!$M$6,Trdata!$M$7,Trdata!$M$8,Trdata!$M$9,Trdata!$M$10,Trdata!$M$11,Trdata!$M$13,Trdata!$M$19,Trdata!$M$20,Trdata!$M$22)</c:f>
              <c:numCache>
                <c:formatCode>General</c:formatCode>
                <c:ptCount val="12"/>
                <c:pt idx="0">
                  <c:v>2019</c:v>
                </c:pt>
                <c:pt idx="1">
                  <c:v>2018</c:v>
                </c:pt>
                <c:pt idx="2">
                  <c:v>2016</c:v>
                </c:pt>
                <c:pt idx="3">
                  <c:v>2015</c:v>
                </c:pt>
                <c:pt idx="4">
                  <c:v>2012</c:v>
                </c:pt>
                <c:pt idx="5">
                  <c:v>2015</c:v>
                </c:pt>
                <c:pt idx="6">
                  <c:v>2013</c:v>
                </c:pt>
                <c:pt idx="7">
                  <c:v>2016</c:v>
                </c:pt>
                <c:pt idx="8">
                  <c:v>2018</c:v>
                </c:pt>
                <c:pt idx="9">
                  <c:v>2020</c:v>
                </c:pt>
                <c:pt idx="10">
                  <c:v>2020</c:v>
                </c:pt>
                <c:pt idx="11">
                  <c:v>2017</c:v>
                </c:pt>
              </c:numCache>
            </c:numRef>
          </c:xVal>
          <c:yVal>
            <c:numRef>
              <c:f>(Trdata!$E$3,Trdata!$E$4,Trdata!$E$6,Trdata!$E$7,Trdata!$E$8,Trdata!$E$9,Trdata!$E$10,Trdata!$E$11,Trdata!$E$13,Trdata!$E$19,Trdata!$E$20,Trdata!$E$22)</c:f>
              <c:numCache>
                <c:formatCode>General</c:formatCode>
                <c:ptCount val="12"/>
                <c:pt idx="0">
                  <c:v>-6.8</c:v>
                </c:pt>
                <c:pt idx="1">
                  <c:v>-10.5</c:v>
                </c:pt>
                <c:pt idx="2">
                  <c:v>-7</c:v>
                </c:pt>
                <c:pt idx="3">
                  <c:v>-0.9</c:v>
                </c:pt>
                <c:pt idx="4">
                  <c:v>-7.2</c:v>
                </c:pt>
                <c:pt idx="5">
                  <c:v>5.2</c:v>
                </c:pt>
                <c:pt idx="6">
                  <c:v>0.5</c:v>
                </c:pt>
                <c:pt idx="7">
                  <c:v>5.4</c:v>
                </c:pt>
                <c:pt idx="8">
                  <c:v>9</c:v>
                </c:pt>
                <c:pt idx="9">
                  <c:v>-3</c:v>
                </c:pt>
                <c:pt idx="10">
                  <c:v>9.1999999999999993</c:v>
                </c:pt>
                <c:pt idx="11">
                  <c:v>-6.8</c:v>
                </c:pt>
              </c:numCache>
            </c:numRef>
          </c:yVal>
          <c:smooth val="0"/>
          <c:extLst>
            <c:ext xmlns:c16="http://schemas.microsoft.com/office/drawing/2014/chart" uri="{C3380CC4-5D6E-409C-BE32-E72D297353CC}">
              <c16:uniqueId val="{00000000-3292-4A3D-867B-5BA3EB268A81}"/>
            </c:ext>
          </c:extLst>
        </c:ser>
        <c:ser>
          <c:idx val="2"/>
          <c:order val="1"/>
          <c:spPr>
            <a:ln w="19050" cap="rnd">
              <a:noFill/>
              <a:round/>
            </a:ln>
            <a:effectLst/>
          </c:spPr>
          <c:marker>
            <c:symbol val="circle"/>
            <c:size val="5"/>
            <c:spPr>
              <a:solidFill>
                <a:srgbClr val="0070C0"/>
              </a:solidFill>
              <a:ln w="9525">
                <a:solidFill>
                  <a:srgbClr val="0070C0"/>
                </a:solidFill>
              </a:ln>
              <a:effectLst/>
            </c:spPr>
          </c:marker>
          <c:xVal>
            <c:numRef>
              <c:f>(Trdata!$M$26,Trdata!$M$27,Trdata!$M$28,Trdata!$M$29,Trdata!$M$30,Trdata!$M$31,Trdata!$M$32,Trdata!$M$33,Trdata!$M$37,Trdata!$M$38,Trdata!$M$39,Trdata!$M$41,Trdata!$M$42)</c:f>
              <c:numCache>
                <c:formatCode>General</c:formatCode>
                <c:ptCount val="13"/>
                <c:pt idx="0">
                  <c:v>2012</c:v>
                </c:pt>
                <c:pt idx="1">
                  <c:v>2013</c:v>
                </c:pt>
                <c:pt idx="2">
                  <c:v>2013</c:v>
                </c:pt>
                <c:pt idx="3">
                  <c:v>2013</c:v>
                </c:pt>
                <c:pt idx="4">
                  <c:v>2014</c:v>
                </c:pt>
                <c:pt idx="5">
                  <c:v>2016</c:v>
                </c:pt>
                <c:pt idx="6">
                  <c:v>2017</c:v>
                </c:pt>
                <c:pt idx="7">
                  <c:v>2017</c:v>
                </c:pt>
                <c:pt idx="8">
                  <c:v>2018</c:v>
                </c:pt>
                <c:pt idx="9">
                  <c:v>2018</c:v>
                </c:pt>
                <c:pt idx="10">
                  <c:v>2019</c:v>
                </c:pt>
                <c:pt idx="11">
                  <c:v>2019</c:v>
                </c:pt>
                <c:pt idx="12">
                  <c:v>2017</c:v>
                </c:pt>
              </c:numCache>
            </c:numRef>
          </c:xVal>
          <c:yVal>
            <c:numRef>
              <c:f>(Trdata!$E$26,Trdata!$E$27,Trdata!$E$28,Trdata!$E$29,Trdata!$E$30,Trdata!$E$31,Trdata!$E$32,Trdata!$E$33,Trdata!$E$37,Trdata!$E$38,Trdata!$E$39,Trdata!$E$41,Trdata!$E$42)</c:f>
              <c:numCache>
                <c:formatCode>General</c:formatCode>
                <c:ptCount val="13"/>
                <c:pt idx="0">
                  <c:v>-3.3</c:v>
                </c:pt>
                <c:pt idx="1">
                  <c:v>-21</c:v>
                </c:pt>
                <c:pt idx="2">
                  <c:v>-7.1</c:v>
                </c:pt>
                <c:pt idx="3">
                  <c:v>-7</c:v>
                </c:pt>
                <c:pt idx="4">
                  <c:v>4.0999999999999996</c:v>
                </c:pt>
                <c:pt idx="5">
                  <c:v>1.4</c:v>
                </c:pt>
                <c:pt idx="6">
                  <c:v>-3.7</c:v>
                </c:pt>
                <c:pt idx="7">
                  <c:v>5.6</c:v>
                </c:pt>
                <c:pt idx="8">
                  <c:v>0.6</c:v>
                </c:pt>
                <c:pt idx="9">
                  <c:v>-6.93</c:v>
                </c:pt>
                <c:pt idx="10">
                  <c:v>3.4</c:v>
                </c:pt>
                <c:pt idx="11">
                  <c:v>3.4</c:v>
                </c:pt>
                <c:pt idx="12">
                  <c:v>-11.6</c:v>
                </c:pt>
              </c:numCache>
            </c:numRef>
          </c:yVal>
          <c:smooth val="0"/>
          <c:extLst>
            <c:ext xmlns:c16="http://schemas.microsoft.com/office/drawing/2014/chart" uri="{C3380CC4-5D6E-409C-BE32-E72D297353CC}">
              <c16:uniqueId val="{00000001-3292-4A3D-867B-5BA3EB268A81}"/>
            </c:ext>
          </c:extLst>
        </c:ser>
        <c:ser>
          <c:idx val="3"/>
          <c:order val="2"/>
          <c:spPr>
            <a:ln w="19050" cap="rnd">
              <a:noFill/>
              <a:round/>
            </a:ln>
            <a:effectLst/>
          </c:spPr>
          <c:marker>
            <c:symbol val="circle"/>
            <c:size val="5"/>
            <c:spPr>
              <a:solidFill>
                <a:srgbClr val="0070C0"/>
              </a:solidFill>
              <a:ln w="9525">
                <a:solidFill>
                  <a:srgbClr val="0070C0"/>
                </a:solidFill>
              </a:ln>
              <a:effectLst/>
            </c:spPr>
          </c:marker>
          <c:xVal>
            <c:numRef>
              <c:f>(Trdata!$M$45,Trdata!$M$46,Trdata!$M$47,Trdata!$M$48,Trdata!$M$49,Trdata!$M$50,Trdata!$M$55,Trdata!$M$56,Trdata!$M$57,Trdata!$M$58,Trdata!$M$59,Trdata!$M$60,Trdata!$M$61,Trdata!$M$62,Trdata!$M$63,Trdata!$M$64)</c:f>
              <c:numCache>
                <c:formatCode>General</c:formatCode>
                <c:ptCount val="16"/>
                <c:pt idx="0">
                  <c:v>2018</c:v>
                </c:pt>
                <c:pt idx="1">
                  <c:v>2018</c:v>
                </c:pt>
                <c:pt idx="2">
                  <c:v>2019</c:v>
                </c:pt>
                <c:pt idx="3">
                  <c:v>2016</c:v>
                </c:pt>
                <c:pt idx="4">
                  <c:v>2018</c:v>
                </c:pt>
                <c:pt idx="5">
                  <c:v>2011</c:v>
                </c:pt>
                <c:pt idx="6">
                  <c:v>2015</c:v>
                </c:pt>
                <c:pt idx="7">
                  <c:v>2013</c:v>
                </c:pt>
                <c:pt idx="8">
                  <c:v>2019</c:v>
                </c:pt>
                <c:pt idx="9">
                  <c:v>2014</c:v>
                </c:pt>
                <c:pt idx="10">
                  <c:v>2014</c:v>
                </c:pt>
                <c:pt idx="11">
                  <c:v>2013</c:v>
                </c:pt>
                <c:pt idx="12">
                  <c:v>2011</c:v>
                </c:pt>
                <c:pt idx="13">
                  <c:v>2008</c:v>
                </c:pt>
                <c:pt idx="14">
                  <c:v>2014</c:v>
                </c:pt>
                <c:pt idx="15">
                  <c:v>2016</c:v>
                </c:pt>
              </c:numCache>
            </c:numRef>
          </c:xVal>
          <c:yVal>
            <c:numRef>
              <c:f>(Trdata!$E$45,Trdata!$E$46,Trdata!$E$47,Trdata!$E$48,Trdata!$E$49,Trdata!$E$50,Trdata!$E$55,Trdata!$E$56,Trdata!$E$57,Trdata!$E$58,Trdata!$E$59,Trdata!$E$60,Trdata!$E$61,Trdata!$E$62,Trdata!$E$63,Trdata!$E$64)</c:f>
              <c:numCache>
                <c:formatCode>General</c:formatCode>
                <c:ptCount val="16"/>
                <c:pt idx="0">
                  <c:v>4.5999999999999996</c:v>
                </c:pt>
                <c:pt idx="1">
                  <c:v>4.9000000000000004</c:v>
                </c:pt>
                <c:pt idx="2">
                  <c:v>-2.6</c:v>
                </c:pt>
                <c:pt idx="3">
                  <c:v>0.9</c:v>
                </c:pt>
                <c:pt idx="4">
                  <c:v>3</c:v>
                </c:pt>
                <c:pt idx="5">
                  <c:v>-17</c:v>
                </c:pt>
                <c:pt idx="6">
                  <c:v>-4.8</c:v>
                </c:pt>
                <c:pt idx="7">
                  <c:v>-1.5</c:v>
                </c:pt>
                <c:pt idx="8">
                  <c:v>1.5</c:v>
                </c:pt>
                <c:pt idx="9">
                  <c:v>2.9</c:v>
                </c:pt>
                <c:pt idx="10">
                  <c:v>-2.74</c:v>
                </c:pt>
                <c:pt idx="11">
                  <c:v>-3.6</c:v>
                </c:pt>
                <c:pt idx="12">
                  <c:v>-2.1</c:v>
                </c:pt>
                <c:pt idx="13">
                  <c:v>-5.7</c:v>
                </c:pt>
                <c:pt idx="14">
                  <c:v>-13.5</c:v>
                </c:pt>
                <c:pt idx="15">
                  <c:v>-3</c:v>
                </c:pt>
              </c:numCache>
            </c:numRef>
          </c:yVal>
          <c:smooth val="0"/>
          <c:extLst>
            <c:ext xmlns:c16="http://schemas.microsoft.com/office/drawing/2014/chart" uri="{C3380CC4-5D6E-409C-BE32-E72D297353CC}">
              <c16:uniqueId val="{00000002-3292-4A3D-867B-5BA3EB268A81}"/>
            </c:ext>
          </c:extLst>
        </c:ser>
        <c:ser>
          <c:idx val="4"/>
          <c:order val="3"/>
          <c:spPr>
            <a:ln w="19050" cap="rnd">
              <a:noFill/>
              <a:round/>
            </a:ln>
            <a:effectLst/>
          </c:spPr>
          <c:marker>
            <c:symbol val="circle"/>
            <c:size val="5"/>
            <c:spPr>
              <a:solidFill>
                <a:srgbClr val="0070C0"/>
              </a:solidFill>
              <a:ln w="9525">
                <a:solidFill>
                  <a:srgbClr val="0070C0"/>
                </a:solidFill>
              </a:ln>
              <a:effectLst/>
            </c:spPr>
          </c:marker>
          <c:xVal>
            <c:numRef>
              <c:f>(Trdata!$M$69,Trdata!$M$70,Trdata!$M$71,Trdata!$M$72,Trdata!$M$73,Trdata!$M$76,Trdata!$M$77,Trdata!$M$82,Trdata!$M$84,Trdata!$M$85)</c:f>
              <c:numCache>
                <c:formatCode>General</c:formatCode>
                <c:ptCount val="10"/>
                <c:pt idx="0">
                  <c:v>2015</c:v>
                </c:pt>
                <c:pt idx="1">
                  <c:v>2015</c:v>
                </c:pt>
                <c:pt idx="2">
                  <c:v>2020</c:v>
                </c:pt>
                <c:pt idx="3">
                  <c:v>2015</c:v>
                </c:pt>
                <c:pt idx="4">
                  <c:v>2020</c:v>
                </c:pt>
                <c:pt idx="5">
                  <c:v>2022</c:v>
                </c:pt>
                <c:pt idx="6">
                  <c:v>2022</c:v>
                </c:pt>
                <c:pt idx="7">
                  <c:v>2021</c:v>
                </c:pt>
                <c:pt idx="8">
                  <c:v>2022</c:v>
                </c:pt>
                <c:pt idx="9">
                  <c:v>2022</c:v>
                </c:pt>
              </c:numCache>
            </c:numRef>
          </c:xVal>
          <c:yVal>
            <c:numRef>
              <c:f>(Trdata!$E$69,Trdata!$E$70,Trdata!$E$71,Trdata!$E$72,Trdata!$E$73,Trdata!$E$76,Trdata!$E$77,Trdata!$E$82,Trdata!$E$84,Trdata!$E$85)</c:f>
              <c:numCache>
                <c:formatCode>General</c:formatCode>
                <c:ptCount val="10"/>
                <c:pt idx="0">
                  <c:v>1.6</c:v>
                </c:pt>
                <c:pt idx="1">
                  <c:v>-6.3</c:v>
                </c:pt>
                <c:pt idx="2">
                  <c:v>0.03</c:v>
                </c:pt>
                <c:pt idx="3">
                  <c:v>-6.5</c:v>
                </c:pt>
                <c:pt idx="4">
                  <c:v>2.2999999999999998</c:v>
                </c:pt>
                <c:pt idx="5">
                  <c:v>-5</c:v>
                </c:pt>
                <c:pt idx="6">
                  <c:v>-5.08</c:v>
                </c:pt>
                <c:pt idx="7">
                  <c:v>-9</c:v>
                </c:pt>
                <c:pt idx="8">
                  <c:v>-3</c:v>
                </c:pt>
                <c:pt idx="9">
                  <c:v>-4.0999999999999996</c:v>
                </c:pt>
              </c:numCache>
            </c:numRef>
          </c:yVal>
          <c:smooth val="0"/>
          <c:extLst>
            <c:ext xmlns:c16="http://schemas.microsoft.com/office/drawing/2014/chart" uri="{C3380CC4-5D6E-409C-BE32-E72D297353CC}">
              <c16:uniqueId val="{00000003-3292-4A3D-867B-5BA3EB268A81}"/>
            </c:ext>
          </c:extLst>
        </c:ser>
        <c:ser>
          <c:idx val="0"/>
          <c:order val="4"/>
          <c:spPr>
            <a:ln w="25400" cap="rnd">
              <a:noFill/>
              <a:round/>
            </a:ln>
            <a:effectLst/>
          </c:spPr>
          <c:marker>
            <c:symbol val="circle"/>
            <c:size val="5"/>
            <c:spPr>
              <a:solidFill>
                <a:schemeClr val="accent1"/>
              </a:solidFill>
              <a:ln w="9525">
                <a:solidFill>
                  <a:schemeClr val="accent1"/>
                </a:solidFill>
              </a:ln>
              <a:effectLst/>
            </c:spPr>
          </c:marker>
          <c:xVal>
            <c:numRef>
              <c:f>Trdata!$M$2:$M$97</c:f>
              <c:numCache>
                <c:formatCode>General</c:formatCode>
                <c:ptCount val="96"/>
                <c:pt idx="0">
                  <c:v>2020</c:v>
                </c:pt>
                <c:pt idx="1">
                  <c:v>2019</c:v>
                </c:pt>
                <c:pt idx="2">
                  <c:v>2018</c:v>
                </c:pt>
                <c:pt idx="3">
                  <c:v>2019</c:v>
                </c:pt>
                <c:pt idx="4">
                  <c:v>2016</c:v>
                </c:pt>
                <c:pt idx="5">
                  <c:v>2015</c:v>
                </c:pt>
                <c:pt idx="6">
                  <c:v>2012</c:v>
                </c:pt>
                <c:pt idx="7">
                  <c:v>2015</c:v>
                </c:pt>
                <c:pt idx="8">
                  <c:v>2013</c:v>
                </c:pt>
                <c:pt idx="9">
                  <c:v>2016</c:v>
                </c:pt>
                <c:pt idx="10">
                  <c:v>2013</c:v>
                </c:pt>
                <c:pt idx="11">
                  <c:v>2018</c:v>
                </c:pt>
                <c:pt idx="12">
                  <c:v>2018</c:v>
                </c:pt>
                <c:pt idx="13">
                  <c:v>2021</c:v>
                </c:pt>
                <c:pt idx="14">
                  <c:v>2020</c:v>
                </c:pt>
                <c:pt idx="15">
                  <c:v>2021</c:v>
                </c:pt>
                <c:pt idx="16">
                  <c:v>2020</c:v>
                </c:pt>
                <c:pt idx="17">
                  <c:v>2020</c:v>
                </c:pt>
                <c:pt idx="18">
                  <c:v>2020</c:v>
                </c:pt>
                <c:pt idx="19">
                  <c:v>2014</c:v>
                </c:pt>
                <c:pt idx="20">
                  <c:v>2017</c:v>
                </c:pt>
                <c:pt idx="21">
                  <c:v>2015</c:v>
                </c:pt>
                <c:pt idx="22">
                  <c:v>2015</c:v>
                </c:pt>
                <c:pt idx="23">
                  <c:v>2018</c:v>
                </c:pt>
                <c:pt idx="24">
                  <c:v>2012</c:v>
                </c:pt>
                <c:pt idx="25">
                  <c:v>2013</c:v>
                </c:pt>
                <c:pt idx="26">
                  <c:v>2013</c:v>
                </c:pt>
                <c:pt idx="27">
                  <c:v>2013</c:v>
                </c:pt>
                <c:pt idx="28">
                  <c:v>2014</c:v>
                </c:pt>
                <c:pt idx="29">
                  <c:v>2016</c:v>
                </c:pt>
                <c:pt idx="30">
                  <c:v>2017</c:v>
                </c:pt>
                <c:pt idx="31">
                  <c:v>2017</c:v>
                </c:pt>
                <c:pt idx="32">
                  <c:v>2017</c:v>
                </c:pt>
                <c:pt idx="33">
                  <c:v>2017</c:v>
                </c:pt>
                <c:pt idx="34">
                  <c:v>2017</c:v>
                </c:pt>
                <c:pt idx="35">
                  <c:v>2018</c:v>
                </c:pt>
                <c:pt idx="36">
                  <c:v>2018</c:v>
                </c:pt>
                <c:pt idx="37">
                  <c:v>2019</c:v>
                </c:pt>
                <c:pt idx="38">
                  <c:v>2019</c:v>
                </c:pt>
                <c:pt idx="39">
                  <c:v>2019</c:v>
                </c:pt>
                <c:pt idx="40">
                  <c:v>2017</c:v>
                </c:pt>
                <c:pt idx="41">
                  <c:v>2020</c:v>
                </c:pt>
                <c:pt idx="42">
                  <c:v>2020</c:v>
                </c:pt>
                <c:pt idx="43">
                  <c:v>2018</c:v>
                </c:pt>
                <c:pt idx="44">
                  <c:v>2018</c:v>
                </c:pt>
                <c:pt idx="45">
                  <c:v>2019</c:v>
                </c:pt>
                <c:pt idx="46">
                  <c:v>2016</c:v>
                </c:pt>
                <c:pt idx="47">
                  <c:v>2018</c:v>
                </c:pt>
                <c:pt idx="48">
                  <c:v>2011</c:v>
                </c:pt>
                <c:pt idx="49">
                  <c:v>2011</c:v>
                </c:pt>
                <c:pt idx="50">
                  <c:v>2011</c:v>
                </c:pt>
                <c:pt idx="51">
                  <c:v>2011</c:v>
                </c:pt>
                <c:pt idx="52">
                  <c:v>2011</c:v>
                </c:pt>
                <c:pt idx="53">
                  <c:v>2015</c:v>
                </c:pt>
                <c:pt idx="54">
                  <c:v>2013</c:v>
                </c:pt>
                <c:pt idx="55">
                  <c:v>2019</c:v>
                </c:pt>
                <c:pt idx="56">
                  <c:v>2014</c:v>
                </c:pt>
                <c:pt idx="57">
                  <c:v>2014</c:v>
                </c:pt>
                <c:pt idx="58">
                  <c:v>2013</c:v>
                </c:pt>
                <c:pt idx="59">
                  <c:v>2011</c:v>
                </c:pt>
                <c:pt idx="60">
                  <c:v>2008</c:v>
                </c:pt>
                <c:pt idx="61">
                  <c:v>2014</c:v>
                </c:pt>
                <c:pt idx="62">
                  <c:v>2016</c:v>
                </c:pt>
                <c:pt idx="63">
                  <c:v>2005</c:v>
                </c:pt>
                <c:pt idx="64">
                  <c:v>2007</c:v>
                </c:pt>
                <c:pt idx="65">
                  <c:v>2016</c:v>
                </c:pt>
                <c:pt idx="66">
                  <c:v>2017</c:v>
                </c:pt>
                <c:pt idx="67">
                  <c:v>2015</c:v>
                </c:pt>
                <c:pt idx="68">
                  <c:v>2015</c:v>
                </c:pt>
                <c:pt idx="69">
                  <c:v>2020</c:v>
                </c:pt>
                <c:pt idx="70">
                  <c:v>2015</c:v>
                </c:pt>
                <c:pt idx="71">
                  <c:v>2020</c:v>
                </c:pt>
                <c:pt idx="72">
                  <c:v>2021</c:v>
                </c:pt>
                <c:pt idx="73">
                  <c:v>2020</c:v>
                </c:pt>
                <c:pt idx="74">
                  <c:v>2022</c:v>
                </c:pt>
                <c:pt idx="75">
                  <c:v>2022</c:v>
                </c:pt>
                <c:pt idx="76">
                  <c:v>2017</c:v>
                </c:pt>
                <c:pt idx="77">
                  <c:v>2020</c:v>
                </c:pt>
                <c:pt idx="78">
                  <c:v>2020</c:v>
                </c:pt>
                <c:pt idx="79">
                  <c:v>2021</c:v>
                </c:pt>
                <c:pt idx="80">
                  <c:v>2021</c:v>
                </c:pt>
                <c:pt idx="81">
                  <c:v>2022</c:v>
                </c:pt>
                <c:pt idx="82">
                  <c:v>2022</c:v>
                </c:pt>
                <c:pt idx="83">
                  <c:v>2022</c:v>
                </c:pt>
              </c:numCache>
            </c:numRef>
          </c:xVal>
          <c:yVal>
            <c:numRef>
              <c:f>Trdata!$N$2:$N$97</c:f>
              <c:numCache>
                <c:formatCode>General</c:formatCode>
                <c:ptCount val="96"/>
                <c:pt idx="74">
                  <c:v>0</c:v>
                </c:pt>
                <c:pt idx="75">
                  <c:v>0</c:v>
                </c:pt>
                <c:pt idx="76">
                  <c:v>0</c:v>
                </c:pt>
                <c:pt idx="77">
                  <c:v>0</c:v>
                </c:pt>
                <c:pt idx="78">
                  <c:v>0</c:v>
                </c:pt>
                <c:pt idx="79">
                  <c:v>0</c:v>
                </c:pt>
                <c:pt idx="80">
                  <c:v>0</c:v>
                </c:pt>
                <c:pt idx="81">
                  <c:v>0</c:v>
                </c:pt>
                <c:pt idx="82">
                  <c:v>0</c:v>
                </c:pt>
                <c:pt idx="83">
                  <c:v>0</c:v>
                </c:pt>
              </c:numCache>
            </c:numRef>
          </c:yVal>
          <c:smooth val="0"/>
          <c:extLst>
            <c:ext xmlns:c15="http://schemas.microsoft.com/office/drawing/2012/chart" uri="{02D57815-91ED-43cb-92C2-25804820EDAC}">
              <c15:filteredSeriesTitle>
                <c15:tx>
                  <c:strRef>
                    <c:extLst>
                      <c:ext uri="{02D57815-91ED-43cb-92C2-25804820EDAC}">
                        <c15:formulaRef>
                          <c15:sqref>Trdata!$E$1</c15:sqref>
                        </c15:formulaRef>
                      </c:ext>
                    </c:extLst>
                    <c:strCache>
                      <c:ptCount val="1"/>
                      <c:pt idx="0">
                        <c:v>Output power (dBm)</c:v>
                      </c:pt>
                    </c:strCache>
                  </c:strRef>
                </c15:tx>
              </c15:filteredSeriesTitle>
            </c:ext>
            <c:ext xmlns:c16="http://schemas.microsoft.com/office/drawing/2014/chart" uri="{C3380CC4-5D6E-409C-BE32-E72D297353CC}">
              <c16:uniqueId val="{00000004-3292-4A3D-867B-5BA3EB268A81}"/>
            </c:ext>
          </c:extLst>
        </c:ser>
        <c:dLbls>
          <c:showLegendKey val="0"/>
          <c:showVal val="0"/>
          <c:showCatName val="0"/>
          <c:showSerName val="0"/>
          <c:showPercent val="0"/>
          <c:showBubbleSize val="0"/>
        </c:dLbls>
        <c:axId val="752015984"/>
        <c:axId val="639531088"/>
      </c:scatterChart>
      <c:valAx>
        <c:axId val="752015984"/>
        <c:scaling>
          <c:orientation val="minMax"/>
          <c:max val="2035"/>
          <c:min val="2005"/>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639531088"/>
        <c:crossesAt val="-50"/>
        <c:crossBetween val="midCat"/>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Output power (dBm)</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showDLblsOverMax val="0"/>
    <c:extLst/>
  </c:chart>
  <c:spPr>
    <a:solidFill>
      <a:schemeClr val="bg1"/>
    </a:solidFill>
    <a:ln w="9525" cap="flat" cmpd="sng" algn="ctr">
      <a:noFill/>
      <a:round/>
    </a:ln>
    <a:effectLst/>
  </c:spPr>
  <c:txPr>
    <a:bodyPr/>
    <a:lstStyle/>
    <a:p>
      <a:pPr>
        <a:defRPr sz="1400">
          <a:solidFill>
            <a:sysClr val="windowText" lastClr="000000"/>
          </a:solidFill>
        </a:defRPr>
      </a:pPr>
      <a:endParaRPr lang="ja-JP"/>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Trdata!$B$1</c:f>
              <c:strCache>
                <c:ptCount val="1"/>
                <c:pt idx="0">
                  <c:v>Frequency (GHz)</c:v>
                </c:pt>
              </c:strCache>
            </c:strRef>
          </c:tx>
          <c:spPr>
            <a:ln w="25400" cap="rnd">
              <a:noFill/>
              <a:round/>
            </a:ln>
            <a:effectLst/>
          </c:spPr>
          <c:marker>
            <c:symbol val="circle"/>
            <c:size val="5"/>
            <c:spPr>
              <a:solidFill>
                <a:schemeClr val="accent1"/>
              </a:solidFill>
              <a:ln w="9525">
                <a:solidFill>
                  <a:schemeClr val="accent1"/>
                </a:solidFill>
              </a:ln>
              <a:effectLst/>
            </c:spPr>
          </c:marker>
          <c:xVal>
            <c:numRef>
              <c:f>Trdata!$M$2:$M$97</c:f>
              <c:numCache>
                <c:formatCode>General</c:formatCode>
                <c:ptCount val="96"/>
                <c:pt idx="0">
                  <c:v>2020</c:v>
                </c:pt>
                <c:pt idx="1">
                  <c:v>2019</c:v>
                </c:pt>
                <c:pt idx="2">
                  <c:v>2018</c:v>
                </c:pt>
                <c:pt idx="3">
                  <c:v>2019</c:v>
                </c:pt>
                <c:pt idx="4">
                  <c:v>2016</c:v>
                </c:pt>
                <c:pt idx="5">
                  <c:v>2015</c:v>
                </c:pt>
                <c:pt idx="6">
                  <c:v>2012</c:v>
                </c:pt>
                <c:pt idx="7">
                  <c:v>2015</c:v>
                </c:pt>
                <c:pt idx="8">
                  <c:v>2013</c:v>
                </c:pt>
                <c:pt idx="9">
                  <c:v>2016</c:v>
                </c:pt>
                <c:pt idx="10">
                  <c:v>2013</c:v>
                </c:pt>
                <c:pt idx="11">
                  <c:v>2018</c:v>
                </c:pt>
                <c:pt idx="12">
                  <c:v>2018</c:v>
                </c:pt>
                <c:pt idx="13">
                  <c:v>2021</c:v>
                </c:pt>
                <c:pt idx="14">
                  <c:v>2020</c:v>
                </c:pt>
                <c:pt idx="15">
                  <c:v>2021</c:v>
                </c:pt>
                <c:pt idx="16">
                  <c:v>2020</c:v>
                </c:pt>
                <c:pt idx="17">
                  <c:v>2020</c:v>
                </c:pt>
                <c:pt idx="18">
                  <c:v>2020</c:v>
                </c:pt>
                <c:pt idx="19">
                  <c:v>2014</c:v>
                </c:pt>
                <c:pt idx="20">
                  <c:v>2017</c:v>
                </c:pt>
                <c:pt idx="21">
                  <c:v>2015</c:v>
                </c:pt>
                <c:pt idx="22">
                  <c:v>2015</c:v>
                </c:pt>
                <c:pt idx="23">
                  <c:v>2018</c:v>
                </c:pt>
                <c:pt idx="24">
                  <c:v>2012</c:v>
                </c:pt>
                <c:pt idx="25">
                  <c:v>2013</c:v>
                </c:pt>
                <c:pt idx="26">
                  <c:v>2013</c:v>
                </c:pt>
                <c:pt idx="27">
                  <c:v>2013</c:v>
                </c:pt>
                <c:pt idx="28">
                  <c:v>2014</c:v>
                </c:pt>
                <c:pt idx="29">
                  <c:v>2016</c:v>
                </c:pt>
                <c:pt idx="30">
                  <c:v>2017</c:v>
                </c:pt>
                <c:pt idx="31">
                  <c:v>2017</c:v>
                </c:pt>
                <c:pt idx="32">
                  <c:v>2017</c:v>
                </c:pt>
                <c:pt idx="33">
                  <c:v>2017</c:v>
                </c:pt>
                <c:pt idx="34">
                  <c:v>2017</c:v>
                </c:pt>
                <c:pt idx="35">
                  <c:v>2018</c:v>
                </c:pt>
                <c:pt idx="36">
                  <c:v>2018</c:v>
                </c:pt>
                <c:pt idx="37">
                  <c:v>2019</c:v>
                </c:pt>
                <c:pt idx="38">
                  <c:v>2019</c:v>
                </c:pt>
                <c:pt idx="39">
                  <c:v>2019</c:v>
                </c:pt>
                <c:pt idx="40">
                  <c:v>2017</c:v>
                </c:pt>
                <c:pt idx="41">
                  <c:v>2020</c:v>
                </c:pt>
                <c:pt idx="42">
                  <c:v>2020</c:v>
                </c:pt>
                <c:pt idx="43">
                  <c:v>2018</c:v>
                </c:pt>
                <c:pt idx="44">
                  <c:v>2018</c:v>
                </c:pt>
                <c:pt idx="45">
                  <c:v>2019</c:v>
                </c:pt>
                <c:pt idx="46">
                  <c:v>2016</c:v>
                </c:pt>
                <c:pt idx="47">
                  <c:v>2018</c:v>
                </c:pt>
                <c:pt idx="48">
                  <c:v>2011</c:v>
                </c:pt>
                <c:pt idx="49">
                  <c:v>2011</c:v>
                </c:pt>
                <c:pt idx="50">
                  <c:v>2011</c:v>
                </c:pt>
                <c:pt idx="51">
                  <c:v>2011</c:v>
                </c:pt>
                <c:pt idx="52">
                  <c:v>2011</c:v>
                </c:pt>
                <c:pt idx="53">
                  <c:v>2015</c:v>
                </c:pt>
                <c:pt idx="54">
                  <c:v>2013</c:v>
                </c:pt>
                <c:pt idx="55">
                  <c:v>2019</c:v>
                </c:pt>
                <c:pt idx="56">
                  <c:v>2014</c:v>
                </c:pt>
                <c:pt idx="57">
                  <c:v>2014</c:v>
                </c:pt>
                <c:pt idx="58">
                  <c:v>2013</c:v>
                </c:pt>
                <c:pt idx="59">
                  <c:v>2011</c:v>
                </c:pt>
                <c:pt idx="60">
                  <c:v>2008</c:v>
                </c:pt>
                <c:pt idx="61">
                  <c:v>2014</c:v>
                </c:pt>
                <c:pt idx="62">
                  <c:v>2016</c:v>
                </c:pt>
                <c:pt idx="63">
                  <c:v>2005</c:v>
                </c:pt>
                <c:pt idx="64">
                  <c:v>2007</c:v>
                </c:pt>
                <c:pt idx="65">
                  <c:v>2016</c:v>
                </c:pt>
                <c:pt idx="66">
                  <c:v>2017</c:v>
                </c:pt>
                <c:pt idx="67">
                  <c:v>2015</c:v>
                </c:pt>
                <c:pt idx="68">
                  <c:v>2015</c:v>
                </c:pt>
                <c:pt idx="69">
                  <c:v>2020</c:v>
                </c:pt>
                <c:pt idx="70">
                  <c:v>2015</c:v>
                </c:pt>
                <c:pt idx="71">
                  <c:v>2020</c:v>
                </c:pt>
                <c:pt idx="72">
                  <c:v>2021</c:v>
                </c:pt>
                <c:pt idx="73">
                  <c:v>2020</c:v>
                </c:pt>
                <c:pt idx="74">
                  <c:v>2022</c:v>
                </c:pt>
                <c:pt idx="75">
                  <c:v>2022</c:v>
                </c:pt>
                <c:pt idx="76">
                  <c:v>2017</c:v>
                </c:pt>
                <c:pt idx="77">
                  <c:v>2020</c:v>
                </c:pt>
                <c:pt idx="78">
                  <c:v>2020</c:v>
                </c:pt>
                <c:pt idx="79">
                  <c:v>2021</c:v>
                </c:pt>
                <c:pt idx="80">
                  <c:v>2021</c:v>
                </c:pt>
                <c:pt idx="81">
                  <c:v>2022</c:v>
                </c:pt>
                <c:pt idx="82">
                  <c:v>2022</c:v>
                </c:pt>
                <c:pt idx="83">
                  <c:v>2022</c:v>
                </c:pt>
              </c:numCache>
            </c:numRef>
          </c:xVal>
          <c:yVal>
            <c:numRef>
              <c:f>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yVal>
          <c:smooth val="0"/>
          <c:extLst>
            <c:ext xmlns:c16="http://schemas.microsoft.com/office/drawing/2014/chart" uri="{C3380CC4-5D6E-409C-BE32-E72D297353CC}">
              <c16:uniqueId val="{00000000-6FB7-40F2-8936-80B1411702E3}"/>
            </c:ext>
          </c:extLst>
        </c:ser>
        <c:dLbls>
          <c:showLegendKey val="0"/>
          <c:showVal val="0"/>
          <c:showCatName val="0"/>
          <c:showSerName val="0"/>
          <c:showPercent val="0"/>
          <c:showBubbleSize val="0"/>
        </c:dLbls>
        <c:axId val="752015984"/>
        <c:axId val="639531088"/>
      </c:scatterChart>
      <c:valAx>
        <c:axId val="752015984"/>
        <c:scaling>
          <c:orientation val="minMax"/>
          <c:max val="2035"/>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639531088"/>
        <c:crossesAt val="-50"/>
        <c:crossBetween val="midCat"/>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Frequency (GHz)</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defRPr>
      </a:pPr>
      <a:endParaRPr lang="ja-JP"/>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2"/>
          <c:order val="0"/>
          <c:tx>
            <c:strRef>
              <c:f>RTDdata!$P$1</c:f>
              <c:strCache>
                <c:ptCount val="1"/>
                <c:pt idx="0">
                  <c:v>Output power (dBm) (Other countries)</c:v>
                </c:pt>
              </c:strCache>
            </c:strRef>
          </c:tx>
          <c:spPr>
            <a:ln w="25400" cap="rnd">
              <a:noFill/>
              <a:round/>
            </a:ln>
            <a:effectLst/>
          </c:spPr>
          <c:marker>
            <c:symbol val="circle"/>
            <c:size val="5"/>
            <c:spPr>
              <a:solidFill>
                <a:srgbClr val="FFC000"/>
              </a:solidFill>
              <a:ln w="9525">
                <a:solidFill>
                  <a:srgbClr val="FFC000"/>
                </a:solidFill>
              </a:ln>
              <a:effectLst/>
            </c:spPr>
          </c:marker>
          <c:xVal>
            <c:numRef>
              <c:f>RTDdata!$B$2:$B$100</c:f>
              <c:numCache>
                <c:formatCode>General</c:formatCode>
                <c:ptCount val="99"/>
                <c:pt idx="0">
                  <c:v>450</c:v>
                </c:pt>
                <c:pt idx="1">
                  <c:v>1090</c:v>
                </c:pt>
                <c:pt idx="2">
                  <c:v>260</c:v>
                </c:pt>
                <c:pt idx="3">
                  <c:v>1980</c:v>
                </c:pt>
                <c:pt idx="4">
                  <c:v>1920</c:v>
                </c:pt>
                <c:pt idx="5">
                  <c:v>1000</c:v>
                </c:pt>
                <c:pt idx="6">
                  <c:v>1040</c:v>
                </c:pt>
                <c:pt idx="7">
                  <c:v>1420</c:v>
                </c:pt>
                <c:pt idx="8">
                  <c:v>1790</c:v>
                </c:pt>
                <c:pt idx="9">
                  <c:v>548</c:v>
                </c:pt>
                <c:pt idx="10">
                  <c:v>620</c:v>
                </c:pt>
                <c:pt idx="11">
                  <c:v>770</c:v>
                </c:pt>
                <c:pt idx="12">
                  <c:v>810</c:v>
                </c:pt>
                <c:pt idx="13">
                  <c:v>1520</c:v>
                </c:pt>
                <c:pt idx="14">
                  <c:v>675</c:v>
                </c:pt>
                <c:pt idx="15">
                  <c:v>1111</c:v>
                </c:pt>
                <c:pt idx="16">
                  <c:v>1220</c:v>
                </c:pt>
                <c:pt idx="17">
                  <c:v>500</c:v>
                </c:pt>
                <c:pt idx="18">
                  <c:v>1310</c:v>
                </c:pt>
                <c:pt idx="19">
                  <c:v>350</c:v>
                </c:pt>
                <c:pt idx="20">
                  <c:v>692</c:v>
                </c:pt>
                <c:pt idx="21">
                  <c:v>330</c:v>
                </c:pt>
                <c:pt idx="22">
                  <c:v>84</c:v>
                </c:pt>
                <c:pt idx="23">
                  <c:v>62.5</c:v>
                </c:pt>
                <c:pt idx="24">
                  <c:v>1550</c:v>
                </c:pt>
                <c:pt idx="25">
                  <c:v>1040</c:v>
                </c:pt>
                <c:pt idx="26">
                  <c:v>613</c:v>
                </c:pt>
                <c:pt idx="27">
                  <c:v>640</c:v>
                </c:pt>
                <c:pt idx="28">
                  <c:v>655</c:v>
                </c:pt>
                <c:pt idx="29">
                  <c:v>985</c:v>
                </c:pt>
              </c:numCache>
            </c:numRef>
          </c:xVal>
          <c:yVal>
            <c:numRef>
              <c:f>RTDdata!$P$2:$P$100</c:f>
              <c:numCache>
                <c:formatCode>General</c:formatCode>
                <c:ptCount val="99"/>
                <c:pt idx="0">
                  <c:v>#N/A</c:v>
                </c:pt>
                <c:pt idx="1">
                  <c:v>-20.46</c:v>
                </c:pt>
                <c:pt idx="2">
                  <c:v>0</c:v>
                </c:pt>
                <c:pt idx="3">
                  <c:v>#N/A</c:v>
                </c:pt>
                <c:pt idx="4">
                  <c:v>#N/A</c:v>
                </c:pt>
                <c:pt idx="5">
                  <c:v>#N/A</c:v>
                </c:pt>
                <c:pt idx="6">
                  <c:v>#N/A</c:v>
                </c:pt>
                <c:pt idx="7">
                  <c:v>#N/A</c:v>
                </c:pt>
                <c:pt idx="8">
                  <c:v>#N/A</c:v>
                </c:pt>
                <c:pt idx="9">
                  <c:v>#N/A</c:v>
                </c:pt>
                <c:pt idx="10">
                  <c:v>#N/A</c:v>
                </c:pt>
                <c:pt idx="11">
                  <c:v>#N/A</c:v>
                </c:pt>
                <c:pt idx="12">
                  <c:v>#N/A</c:v>
                </c:pt>
                <c:pt idx="13">
                  <c:v>-27.21</c:v>
                </c:pt>
                <c:pt idx="14">
                  <c:v>-13.28</c:v>
                </c:pt>
                <c:pt idx="15">
                  <c:v>-40</c:v>
                </c:pt>
                <c:pt idx="16">
                  <c:v>#N/A</c:v>
                </c:pt>
                <c:pt idx="17">
                  <c:v>#N/A</c:v>
                </c:pt>
                <c:pt idx="18">
                  <c:v>#N/A</c:v>
                </c:pt>
                <c:pt idx="19">
                  <c:v>#N/A</c:v>
                </c:pt>
                <c:pt idx="20">
                  <c:v>-20.32</c:v>
                </c:pt>
                <c:pt idx="21">
                  <c:v>-11.55</c:v>
                </c:pt>
                <c:pt idx="22">
                  <c:v>3.01</c:v>
                </c:pt>
                <c:pt idx="23">
                  <c:v>5</c:v>
                </c:pt>
                <c:pt idx="24">
                  <c:v>#N/A</c:v>
                </c:pt>
                <c:pt idx="25">
                  <c:v>#N/A</c:v>
                </c:pt>
                <c:pt idx="26">
                  <c:v>#N/A</c:v>
                </c:pt>
                <c:pt idx="27">
                  <c:v>#N/A</c:v>
                </c:pt>
                <c:pt idx="28">
                  <c:v>#N/A</c:v>
                </c:pt>
                <c:pt idx="29">
                  <c:v>-30</c:v>
                </c:pt>
              </c:numCache>
            </c:numRef>
          </c:yVal>
          <c:smooth val="0"/>
          <c:extLst>
            <c:ext xmlns:c16="http://schemas.microsoft.com/office/drawing/2014/chart" uri="{C3380CC4-5D6E-409C-BE32-E72D297353CC}">
              <c16:uniqueId val="{00000000-F55C-4406-B2B8-3BC25D0973E0}"/>
            </c:ext>
          </c:extLst>
        </c:ser>
        <c:ser>
          <c:idx val="3"/>
          <c:order val="1"/>
          <c:tx>
            <c:strRef>
              <c:f>RTDdata!$Q$1</c:f>
              <c:strCache>
                <c:ptCount val="1"/>
                <c:pt idx="0">
                  <c:v>Output power (dBm) (Developed in Japan)</c:v>
                </c:pt>
              </c:strCache>
            </c:strRef>
          </c:tx>
          <c:spPr>
            <a:ln w="25400" cap="rnd">
              <a:noFill/>
              <a:round/>
            </a:ln>
            <a:effectLst/>
          </c:spPr>
          <c:marker>
            <c:symbol val="circle"/>
            <c:size val="5"/>
            <c:spPr>
              <a:solidFill>
                <a:schemeClr val="accent4"/>
              </a:solidFill>
              <a:ln w="9525">
                <a:solidFill>
                  <a:schemeClr val="accent4"/>
                </a:solidFill>
              </a:ln>
              <a:effectLst/>
            </c:spPr>
          </c:marker>
          <c:dPt>
            <c:idx val="27"/>
            <c:marker>
              <c:symbol val="circle"/>
              <c:size val="5"/>
              <c:spPr>
                <a:solidFill>
                  <a:schemeClr val="accent4"/>
                </a:solidFill>
                <a:ln w="9525">
                  <a:solidFill>
                    <a:schemeClr val="accent4"/>
                  </a:solidFill>
                </a:ln>
                <a:effectLst/>
              </c:spPr>
            </c:marker>
            <c:bubble3D val="0"/>
            <c:spPr>
              <a:ln w="25400" cap="rnd">
                <a:noFill/>
                <a:round/>
              </a:ln>
              <a:effectLst/>
            </c:spPr>
            <c:extLst>
              <c:ext xmlns:c16="http://schemas.microsoft.com/office/drawing/2014/chart" uri="{C3380CC4-5D6E-409C-BE32-E72D297353CC}">
                <c16:uniqueId val="{00000002-F55C-4406-B2B8-3BC25D0973E0}"/>
              </c:ext>
            </c:extLst>
          </c:dPt>
          <c:xVal>
            <c:numRef>
              <c:f>RTDdata!$B$2:$B$100</c:f>
              <c:numCache>
                <c:formatCode>General</c:formatCode>
                <c:ptCount val="99"/>
                <c:pt idx="0">
                  <c:v>450</c:v>
                </c:pt>
                <c:pt idx="1">
                  <c:v>1090</c:v>
                </c:pt>
                <c:pt idx="2">
                  <c:v>260</c:v>
                </c:pt>
                <c:pt idx="3">
                  <c:v>1980</c:v>
                </c:pt>
                <c:pt idx="4">
                  <c:v>1920</c:v>
                </c:pt>
                <c:pt idx="5">
                  <c:v>1000</c:v>
                </c:pt>
                <c:pt idx="6">
                  <c:v>1040</c:v>
                </c:pt>
                <c:pt idx="7">
                  <c:v>1420</c:v>
                </c:pt>
                <c:pt idx="8">
                  <c:v>1790</c:v>
                </c:pt>
                <c:pt idx="9">
                  <c:v>548</c:v>
                </c:pt>
                <c:pt idx="10">
                  <c:v>620</c:v>
                </c:pt>
                <c:pt idx="11">
                  <c:v>770</c:v>
                </c:pt>
                <c:pt idx="12">
                  <c:v>810</c:v>
                </c:pt>
                <c:pt idx="13">
                  <c:v>1520</c:v>
                </c:pt>
                <c:pt idx="14">
                  <c:v>675</c:v>
                </c:pt>
                <c:pt idx="15">
                  <c:v>1111</c:v>
                </c:pt>
                <c:pt idx="16">
                  <c:v>1220</c:v>
                </c:pt>
                <c:pt idx="17">
                  <c:v>500</c:v>
                </c:pt>
                <c:pt idx="18">
                  <c:v>1310</c:v>
                </c:pt>
                <c:pt idx="19">
                  <c:v>350</c:v>
                </c:pt>
                <c:pt idx="20">
                  <c:v>692</c:v>
                </c:pt>
                <c:pt idx="21">
                  <c:v>330</c:v>
                </c:pt>
                <c:pt idx="22">
                  <c:v>84</c:v>
                </c:pt>
                <c:pt idx="23">
                  <c:v>62.5</c:v>
                </c:pt>
                <c:pt idx="24">
                  <c:v>1550</c:v>
                </c:pt>
                <c:pt idx="25">
                  <c:v>1040</c:v>
                </c:pt>
                <c:pt idx="26">
                  <c:v>613</c:v>
                </c:pt>
                <c:pt idx="27">
                  <c:v>640</c:v>
                </c:pt>
                <c:pt idx="28">
                  <c:v>655</c:v>
                </c:pt>
                <c:pt idx="29">
                  <c:v>985</c:v>
                </c:pt>
              </c:numCache>
            </c:numRef>
          </c:xVal>
          <c:yVal>
            <c:numRef>
              <c:f>RTDdata!$Q$2:$Q$100</c:f>
              <c:numCache>
                <c:formatCode>General</c:formatCode>
                <c:ptCount val="99"/>
                <c:pt idx="0">
                  <c:v>10.72</c:v>
                </c:pt>
                <c:pt idx="1">
                  <c:v>#N/A</c:v>
                </c:pt>
                <c:pt idx="2">
                  <c:v>#N/A</c:v>
                </c:pt>
                <c:pt idx="3">
                  <c:v>-43.98</c:v>
                </c:pt>
                <c:pt idx="4">
                  <c:v>-33.979999999999997</c:v>
                </c:pt>
                <c:pt idx="5">
                  <c:v>-1.37</c:v>
                </c:pt>
                <c:pt idx="6">
                  <c:v>-14.32</c:v>
                </c:pt>
                <c:pt idx="7">
                  <c:v>-30</c:v>
                </c:pt>
                <c:pt idx="8">
                  <c:v>-40</c:v>
                </c:pt>
                <c:pt idx="9">
                  <c:v>-3.77</c:v>
                </c:pt>
                <c:pt idx="10">
                  <c:v>-2.15</c:v>
                </c:pt>
                <c:pt idx="11">
                  <c:v>-5.69</c:v>
                </c:pt>
                <c:pt idx="12">
                  <c:v>-7.45</c:v>
                </c:pt>
                <c:pt idx="13">
                  <c:v>#N/A</c:v>
                </c:pt>
                <c:pt idx="14">
                  <c:v>#N/A</c:v>
                </c:pt>
                <c:pt idx="15">
                  <c:v>#N/A</c:v>
                </c:pt>
                <c:pt idx="16">
                  <c:v>-21.55</c:v>
                </c:pt>
                <c:pt idx="17">
                  <c:v>-6.58</c:v>
                </c:pt>
                <c:pt idx="18">
                  <c:v>-20</c:v>
                </c:pt>
                <c:pt idx="19">
                  <c:v>-15.09</c:v>
                </c:pt>
                <c:pt idx="20">
                  <c:v>#N/A</c:v>
                </c:pt>
                <c:pt idx="21">
                  <c:v>#N/A</c:v>
                </c:pt>
                <c:pt idx="22">
                  <c:v>#N/A</c:v>
                </c:pt>
                <c:pt idx="23">
                  <c:v>#N/A</c:v>
                </c:pt>
                <c:pt idx="24">
                  <c:v>-33.979999999999997</c:v>
                </c:pt>
                <c:pt idx="25">
                  <c:v>-21.55</c:v>
                </c:pt>
                <c:pt idx="26">
                  <c:v>-19.21</c:v>
                </c:pt>
                <c:pt idx="27">
                  <c:v>#N/A</c:v>
                </c:pt>
                <c:pt idx="28">
                  <c:v>-21.74</c:v>
                </c:pt>
                <c:pt idx="29">
                  <c:v>#N/A</c:v>
                </c:pt>
              </c:numCache>
            </c:numRef>
          </c:yVal>
          <c:smooth val="0"/>
          <c:extLst>
            <c:ext xmlns:c16="http://schemas.microsoft.com/office/drawing/2014/chart" uri="{C3380CC4-5D6E-409C-BE32-E72D297353CC}">
              <c16:uniqueId val="{00000003-F55C-4406-B2B8-3BC25D0973E0}"/>
            </c:ext>
          </c:extLst>
        </c:ser>
        <c:ser>
          <c:idx val="4"/>
          <c:order val="2"/>
          <c:tx>
            <c:strRef>
              <c:f>[TrOscdata_v0.xlsx]Trdata!$P$1</c:f>
              <c:strCache>
                <c:ptCount val="1"/>
                <c:pt idx="0">
                  <c:v>Output power (dBm) (Other countries)</c:v>
                </c:pt>
              </c:strCache>
            </c:strRef>
          </c:tx>
          <c:spPr>
            <a:ln w="25400" cap="rnd">
              <a:noFill/>
              <a:round/>
            </a:ln>
            <a:effectLst/>
          </c:spPr>
          <c:marker>
            <c:symbol val="triangle"/>
            <c:size val="6"/>
            <c:spPr>
              <a:noFill/>
              <a:ln w="9525">
                <a:solidFill>
                  <a:schemeClr val="accent5"/>
                </a:solidFill>
              </a:ln>
              <a:effectLst/>
            </c:spPr>
          </c:marker>
          <c:xVal>
            <c:numRef>
              <c:f>[1]Trdata!$B$2:$B$97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[1]Trdata!$P$2:$P$97</c:f>
              <c:numCache>
                <c:formatCode>General</c:formatCode>
                <c:ptCount val="96"/>
                <c:pt idx="0">
                  <c:v>-1.8</c:v>
                </c:pt>
                <c:pt idx="1">
                  <c:v>-6.8</c:v>
                </c:pt>
                <c:pt idx="2">
                  <c:v>-10.5</c:v>
                </c:pt>
                <c:pt idx="3">
                  <c:v>-12</c:v>
                </c:pt>
                <c:pt idx="4">
                  <c:v>-7</c:v>
                </c:pt>
                <c:pt idx="5">
                  <c:v>-0.9</c:v>
                </c:pt>
                <c:pt idx="6">
                  <c:v>-7.2</c:v>
                </c:pt>
                <c:pt idx="7">
                  <c:v>5.2</c:v>
                </c:pt>
                <c:pt idx="8">
                  <c:v>0.5</c:v>
                </c:pt>
                <c:pt idx="9">
                  <c:v>5.4</c:v>
                </c:pt>
                <c:pt idx="10">
                  <c:v>#N/A</c:v>
                </c:pt>
                <c:pt idx="11">
                  <c:v>9</c:v>
                </c:pt>
                <c:pt idx="12">
                  <c:v>-10.9</c:v>
                </c:pt>
                <c:pt idx="13">
                  <c:v>-7.9</c:v>
                </c:pt>
                <c:pt idx="14">
                  <c:v>-16.100000000000001</c:v>
                </c:pt>
                <c:pt idx="15">
                  <c:v>#N/A</c:v>
                </c:pt>
                <c:pt idx="16">
                  <c:v>0.1</c:v>
                </c:pt>
                <c:pt idx="17">
                  <c:v>-3</c:v>
                </c:pt>
                <c:pt idx="18">
                  <c:v>9.1999999999999993</c:v>
                </c:pt>
                <c:pt idx="19">
                  <c:v>0</c:v>
                </c:pt>
                <c:pt idx="20">
                  <c:v>-6.8</c:v>
                </c:pt>
                <c:pt idx="21">
                  <c:v>-9</c:v>
                </c:pt>
                <c:pt idx="22">
                  <c:v>#N/A</c:v>
                </c:pt>
                <c:pt idx="23">
                  <c:v>-22</c:v>
                </c:pt>
                <c:pt idx="24">
                  <c:v>-3.3</c:v>
                </c:pt>
                <c:pt idx="25">
                  <c:v>-21</c:v>
                </c:pt>
                <c:pt idx="26">
                  <c:v>-7.1</c:v>
                </c:pt>
                <c:pt idx="27">
                  <c:v>-7</c:v>
                </c:pt>
                <c:pt idx="28">
                  <c:v>4.0999999999999996</c:v>
                </c:pt>
                <c:pt idx="29">
                  <c:v>1.4</c:v>
                </c:pt>
                <c:pt idx="30">
                  <c:v>-3.7</c:v>
                </c:pt>
                <c:pt idx="31">
                  <c:v>5.6</c:v>
                </c:pt>
                <c:pt idx="32">
                  <c:v>-2.1</c:v>
                </c:pt>
                <c:pt idx="33">
                  <c:v>6.5</c:v>
                </c:pt>
                <c:pt idx="34">
                  <c:v>4.8</c:v>
                </c:pt>
                <c:pt idx="35">
                  <c:v>0.6</c:v>
                </c:pt>
                <c:pt idx="36">
                  <c:v>-6.93</c:v>
                </c:pt>
                <c:pt idx="37">
                  <c:v>3.4</c:v>
                </c:pt>
                <c:pt idx="38">
                  <c:v>-9.1999999999999993</c:v>
                </c:pt>
                <c:pt idx="39">
                  <c:v>3.4</c:v>
                </c:pt>
                <c:pt idx="40">
                  <c:v>-11.6</c:v>
                </c:pt>
                <c:pt idx="41">
                  <c:v>2</c:v>
                </c:pt>
                <c:pt idx="42">
                  <c:v>7.4</c:v>
                </c:pt>
                <c:pt idx="43">
                  <c:v>4.5999999999999996</c:v>
                </c:pt>
                <c:pt idx="44">
                  <c:v>4.9000000000000004</c:v>
                </c:pt>
                <c:pt idx="45">
                  <c:v>-2.6</c:v>
                </c:pt>
                <c:pt idx="46">
                  <c:v>0.9</c:v>
                </c:pt>
                <c:pt idx="47">
                  <c:v>3</c:v>
                </c:pt>
                <c:pt idx="48">
                  <c:v>-17</c:v>
                </c:pt>
                <c:pt idx="49">
                  <c:v>-2.7</c:v>
                </c:pt>
                <c:pt idx="50">
                  <c:v>-3.5</c:v>
                </c:pt>
                <c:pt idx="51">
                  <c:v>-7.9</c:v>
                </c:pt>
                <c:pt idx="52">
                  <c:v>-9</c:v>
                </c:pt>
                <c:pt idx="53">
                  <c:v>-4.8</c:v>
                </c:pt>
                <c:pt idx="54">
                  <c:v>-1.5</c:v>
                </c:pt>
                <c:pt idx="55">
                  <c:v>1.5</c:v>
                </c:pt>
                <c:pt idx="56">
                  <c:v>2.9</c:v>
                </c:pt>
                <c:pt idx="57">
                  <c:v>-2.74</c:v>
                </c:pt>
                <c:pt idx="58">
                  <c:v>-3.6</c:v>
                </c:pt>
                <c:pt idx="59">
                  <c:v>-2.1</c:v>
                </c:pt>
                <c:pt idx="60">
                  <c:v>-5.7</c:v>
                </c:pt>
                <c:pt idx="61">
                  <c:v>-13.5</c:v>
                </c:pt>
                <c:pt idx="62">
                  <c:v>-3</c:v>
                </c:pt>
                <c:pt idx="63">
                  <c:v>-4.5</c:v>
                </c:pt>
                <c:pt idx="64">
                  <c:v>-25</c:v>
                </c:pt>
                <c:pt idx="65">
                  <c:v>-27</c:v>
                </c:pt>
                <c:pt idx="66">
                  <c:v>-15.5</c:v>
                </c:pt>
                <c:pt idx="67">
                  <c:v>1.6</c:v>
                </c:pt>
                <c:pt idx="68">
                  <c:v>-6.3</c:v>
                </c:pt>
                <c:pt idx="69">
                  <c:v>0.03</c:v>
                </c:pt>
                <c:pt idx="70">
                  <c:v>-6.5</c:v>
                </c:pt>
                <c:pt idx="71">
                  <c:v>2.2999999999999998</c:v>
                </c:pt>
                <c:pt idx="72">
                  <c:v>9.3000000000000007</c:v>
                </c:pt>
                <c:pt idx="73">
                  <c:v>-25.2</c:v>
                </c:pt>
                <c:pt idx="74">
                  <c:v>-5</c:v>
                </c:pt>
                <c:pt idx="75">
                  <c:v>-5.08</c:v>
                </c:pt>
                <c:pt idx="76">
                  <c:v>-17.3</c:v>
                </c:pt>
                <c:pt idx="77">
                  <c:v>2.2000000000000002</c:v>
                </c:pt>
                <c:pt idx="78">
                  <c:v>-4</c:v>
                </c:pt>
                <c:pt idx="79">
                  <c:v>-16.100000000000001</c:v>
                </c:pt>
                <c:pt idx="80">
                  <c:v>-9</c:v>
                </c:pt>
                <c:pt idx="81">
                  <c:v>-3</c:v>
                </c:pt>
                <c:pt idx="82">
                  <c:v>-3</c:v>
                </c:pt>
                <c:pt idx="83">
                  <c:v>-4.0999999999999996</c:v>
                </c:pt>
              </c:numCache>
            </c:numRef>
          </c:yVal>
          <c:smooth val="0"/>
          <c:extLst>
            <c:ext xmlns:c16="http://schemas.microsoft.com/office/drawing/2014/chart" uri="{C3380CC4-5D6E-409C-BE32-E72D297353CC}">
              <c16:uniqueId val="{00000004-F55C-4406-B2B8-3BC25D0973E0}"/>
            </c:ext>
          </c:extLst>
        </c:ser>
        <c:ser>
          <c:idx val="5"/>
          <c:order val="3"/>
          <c:tx>
            <c:strRef>
              <c:f>[TrOscdata_v0.xlsx]Trdata!$Q$1</c:f>
              <c:strCache>
                <c:ptCount val="1"/>
                <c:pt idx="0">
                  <c:v>Output power (dBm) (Developed in Japan)</c:v>
                </c:pt>
              </c:strCache>
            </c:strRef>
          </c:tx>
          <c:spPr>
            <a:ln w="25400" cap="rnd">
              <a:noFill/>
              <a:round/>
            </a:ln>
            <a:effectLst/>
          </c:spPr>
          <c:marker>
            <c:symbol val="circle"/>
            <c:size val="5"/>
            <c:spPr>
              <a:solidFill>
                <a:schemeClr val="accent6"/>
              </a:solidFill>
              <a:ln w="9525">
                <a:solidFill>
                  <a:schemeClr val="accent6"/>
                </a:solidFill>
              </a:ln>
              <a:effectLst/>
            </c:spPr>
          </c:marker>
          <c:dPt>
            <c:idx val="27"/>
            <c:marker>
              <c:symbol val="circle"/>
              <c:size val="5"/>
              <c:spPr>
                <a:solidFill>
                  <a:schemeClr val="accent6"/>
                </a:solidFill>
                <a:ln w="9525">
                  <a:solidFill>
                    <a:schemeClr val="accent6"/>
                  </a:solidFill>
                </a:ln>
                <a:effectLst/>
              </c:spPr>
            </c:marker>
            <c:bubble3D val="0"/>
            <c:spPr>
              <a:ln w="25400" cap="rnd">
                <a:noFill/>
                <a:round/>
              </a:ln>
              <a:effectLst/>
            </c:spPr>
            <c:extLst>
              <c:ext xmlns:c16="http://schemas.microsoft.com/office/drawing/2014/chart" uri="{C3380CC4-5D6E-409C-BE32-E72D297353CC}">
                <c16:uniqueId val="{00000006-F55C-4406-B2B8-3BC25D0973E0}"/>
              </c:ext>
            </c:extLst>
          </c:dPt>
          <c:xVal>
            <c:numRef>
              <c:f>[1]Trdata!$B$2:$B$97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[1]Trdata!$Q$2:$Q$97</c:f>
              <c:numCache>
                <c:formatCode>General</c:formatCode>
                <c:ptCount val="9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numCache>
            </c:numRef>
          </c:yVal>
          <c:smooth val="0"/>
          <c:extLst>
            <c:ext xmlns:c16="http://schemas.microsoft.com/office/drawing/2014/chart" uri="{C3380CC4-5D6E-409C-BE32-E72D297353CC}">
              <c16:uniqueId val="{00000007-F55C-4406-B2B8-3BC25D0973E0}"/>
            </c:ext>
          </c:extLst>
        </c:ser>
        <c:ser>
          <c:idx val="6"/>
          <c:order val="4"/>
          <c:tx>
            <c:strRef>
              <c:f>'[UTC-PD+Combdata_v1.xlsx]UTC-PD+Combdata'!$P$1</c:f>
              <c:strCache>
                <c:ptCount val="1"/>
                <c:pt idx="0">
                  <c:v>Output power (dBm) (Other countries)</c:v>
                </c:pt>
              </c:strCache>
            </c:strRef>
          </c:tx>
          <c:spPr>
            <a:ln w="25400" cap="rnd">
              <a:noFill/>
              <a:round/>
            </a:ln>
            <a:effectLst/>
          </c:spPr>
          <c:marker>
            <c:symbol val="diamond"/>
            <c:size val="7"/>
            <c:spPr>
              <a:solidFill>
                <a:srgbClr val="00B050"/>
              </a:solidFill>
              <a:ln w="9525">
                <a:solidFill>
                  <a:srgbClr val="00B050"/>
                </a:solidFill>
              </a:ln>
              <a:effectLst/>
            </c:spPr>
          </c:marker>
          <c:xVal>
            <c:numRef>
              <c:f>'[1]UTC-PD+Combdata'!$B$2:$B$100</c:f>
              <c:numCache>
                <c:formatCode>General</c:formatCode>
                <c:ptCount val="99"/>
                <c:pt idx="0">
                  <c:v>300</c:v>
                </c:pt>
                <c:pt idx="1">
                  <c:v>510</c:v>
                </c:pt>
                <c:pt idx="2">
                  <c:v>700</c:v>
                </c:pt>
                <c:pt idx="3">
                  <c:v>1020</c:v>
                </c:pt>
                <c:pt idx="4">
                  <c:v>1040</c:v>
                </c:pt>
                <c:pt idx="5">
                  <c:v>1530</c:v>
                </c:pt>
                <c:pt idx="6">
                  <c:v>120</c:v>
                </c:pt>
                <c:pt idx="7">
                  <c:v>300</c:v>
                </c:pt>
                <c:pt idx="8">
                  <c:v>350</c:v>
                </c:pt>
                <c:pt idx="9">
                  <c:v>457</c:v>
                </c:pt>
                <c:pt idx="10">
                  <c:v>700</c:v>
                </c:pt>
                <c:pt idx="11">
                  <c:v>914</c:v>
                </c:pt>
                <c:pt idx="12">
                  <c:v>1040</c:v>
                </c:pt>
                <c:pt idx="13">
                  <c:v>1250</c:v>
                </c:pt>
                <c:pt idx="14">
                  <c:v>331</c:v>
                </c:pt>
                <c:pt idx="15">
                  <c:v>300</c:v>
                </c:pt>
                <c:pt idx="16">
                  <c:v>300</c:v>
                </c:pt>
                <c:pt idx="17">
                  <c:v>303</c:v>
                </c:pt>
                <c:pt idx="18">
                  <c:v>125</c:v>
                </c:pt>
                <c:pt idx="19">
                  <c:v>110</c:v>
                </c:pt>
                <c:pt idx="20">
                  <c:v>560</c:v>
                </c:pt>
              </c:numCache>
            </c:numRef>
          </c:xVal>
          <c:yVal>
            <c:numRef>
              <c:f>'[1]UTC-PD+Combdata'!$P$2:$P$100</c:f>
              <c:numCache>
                <c:formatCode>General</c:formatCode>
                <c:ptCount val="99"/>
                <c:pt idx="0">
                  <c:v>#N/A</c:v>
                </c:pt>
                <c:pt idx="1">
                  <c:v>-14</c:v>
                </c:pt>
                <c:pt idx="2">
                  <c:v>-20.2</c:v>
                </c:pt>
                <c:pt idx="3">
                  <c:v>-23</c:v>
                </c:pt>
                <c:pt idx="4">
                  <c:v>#N/A</c:v>
                </c:pt>
                <c:pt idx="5">
                  <c:v>-33</c:v>
                </c:pt>
                <c:pt idx="6">
                  <c:v>#N/A</c:v>
                </c:pt>
                <c:pt idx="7">
                  <c:v>#N/A</c:v>
                </c:pt>
                <c:pt idx="8">
                  <c:v>#N/A</c:v>
                </c:pt>
                <c:pt idx="9">
                  <c:v>-8.3000000000000007</c:v>
                </c:pt>
                <c:pt idx="10">
                  <c:v>#N/A</c:v>
                </c:pt>
                <c:pt idx="11">
                  <c:v>-16.2</c:v>
                </c:pt>
                <c:pt idx="12">
                  <c:v>#N/A</c:v>
                </c:pt>
                <c:pt idx="13">
                  <c:v>#N/A</c:v>
                </c:pt>
                <c:pt idx="14">
                  <c:v>-10</c:v>
                </c:pt>
                <c:pt idx="15">
                  <c:v>#N/A</c:v>
                </c:pt>
                <c:pt idx="16">
                  <c:v>#N/A</c:v>
                </c:pt>
                <c:pt idx="17">
                  <c:v>-60</c:v>
                </c:pt>
                <c:pt idx="18">
                  <c:v>#N/A</c:v>
                </c:pt>
                <c:pt idx="19">
                  <c:v>-24</c:v>
                </c:pt>
                <c:pt idx="20">
                  <c:v>#N/A</c:v>
                </c:pt>
              </c:numCache>
            </c:numRef>
          </c:yVal>
          <c:smooth val="0"/>
          <c:extLst>
            <c:ext xmlns:c16="http://schemas.microsoft.com/office/drawing/2014/chart" uri="{C3380CC4-5D6E-409C-BE32-E72D297353CC}">
              <c16:uniqueId val="{00000008-F55C-4406-B2B8-3BC25D0973E0}"/>
            </c:ext>
          </c:extLst>
        </c:ser>
        <c:ser>
          <c:idx val="7"/>
          <c:order val="5"/>
          <c:tx>
            <c:strRef>
              <c:f>'[UTC-PD+Combdata_v1.xlsx]UTC-PD+Combdata'!$Q$1</c:f>
              <c:strCache>
                <c:ptCount val="1"/>
                <c:pt idx="0">
                  <c:v>Output power (dBm) (Developed in Japan)</c:v>
                </c:pt>
              </c:strCache>
            </c:strRef>
          </c:tx>
          <c:spPr>
            <a:ln w="25400" cap="rnd">
              <a:noFill/>
              <a:round/>
            </a:ln>
            <a:effectLst/>
          </c:spPr>
          <c:marker>
            <c:symbol val="diamond"/>
            <c:size val="7"/>
            <c:spPr>
              <a:solidFill>
                <a:srgbClr val="00B050"/>
              </a:solidFill>
              <a:ln w="9525">
                <a:solidFill>
                  <a:srgbClr val="00B050"/>
                </a:solidFill>
              </a:ln>
              <a:effectLst/>
            </c:spPr>
          </c:marker>
          <c:dPt>
            <c:idx val="27"/>
            <c:marker>
              <c:symbol val="diamond"/>
              <c:size val="7"/>
              <c:spPr>
                <a:solidFill>
                  <a:srgbClr val="00B050"/>
                </a:solidFill>
                <a:ln w="9525">
                  <a:solidFill>
                    <a:srgbClr val="00B050"/>
                  </a:solidFill>
                </a:ln>
                <a:effectLst/>
              </c:spPr>
            </c:marker>
            <c:bubble3D val="0"/>
            <c:spPr>
              <a:ln w="25400" cap="rnd">
                <a:noFill/>
                <a:round/>
              </a:ln>
              <a:effectLst/>
            </c:spPr>
            <c:extLst>
              <c:ext xmlns:c16="http://schemas.microsoft.com/office/drawing/2014/chart" uri="{C3380CC4-5D6E-409C-BE32-E72D297353CC}">
                <c16:uniqueId val="{0000000A-F55C-4406-B2B8-3BC25D0973E0}"/>
              </c:ext>
            </c:extLst>
          </c:dPt>
          <c:xVal>
            <c:numRef>
              <c:f>'[1]UTC-PD+Combdata'!$B$2:$B$100</c:f>
              <c:numCache>
                <c:formatCode>General</c:formatCode>
                <c:ptCount val="99"/>
                <c:pt idx="0">
                  <c:v>300</c:v>
                </c:pt>
                <c:pt idx="1">
                  <c:v>510</c:v>
                </c:pt>
                <c:pt idx="2">
                  <c:v>700</c:v>
                </c:pt>
                <c:pt idx="3">
                  <c:v>1020</c:v>
                </c:pt>
                <c:pt idx="4">
                  <c:v>1040</c:v>
                </c:pt>
                <c:pt idx="5">
                  <c:v>1530</c:v>
                </c:pt>
                <c:pt idx="6">
                  <c:v>120</c:v>
                </c:pt>
                <c:pt idx="7">
                  <c:v>300</c:v>
                </c:pt>
                <c:pt idx="8">
                  <c:v>350</c:v>
                </c:pt>
                <c:pt idx="9">
                  <c:v>457</c:v>
                </c:pt>
                <c:pt idx="10">
                  <c:v>700</c:v>
                </c:pt>
                <c:pt idx="11">
                  <c:v>914</c:v>
                </c:pt>
                <c:pt idx="12">
                  <c:v>1040</c:v>
                </c:pt>
                <c:pt idx="13">
                  <c:v>1250</c:v>
                </c:pt>
                <c:pt idx="14">
                  <c:v>331</c:v>
                </c:pt>
                <c:pt idx="15">
                  <c:v>300</c:v>
                </c:pt>
                <c:pt idx="16">
                  <c:v>300</c:v>
                </c:pt>
                <c:pt idx="17">
                  <c:v>303</c:v>
                </c:pt>
                <c:pt idx="18">
                  <c:v>125</c:v>
                </c:pt>
                <c:pt idx="19">
                  <c:v>110</c:v>
                </c:pt>
                <c:pt idx="20">
                  <c:v>560</c:v>
                </c:pt>
              </c:numCache>
            </c:numRef>
          </c:xVal>
          <c:yVal>
            <c:numRef>
              <c:f>'[1]UTC-PD+Combdata'!$Q$2:$Q$100</c:f>
              <c:numCache>
                <c:formatCode>General</c:formatCode>
                <c:ptCount val="99"/>
                <c:pt idx="0">
                  <c:v>-5.2</c:v>
                </c:pt>
                <c:pt idx="1">
                  <c:v>#N/A</c:v>
                </c:pt>
                <c:pt idx="2">
                  <c:v>#N/A</c:v>
                </c:pt>
                <c:pt idx="3">
                  <c:v>#N/A</c:v>
                </c:pt>
                <c:pt idx="4">
                  <c:v>-25.9</c:v>
                </c:pt>
                <c:pt idx="5">
                  <c:v>#N/A</c:v>
                </c:pt>
                <c:pt idx="6">
                  <c:v>12.3</c:v>
                </c:pt>
                <c:pt idx="7">
                  <c:v>0.9</c:v>
                </c:pt>
                <c:pt idx="8">
                  <c:v>-2.7</c:v>
                </c:pt>
                <c:pt idx="9">
                  <c:v>#N/A</c:v>
                </c:pt>
                <c:pt idx="10">
                  <c:v>-15.5</c:v>
                </c:pt>
                <c:pt idx="11">
                  <c:v>#N/A</c:v>
                </c:pt>
                <c:pt idx="12">
                  <c:v>-19.600000000000001</c:v>
                </c:pt>
                <c:pt idx="13">
                  <c:v>-24.6</c:v>
                </c:pt>
                <c:pt idx="14">
                  <c:v>#N/A</c:v>
                </c:pt>
                <c:pt idx="15">
                  <c:v>-14</c:v>
                </c:pt>
                <c:pt idx="16">
                  <c:v>-8</c:v>
                </c:pt>
                <c:pt idx="17">
                  <c:v>#N/A</c:v>
                </c:pt>
                <c:pt idx="18">
                  <c:v>#N/A</c:v>
                </c:pt>
                <c:pt idx="19">
                  <c:v>#N/A</c:v>
                </c:pt>
                <c:pt idx="20">
                  <c:v>#N/A</c:v>
                </c:pt>
              </c:numCache>
            </c:numRef>
          </c:yVal>
          <c:smooth val="0"/>
          <c:extLst>
            <c:ext xmlns:c16="http://schemas.microsoft.com/office/drawing/2014/chart" uri="{C3380CC4-5D6E-409C-BE32-E72D297353CC}">
              <c16:uniqueId val="{0000000B-F55C-4406-B2B8-3BC25D0973E0}"/>
            </c:ext>
          </c:extLst>
        </c:ser>
        <c:ser>
          <c:idx val="0"/>
          <c:order val="6"/>
          <c:tx>
            <c:strRef>
              <c:f>[QCLdata_1.xlsx]QCLdata!$P$1</c:f>
              <c:strCache>
                <c:ptCount val="1"/>
                <c:pt idx="0">
                  <c:v>Output power (dBm) (Other countries)</c:v>
                </c:pt>
              </c:strCache>
            </c:strRef>
          </c:tx>
          <c:spPr>
            <a:ln w="25400" cap="rnd">
              <a:noFill/>
              <a:round/>
            </a:ln>
            <a:effectLst/>
          </c:spPr>
          <c:marker>
            <c:symbol val="x"/>
            <c:size val="5"/>
            <c:spPr>
              <a:solidFill>
                <a:srgbClr val="C00000"/>
              </a:solidFill>
              <a:ln w="9525">
                <a:solidFill>
                  <a:srgbClr val="C00000"/>
                </a:solidFill>
              </a:ln>
              <a:effectLst/>
            </c:spPr>
          </c:marker>
          <c:dPt>
            <c:idx val="2"/>
            <c:marker>
              <c:symbol val="x"/>
              <c:size val="5"/>
              <c:spPr>
                <a:solidFill>
                  <a:sysClr val="window" lastClr="FFFFFF"/>
                </a:solidFill>
                <a:ln w="9525">
                  <a:solidFill>
                    <a:sysClr val="window" lastClr="FFFFFF"/>
                  </a:solidFill>
                </a:ln>
                <a:effectLst/>
              </c:spPr>
            </c:marker>
            <c:bubble3D val="0"/>
            <c:extLst>
              <c:ext xmlns:c16="http://schemas.microsoft.com/office/drawing/2014/chart" uri="{C3380CC4-5D6E-409C-BE32-E72D297353CC}">
                <c16:uniqueId val="{00000012-F55C-4406-B2B8-3BC25D0973E0}"/>
              </c:ext>
            </c:extLst>
          </c:dPt>
          <c:dPt>
            <c:idx val="4"/>
            <c:marker>
              <c:symbol val="x"/>
              <c:size val="5"/>
              <c:spPr>
                <a:solidFill>
                  <a:sysClr val="window" lastClr="FFFFFF"/>
                </a:solidFill>
                <a:ln w="9525">
                  <a:solidFill>
                    <a:sysClr val="window" lastClr="FFFFFF"/>
                  </a:solidFill>
                </a:ln>
                <a:effectLst/>
              </c:spPr>
            </c:marker>
            <c:bubble3D val="0"/>
            <c:extLst>
              <c:ext xmlns:c16="http://schemas.microsoft.com/office/drawing/2014/chart" uri="{C3380CC4-5D6E-409C-BE32-E72D297353CC}">
                <c16:uniqueId val="{00000011-F55C-4406-B2B8-3BC25D0973E0}"/>
              </c:ext>
            </c:extLst>
          </c:dPt>
          <c:xVal>
            <c:numRef>
              <c:f>[1]QCLdata!$B$2:$B$100</c:f>
              <c:numCache>
                <c:formatCode>General</c:formatCode>
                <c:ptCount val="99"/>
                <c:pt idx="0">
                  <c:v>700</c:v>
                </c:pt>
                <c:pt idx="1">
                  <c:v>420</c:v>
                </c:pt>
                <c:pt idx="2">
                  <c:v>3900</c:v>
                </c:pt>
                <c:pt idx="3">
                  <c:v>250</c:v>
                </c:pt>
                <c:pt idx="4">
                  <c:v>4000</c:v>
                </c:pt>
                <c:pt idx="5">
                  <c:v>3850</c:v>
                </c:pt>
                <c:pt idx="6">
                  <c:v>5000</c:v>
                </c:pt>
                <c:pt idx="7">
                  <c:v>5000</c:v>
                </c:pt>
                <c:pt idx="8">
                  <c:v>4000</c:v>
                </c:pt>
                <c:pt idx="9">
                  <c:v>3500</c:v>
                </c:pt>
                <c:pt idx="10">
                  <c:v>2800</c:v>
                </c:pt>
                <c:pt idx="11">
                  <c:v>4500</c:v>
                </c:pt>
                <c:pt idx="12">
                  <c:v>4000</c:v>
                </c:pt>
                <c:pt idx="13">
                  <c:v>2000</c:v>
                </c:pt>
                <c:pt idx="14">
                  <c:v>3000</c:v>
                </c:pt>
                <c:pt idx="15">
                  <c:v>2900</c:v>
                </c:pt>
                <c:pt idx="16">
                  <c:v>2600</c:v>
                </c:pt>
                <c:pt idx="17">
                  <c:v>1800</c:v>
                </c:pt>
                <c:pt idx="18">
                  <c:v>1000</c:v>
                </c:pt>
                <c:pt idx="19">
                  <c:v>3410</c:v>
                </c:pt>
                <c:pt idx="20">
                  <c:v>3600</c:v>
                </c:pt>
                <c:pt idx="21">
                  <c:v>3500</c:v>
                </c:pt>
              </c:numCache>
            </c:numRef>
          </c:xVal>
          <c:yVal>
            <c:numRef>
              <c:f>[1]QCLdata!$P$2:$P$100</c:f>
              <c:numCache>
                <c:formatCode>General</c:formatCode>
                <c:ptCount val="99"/>
                <c:pt idx="0">
                  <c:v>#N/A</c:v>
                </c:pt>
                <c:pt idx="1">
                  <c:v>#N/A</c:v>
                </c:pt>
                <c:pt idx="2">
                  <c:v>0</c:v>
                </c:pt>
                <c:pt idx="3">
                  <c:v>#N/A</c:v>
                </c:pt>
                <c:pt idx="4">
                  <c:v>17.781512503836435</c:v>
                </c:pt>
                <c:pt idx="5">
                  <c:v>-23.010299956639813</c:v>
                </c:pt>
                <c:pt idx="6">
                  <c:v>-42.218487496163561</c:v>
                </c:pt>
                <c:pt idx="7">
                  <c:v>-30</c:v>
                </c:pt>
                <c:pt idx="8">
                  <c:v>-20.705810742857071</c:v>
                </c:pt>
                <c:pt idx="9">
                  <c:v>2.7875360095282891</c:v>
                </c:pt>
                <c:pt idx="10">
                  <c:v>#N/A</c:v>
                </c:pt>
                <c:pt idx="11">
                  <c:v>-33.010299956639813</c:v>
                </c:pt>
                <c:pt idx="12">
                  <c:v>-9.2081875395237525</c:v>
                </c:pt>
                <c:pt idx="13">
                  <c:v>-19.208187539523752</c:v>
                </c:pt>
                <c:pt idx="14">
                  <c:v>-14.436974992327126</c:v>
                </c:pt>
                <c:pt idx="15">
                  <c:v>#N/A</c:v>
                </c:pt>
                <c:pt idx="16">
                  <c:v>-14.948500216800939</c:v>
                </c:pt>
                <c:pt idx="17">
                  <c:v>-16.575773191777937</c:v>
                </c:pt>
                <c:pt idx="18">
                  <c:v>-20.457574905606752</c:v>
                </c:pt>
                <c:pt idx="19">
                  <c:v>-18.538719643217622</c:v>
                </c:pt>
                <c:pt idx="20">
                  <c:v>-25.228787452803374</c:v>
                </c:pt>
                <c:pt idx="21">
                  <c:v>1.46128035678238</c:v>
                </c:pt>
              </c:numCache>
            </c:numRef>
          </c:yVal>
          <c:smooth val="0"/>
          <c:extLst>
            <c:ext xmlns:c16="http://schemas.microsoft.com/office/drawing/2014/chart" uri="{C3380CC4-5D6E-409C-BE32-E72D297353CC}">
              <c16:uniqueId val="{0000000C-F55C-4406-B2B8-3BC25D0973E0}"/>
            </c:ext>
          </c:extLst>
        </c:ser>
        <c:ser>
          <c:idx val="1"/>
          <c:order val="7"/>
          <c:tx>
            <c:strRef>
              <c:f>[QCLdata_1.xlsx]QCLdata!$Q$1</c:f>
              <c:strCache>
                <c:ptCount val="1"/>
                <c:pt idx="0">
                  <c:v>Output power (dBm) (Developed in Japan)</c:v>
                </c:pt>
              </c:strCache>
            </c:strRef>
          </c:tx>
          <c:spPr>
            <a:ln w="25400" cap="rnd">
              <a:noFill/>
              <a:round/>
            </a:ln>
            <a:effectLst/>
          </c:spPr>
          <c:marker>
            <c:symbol val="x"/>
            <c:size val="5"/>
            <c:spPr>
              <a:solidFill>
                <a:srgbClr val="C00000"/>
              </a:solidFill>
              <a:ln w="9525">
                <a:solidFill>
                  <a:srgbClr val="C00000"/>
                </a:solidFill>
              </a:ln>
              <a:effectLst/>
            </c:spPr>
          </c:marker>
          <c:dPt>
            <c:idx val="27"/>
            <c:marker>
              <c:symbol val="x"/>
              <c:size val="5"/>
              <c:spPr>
                <a:solidFill>
                  <a:srgbClr val="C00000"/>
                </a:solidFill>
                <a:ln w="9525">
                  <a:solidFill>
                    <a:srgbClr val="C00000"/>
                  </a:solidFill>
                </a:ln>
                <a:effectLst/>
              </c:spPr>
            </c:marker>
            <c:bubble3D val="0"/>
            <c:spPr>
              <a:ln w="25400" cap="rnd">
                <a:noFill/>
                <a:round/>
              </a:ln>
              <a:effectLst/>
            </c:spPr>
            <c:extLst>
              <c:ext xmlns:c16="http://schemas.microsoft.com/office/drawing/2014/chart" uri="{C3380CC4-5D6E-409C-BE32-E72D297353CC}">
                <c16:uniqueId val="{0000000E-F55C-4406-B2B8-3BC25D0973E0}"/>
              </c:ext>
            </c:extLst>
          </c:dPt>
          <c:xVal>
            <c:numRef>
              <c:f>[1]QCLdata!$B$2:$B$100</c:f>
              <c:numCache>
                <c:formatCode>General</c:formatCode>
                <c:ptCount val="99"/>
                <c:pt idx="0">
                  <c:v>700</c:v>
                </c:pt>
                <c:pt idx="1">
                  <c:v>420</c:v>
                </c:pt>
                <c:pt idx="2">
                  <c:v>3900</c:v>
                </c:pt>
                <c:pt idx="3">
                  <c:v>250</c:v>
                </c:pt>
                <c:pt idx="4">
                  <c:v>4000</c:v>
                </c:pt>
                <c:pt idx="5">
                  <c:v>3850</c:v>
                </c:pt>
                <c:pt idx="6">
                  <c:v>5000</c:v>
                </c:pt>
                <c:pt idx="7">
                  <c:v>5000</c:v>
                </c:pt>
                <c:pt idx="8">
                  <c:v>4000</c:v>
                </c:pt>
                <c:pt idx="9">
                  <c:v>3500</c:v>
                </c:pt>
                <c:pt idx="10">
                  <c:v>2800</c:v>
                </c:pt>
                <c:pt idx="11">
                  <c:v>4500</c:v>
                </c:pt>
                <c:pt idx="12">
                  <c:v>4000</c:v>
                </c:pt>
                <c:pt idx="13">
                  <c:v>2000</c:v>
                </c:pt>
                <c:pt idx="14">
                  <c:v>3000</c:v>
                </c:pt>
                <c:pt idx="15">
                  <c:v>2900</c:v>
                </c:pt>
                <c:pt idx="16">
                  <c:v>2600</c:v>
                </c:pt>
                <c:pt idx="17">
                  <c:v>1800</c:v>
                </c:pt>
                <c:pt idx="18">
                  <c:v>1000</c:v>
                </c:pt>
                <c:pt idx="19">
                  <c:v>3410</c:v>
                </c:pt>
                <c:pt idx="20">
                  <c:v>3600</c:v>
                </c:pt>
                <c:pt idx="21">
                  <c:v>3500</c:v>
                </c:pt>
              </c:numCache>
            </c:numRef>
          </c:xVal>
          <c:yVal>
            <c:numRef>
              <c:f>[1]QCLdata!$Q$2:$Q$100</c:f>
              <c:numCache>
                <c:formatCode>General</c:formatCode>
                <c:ptCount val="99"/>
                <c:pt idx="0">
                  <c:v>-19.58607314841775</c:v>
                </c:pt>
                <c:pt idx="1">
                  <c:v>-18.23908740944319</c:v>
                </c:pt>
                <c:pt idx="2">
                  <c:v>#N/A</c:v>
                </c:pt>
                <c:pt idx="3">
                  <c:v>#N/A</c:v>
                </c:pt>
                <c:pt idx="4">
                  <c:v>#N/A</c:v>
                </c:pt>
                <c:pt idx="5">
                  <c:v>#N/A</c:v>
                </c:pt>
                <c:pt idx="6">
                  <c:v>#N/A</c:v>
                </c:pt>
                <c:pt idx="7">
                  <c:v>#N/A</c:v>
                </c:pt>
                <c:pt idx="8">
                  <c:v>#N/A</c:v>
                </c:pt>
                <c:pt idx="9">
                  <c:v>#N/A</c:v>
                </c:pt>
                <c:pt idx="10">
                  <c:v>-22.218487496163561</c:v>
                </c:pt>
                <c:pt idx="11">
                  <c:v>#N/A</c:v>
                </c:pt>
                <c:pt idx="12">
                  <c:v>#N/A</c:v>
                </c:pt>
                <c:pt idx="13">
                  <c:v>#N/A</c:v>
                </c:pt>
                <c:pt idx="14">
                  <c:v>#N/A</c:v>
                </c:pt>
                <c:pt idx="15">
                  <c:v>-16.989700043360187</c:v>
                </c:pt>
                <c:pt idx="16">
                  <c:v>#N/A</c:v>
                </c:pt>
                <c:pt idx="17">
                  <c:v>#N/A</c:v>
                </c:pt>
                <c:pt idx="18">
                  <c:v>#N/A</c:v>
                </c:pt>
                <c:pt idx="19">
                  <c:v>#N/A</c:v>
                </c:pt>
                <c:pt idx="20">
                  <c:v>#N/A</c:v>
                </c:pt>
                <c:pt idx="21">
                  <c:v>#N/A</c:v>
                </c:pt>
              </c:numCache>
            </c:numRef>
          </c:yVal>
          <c:smooth val="0"/>
          <c:extLst>
            <c:ext xmlns:c16="http://schemas.microsoft.com/office/drawing/2014/chart" uri="{C3380CC4-5D6E-409C-BE32-E72D297353CC}">
              <c16:uniqueId val="{0000000F-F55C-4406-B2B8-3BC25D0973E0}"/>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orientation val="minMax"/>
          <c:min val="-5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Output power (dBm)</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showDLblsOverMax val="0"/>
    <c:extLst/>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RTDdata!$R$1</c:f>
              <c:strCache>
                <c:ptCount val="1"/>
                <c:pt idx="0">
                  <c:v>Power density (mW/mm2)</c:v>
                </c:pt>
              </c:strCache>
            </c:strRef>
          </c:tx>
          <c:spPr>
            <a:ln w="25400" cap="rnd">
              <a:noFill/>
              <a:round/>
            </a:ln>
            <a:effectLst/>
          </c:spPr>
          <c:marker>
            <c:symbol val="circle"/>
            <c:size val="5"/>
            <c:spPr>
              <a:solidFill>
                <a:srgbClr val="FFC000"/>
              </a:solidFill>
              <a:ln w="9525">
                <a:solidFill>
                  <a:srgbClr val="FFC000"/>
                </a:solidFill>
              </a:ln>
              <a:effectLst/>
            </c:spPr>
          </c:marker>
          <c:xVal>
            <c:numRef>
              <c:f>RTDdata!$B$2:$B$100</c:f>
              <c:numCache>
                <c:formatCode>General</c:formatCode>
                <c:ptCount val="99"/>
                <c:pt idx="0">
                  <c:v>450</c:v>
                </c:pt>
                <c:pt idx="1">
                  <c:v>1090</c:v>
                </c:pt>
                <c:pt idx="2">
                  <c:v>260</c:v>
                </c:pt>
                <c:pt idx="3">
                  <c:v>1980</c:v>
                </c:pt>
                <c:pt idx="4">
                  <c:v>1920</c:v>
                </c:pt>
                <c:pt idx="5">
                  <c:v>1000</c:v>
                </c:pt>
                <c:pt idx="6">
                  <c:v>1040</c:v>
                </c:pt>
                <c:pt idx="7">
                  <c:v>1420</c:v>
                </c:pt>
                <c:pt idx="8">
                  <c:v>1790</c:v>
                </c:pt>
                <c:pt idx="9">
                  <c:v>548</c:v>
                </c:pt>
                <c:pt idx="10">
                  <c:v>620</c:v>
                </c:pt>
                <c:pt idx="11">
                  <c:v>770</c:v>
                </c:pt>
                <c:pt idx="12">
                  <c:v>810</c:v>
                </c:pt>
                <c:pt idx="13">
                  <c:v>1520</c:v>
                </c:pt>
                <c:pt idx="14">
                  <c:v>675</c:v>
                </c:pt>
                <c:pt idx="15">
                  <c:v>1111</c:v>
                </c:pt>
                <c:pt idx="16">
                  <c:v>1220</c:v>
                </c:pt>
                <c:pt idx="17">
                  <c:v>500</c:v>
                </c:pt>
                <c:pt idx="18">
                  <c:v>1310</c:v>
                </c:pt>
                <c:pt idx="19">
                  <c:v>350</c:v>
                </c:pt>
                <c:pt idx="20">
                  <c:v>692</c:v>
                </c:pt>
                <c:pt idx="21">
                  <c:v>330</c:v>
                </c:pt>
                <c:pt idx="22">
                  <c:v>84</c:v>
                </c:pt>
                <c:pt idx="23">
                  <c:v>62.5</c:v>
                </c:pt>
                <c:pt idx="24">
                  <c:v>1550</c:v>
                </c:pt>
                <c:pt idx="25">
                  <c:v>1040</c:v>
                </c:pt>
                <c:pt idx="26">
                  <c:v>613</c:v>
                </c:pt>
                <c:pt idx="27">
                  <c:v>640</c:v>
                </c:pt>
                <c:pt idx="28">
                  <c:v>655</c:v>
                </c:pt>
                <c:pt idx="29">
                  <c:v>985</c:v>
                </c:pt>
              </c:numCache>
            </c:numRef>
          </c:xVal>
          <c:yVal>
            <c:numRef>
              <c:f>RTDdata!$R$2:$R$100</c:f>
              <c:numCache>
                <c:formatCode>General</c:formatCode>
                <c:ptCount val="99"/>
                <c:pt idx="0">
                  <c:v>1.1526568707536429</c:v>
                </c:pt>
                <c:pt idx="1">
                  <c:v>#N/A</c:v>
                </c:pt>
                <c:pt idx="2">
                  <c:v>8.3333333333333339</c:v>
                </c:pt>
                <c:pt idx="3">
                  <c:v>#N/A</c:v>
                </c:pt>
                <c:pt idx="4">
                  <c:v>#N/A</c:v>
                </c:pt>
                <c:pt idx="5">
                  <c:v>#N/A</c:v>
                </c:pt>
                <c:pt idx="6">
                  <c:v>#N/A</c:v>
                </c:pt>
                <c:pt idx="7">
                  <c:v>#N/A</c:v>
                </c:pt>
                <c:pt idx="8">
                  <c:v>#N/A</c:v>
                </c:pt>
                <c:pt idx="9">
                  <c:v>#N/A</c:v>
                </c:pt>
                <c:pt idx="10">
                  <c:v>#N/A</c:v>
                </c:pt>
                <c:pt idx="11">
                  <c:v>#N/A</c:v>
                </c:pt>
                <c:pt idx="12">
                  <c:v>#N/A</c:v>
                </c:pt>
                <c:pt idx="13">
                  <c:v>7.9211594996804122E-3</c:v>
                </c:pt>
                <c:pt idx="14">
                  <c:v>0.42717646236837764</c:v>
                </c:pt>
                <c:pt idx="15">
                  <c:v>#N/A</c:v>
                </c:pt>
                <c:pt idx="16">
                  <c:v>#N/A</c:v>
                </c:pt>
                <c:pt idx="17">
                  <c:v>#N/A</c:v>
                </c:pt>
                <c:pt idx="18">
                  <c:v>#N/A</c:v>
                </c:pt>
                <c:pt idx="19">
                  <c:v>#N/A</c:v>
                </c:pt>
                <c:pt idx="20">
                  <c:v>8.1488279542099612E-2</c:v>
                </c:pt>
                <c:pt idx="21">
                  <c:v>#N/A</c:v>
                </c:pt>
                <c:pt idx="22">
                  <c:v>#N/A</c:v>
                </c:pt>
                <c:pt idx="23">
                  <c:v>#N/A</c:v>
                </c:pt>
                <c:pt idx="24">
                  <c:v>#N/A</c:v>
                </c:pt>
                <c:pt idx="25">
                  <c:v>#N/A</c:v>
                </c:pt>
                <c:pt idx="26">
                  <c:v>#N/A</c:v>
                </c:pt>
                <c:pt idx="27">
                  <c:v>#N/A</c:v>
                </c:pt>
                <c:pt idx="28">
                  <c:v>#N/A</c:v>
                </c:pt>
                <c:pt idx="29">
                  <c:v>#N/A</c:v>
                </c:pt>
              </c:numCache>
            </c:numRef>
          </c:yVal>
          <c:smooth val="0"/>
          <c:extLst>
            <c:ext xmlns:c16="http://schemas.microsoft.com/office/drawing/2014/chart" uri="{C3380CC4-5D6E-409C-BE32-E72D297353CC}">
              <c16:uniqueId val="{00000000-55EB-42BB-9BC9-BDF0A170D71C}"/>
            </c:ext>
          </c:extLst>
        </c:ser>
        <c:ser>
          <c:idx val="2"/>
          <c:order val="1"/>
          <c:tx>
            <c:strRef>
              <c:f>[TrOscdata_v0.xlsx]Trdata!$X$1</c:f>
              <c:strCache>
                <c:ptCount val="1"/>
                <c:pt idx="0">
                  <c:v>Power density (mW/mm2)</c:v>
                </c:pt>
              </c:strCache>
            </c:strRef>
          </c:tx>
          <c:spPr>
            <a:ln w="25400" cap="rnd">
              <a:noFill/>
              <a:round/>
            </a:ln>
            <a:effectLst/>
          </c:spPr>
          <c:marker>
            <c:symbol val="triangle"/>
            <c:size val="7"/>
            <c:spPr>
              <a:noFill/>
              <a:ln w="9525">
                <a:solidFill>
                  <a:srgbClr val="0070C0"/>
                </a:solidFill>
              </a:ln>
              <a:effectLst/>
            </c:spPr>
          </c:marker>
          <c:xVal>
            <c:numRef>
              <c:f>[2]Trdata!$B$2:$B$97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[2]Trdata!$X$2:$X$97</c:f>
              <c:numCache>
                <c:formatCode>General</c:formatCode>
                <c:ptCount val="96"/>
                <c:pt idx="0">
                  <c:v>0.16768869238771472</c:v>
                </c:pt>
                <c:pt idx="1">
                  <c:v>0.17410801090450331</c:v>
                </c:pt>
                <c:pt idx="2">
                  <c:v>6.7011348731860557E-2</c:v>
                </c:pt>
                <c:pt idx="3">
                  <c:v>2.5238293779207728E-2</c:v>
                </c:pt>
                <c:pt idx="4">
                  <c:v>1.9002498237798853E-2</c:v>
                </c:pt>
                <c:pt idx="5">
                  <c:v>0.20841808106771775</c:v>
                </c:pt>
                <c:pt idx="6">
                  <c:v>2.6464732193933988E-2</c:v>
                </c:pt>
                <c:pt idx="7">
                  <c:v>1.576814864202815</c:v>
                </c:pt>
                <c:pt idx="8">
                  <c:v>0.48783411056607118</c:v>
                </c:pt>
                <c:pt idx="9">
                  <c:v>1.5618777047411336</c:v>
                </c:pt>
                <c:pt idx="10">
                  <c:v>#N/A</c:v>
                </c:pt>
                <c:pt idx="11">
                  <c:v>3.7825154034489605</c:v>
                </c:pt>
                <c:pt idx="12">
                  <c:v>8.1283051616409904E-2</c:v>
                </c:pt>
                <c:pt idx="13">
                  <c:v>0.45050280482192495</c:v>
                </c:pt>
                <c:pt idx="14">
                  <c:v>2.85431269265701E-2</c:v>
                </c:pt>
                <c:pt idx="15">
                  <c:v>#N/A</c:v>
                </c:pt>
                <c:pt idx="16">
                  <c:v>1.5048426357069913</c:v>
                </c:pt>
                <c:pt idx="17">
                  <c:v>0.12224078868957861</c:v>
                </c:pt>
                <c:pt idx="18">
                  <c:v>0.66012997706561194</c:v>
                </c:pt>
                <c:pt idx="19">
                  <c:v>0.23809523809523808</c:v>
                </c:pt>
                <c:pt idx="20">
                  <c:v>1.0996295425547578</c:v>
                </c:pt>
                <c:pt idx="21">
                  <c:v>5.8283583879359564E-2</c:v>
                </c:pt>
                <c:pt idx="22">
                  <c:v>#N/A</c:v>
                </c:pt>
                <c:pt idx="23">
                  <c:v>5.2579778706682713E-2</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0.79056941504209477</c:v>
                </c:pt>
                <c:pt idx="75">
                  <c:v>0.31679179470697499</c:v>
                </c:pt>
                <c:pt idx="76">
                  <c:v>5.0326679369266672E-2</c:v>
                </c:pt>
                <c:pt idx="77">
                  <c:v>20.74483634296951</c:v>
                </c:pt>
                <c:pt idx="78">
                  <c:v>4.4234130061499695</c:v>
                </c:pt>
                <c:pt idx="79">
                  <c:v>2.85431269265701E-2</c:v>
                </c:pt>
                <c:pt idx="80">
                  <c:v>9.1892365824391725E-2</c:v>
                </c:pt>
                <c:pt idx="81">
                  <c:v>0.5166878697188374</c:v>
                </c:pt>
                <c:pt idx="82">
                  <c:v>0.12224078868957861</c:v>
                </c:pt>
                <c:pt idx="83">
                  <c:v>0.24938791345787215</c:v>
                </c:pt>
              </c:numCache>
            </c:numRef>
          </c:yVal>
          <c:smooth val="0"/>
          <c:extLst>
            <c:ext xmlns:c16="http://schemas.microsoft.com/office/drawing/2014/chart" uri="{C3380CC4-5D6E-409C-BE32-E72D297353CC}">
              <c16:uniqueId val="{00000001-55EB-42BB-9BC9-BDF0A170D71C}"/>
            </c:ext>
          </c:extLst>
        </c:ser>
        <c:ser>
          <c:idx val="0"/>
          <c:order val="2"/>
          <c:tx>
            <c:strRef>
              <c:f>[QCLdata_1.xlsx]QCLdata!$R$1</c:f>
              <c:strCache>
                <c:ptCount val="1"/>
                <c:pt idx="0">
                  <c:v>Power density (mW/mm2)</c:v>
                </c:pt>
              </c:strCache>
            </c:strRef>
          </c:tx>
          <c:spPr>
            <a:ln w="25400" cap="rnd">
              <a:noFill/>
              <a:round/>
            </a:ln>
            <a:effectLst/>
          </c:spPr>
          <c:marker>
            <c:symbol val="x"/>
            <c:size val="5"/>
            <c:spPr>
              <a:solidFill>
                <a:srgbClr val="C00000"/>
              </a:solidFill>
              <a:ln w="9525">
                <a:solidFill>
                  <a:srgbClr val="C00000"/>
                </a:solidFill>
              </a:ln>
              <a:effectLst/>
            </c:spPr>
          </c:marker>
          <c:dPt>
            <c:idx val="2"/>
            <c:marker>
              <c:symbol val="x"/>
              <c:size val="5"/>
              <c:spPr>
                <a:noFill/>
                <a:ln w="9525">
                  <a:noFill/>
                </a:ln>
                <a:effectLst/>
              </c:spPr>
            </c:marker>
            <c:bubble3D val="0"/>
            <c:extLst>
              <c:ext xmlns:c16="http://schemas.microsoft.com/office/drawing/2014/chart" uri="{C3380CC4-5D6E-409C-BE32-E72D297353CC}">
                <c16:uniqueId val="{00000003-55EB-42BB-9BC9-BDF0A170D71C}"/>
              </c:ext>
            </c:extLst>
          </c:dPt>
          <c:xVal>
            <c:numRef>
              <c:f>[4]QCLdata!$B$2:$B$100</c:f>
              <c:numCache>
                <c:formatCode>General</c:formatCode>
                <c:ptCount val="99"/>
                <c:pt idx="0">
                  <c:v>700</c:v>
                </c:pt>
                <c:pt idx="1">
                  <c:v>420</c:v>
                </c:pt>
                <c:pt idx="2">
                  <c:v>3900</c:v>
                </c:pt>
                <c:pt idx="3">
                  <c:v>250</c:v>
                </c:pt>
                <c:pt idx="4">
                  <c:v>4000</c:v>
                </c:pt>
                <c:pt idx="5">
                  <c:v>3850</c:v>
                </c:pt>
                <c:pt idx="6">
                  <c:v>5000</c:v>
                </c:pt>
                <c:pt idx="7">
                  <c:v>5000</c:v>
                </c:pt>
                <c:pt idx="8">
                  <c:v>4000</c:v>
                </c:pt>
                <c:pt idx="9">
                  <c:v>3500</c:v>
                </c:pt>
                <c:pt idx="10">
                  <c:v>2800</c:v>
                </c:pt>
                <c:pt idx="11">
                  <c:v>4500</c:v>
                </c:pt>
                <c:pt idx="12">
                  <c:v>4000</c:v>
                </c:pt>
                <c:pt idx="13">
                  <c:v>2000</c:v>
                </c:pt>
                <c:pt idx="14">
                  <c:v>3000</c:v>
                </c:pt>
                <c:pt idx="15">
                  <c:v>2900</c:v>
                </c:pt>
                <c:pt idx="16">
                  <c:v>2600</c:v>
                </c:pt>
                <c:pt idx="17">
                  <c:v>1800</c:v>
                </c:pt>
                <c:pt idx="18">
                  <c:v>1000</c:v>
                </c:pt>
                <c:pt idx="19">
                  <c:v>3410</c:v>
                </c:pt>
                <c:pt idx="20">
                  <c:v>3600</c:v>
                </c:pt>
                <c:pt idx="21">
                  <c:v>3500</c:v>
                </c:pt>
              </c:numCache>
            </c:numRef>
          </c:xVal>
          <c:yVal>
            <c:numRef>
              <c:f>[4]QCLdata!$R$2:$R$100</c:f>
              <c:numCache>
                <c:formatCode>General</c:formatCode>
                <c:ptCount val="99"/>
                <c:pt idx="0">
                  <c:v>0.26190476190476175</c:v>
                </c:pt>
                <c:pt idx="1">
                  <c:v>0.31249999999999961</c:v>
                </c:pt>
                <c:pt idx="2">
                  <c:v>3.3333333333333335</c:v>
                </c:pt>
                <c:pt idx="3">
                  <c:v>#N/A</c:v>
                </c:pt>
                <c:pt idx="4">
                  <c:v>325.20325203252025</c:v>
                </c:pt>
                <c:pt idx="5">
                  <c:v>0.13888888888888884</c:v>
                </c:pt>
                <c:pt idx="6">
                  <c:v>1.4999999999999987E-3</c:v>
                </c:pt>
                <c:pt idx="7">
                  <c:v>8.3333333333333332E-3</c:v>
                </c:pt>
                <c:pt idx="8">
                  <c:v>0.26562500000000006</c:v>
                </c:pt>
                <c:pt idx="9">
                  <c:v>27.536231884057969</c:v>
                </c:pt>
                <c:pt idx="10">
                  <c:v>0.14285714285714282</c:v>
                </c:pt>
                <c:pt idx="11">
                  <c:v>1.4285714285714273E-2</c:v>
                </c:pt>
                <c:pt idx="12">
                  <c:v>2.8235294117647047</c:v>
                </c:pt>
                <c:pt idx="13">
                  <c:v>0.28235294117647031</c:v>
                </c:pt>
                <c:pt idx="14">
                  <c:v>0.84705882352941153</c:v>
                </c:pt>
                <c:pt idx="15">
                  <c:v>0.55555555555555536</c:v>
                </c:pt>
                <c:pt idx="16">
                  <c:v>0.15238095238095234</c:v>
                </c:pt>
                <c:pt idx="17">
                  <c:v>0.10476190476190471</c:v>
                </c:pt>
                <c:pt idx="18">
                  <c:v>4.2857142857142816E-2</c:v>
                </c:pt>
                <c:pt idx="19">
                  <c:v>0.23809523809523778</c:v>
                </c:pt>
                <c:pt idx="20">
                  <c:v>6.2499999999999979E-2</c:v>
                </c:pt>
                <c:pt idx="21">
                  <c:v>19.444444444444443</c:v>
                </c:pt>
              </c:numCache>
            </c:numRef>
          </c:yVal>
          <c:smooth val="0"/>
          <c:extLst>
            <c:ext xmlns:c16="http://schemas.microsoft.com/office/drawing/2014/chart" uri="{C3380CC4-5D6E-409C-BE32-E72D297353CC}">
              <c16:uniqueId val="{00000002-55EB-42BB-9BC9-BDF0A170D71C}"/>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logBase val="10"/>
          <c:orientation val="minMax"/>
          <c:max val="100"/>
          <c:min val="1.0000000000000002E-3"/>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Power density (mW/mm</a:t>
                </a:r>
                <a:r>
                  <a:rPr lang="en-US" altLang="ja-JP" baseline="30000"/>
                  <a:t>2</a:t>
                </a:r>
                <a:r>
                  <a:rPr lang="en-US" altLang="ja-JP"/>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showDLblsOverMax val="0"/>
    <c:extLst/>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RTDdata!$G$1</c:f>
              <c:strCache>
                <c:ptCount val="1"/>
                <c:pt idx="0">
                  <c:v>DC-to-RF efficiency (%)</c:v>
                </c:pt>
              </c:strCache>
            </c:strRef>
          </c:tx>
          <c:spPr>
            <a:ln w="25400" cap="rnd">
              <a:noFill/>
              <a:round/>
            </a:ln>
            <a:effectLst/>
          </c:spPr>
          <c:marker>
            <c:symbol val="circle"/>
            <c:size val="5"/>
            <c:spPr>
              <a:solidFill>
                <a:srgbClr val="FFC000"/>
              </a:solidFill>
              <a:ln w="9525">
                <a:solidFill>
                  <a:srgbClr val="FFC000"/>
                </a:solidFill>
              </a:ln>
              <a:effectLst/>
            </c:spPr>
          </c:marker>
          <c:xVal>
            <c:numRef>
              <c:f>RTDdata!$B$2:$B$100</c:f>
              <c:numCache>
                <c:formatCode>General</c:formatCode>
                <c:ptCount val="99"/>
                <c:pt idx="0">
                  <c:v>450</c:v>
                </c:pt>
                <c:pt idx="1">
                  <c:v>1090</c:v>
                </c:pt>
                <c:pt idx="2">
                  <c:v>260</c:v>
                </c:pt>
                <c:pt idx="3">
                  <c:v>1980</c:v>
                </c:pt>
                <c:pt idx="4">
                  <c:v>1920</c:v>
                </c:pt>
                <c:pt idx="5">
                  <c:v>1000</c:v>
                </c:pt>
                <c:pt idx="6">
                  <c:v>1040</c:v>
                </c:pt>
                <c:pt idx="7">
                  <c:v>1420</c:v>
                </c:pt>
                <c:pt idx="8">
                  <c:v>1790</c:v>
                </c:pt>
                <c:pt idx="9">
                  <c:v>548</c:v>
                </c:pt>
                <c:pt idx="10">
                  <c:v>620</c:v>
                </c:pt>
                <c:pt idx="11">
                  <c:v>770</c:v>
                </c:pt>
                <c:pt idx="12">
                  <c:v>810</c:v>
                </c:pt>
                <c:pt idx="13">
                  <c:v>1520</c:v>
                </c:pt>
                <c:pt idx="14">
                  <c:v>675</c:v>
                </c:pt>
                <c:pt idx="15">
                  <c:v>1111</c:v>
                </c:pt>
                <c:pt idx="16">
                  <c:v>1220</c:v>
                </c:pt>
                <c:pt idx="17">
                  <c:v>500</c:v>
                </c:pt>
                <c:pt idx="18">
                  <c:v>1310</c:v>
                </c:pt>
                <c:pt idx="19">
                  <c:v>350</c:v>
                </c:pt>
                <c:pt idx="20">
                  <c:v>692</c:v>
                </c:pt>
                <c:pt idx="21">
                  <c:v>330</c:v>
                </c:pt>
                <c:pt idx="22">
                  <c:v>84</c:v>
                </c:pt>
                <c:pt idx="23">
                  <c:v>62.5</c:v>
                </c:pt>
                <c:pt idx="24">
                  <c:v>1550</c:v>
                </c:pt>
                <c:pt idx="25">
                  <c:v>1040</c:v>
                </c:pt>
                <c:pt idx="26">
                  <c:v>613</c:v>
                </c:pt>
                <c:pt idx="27">
                  <c:v>640</c:v>
                </c:pt>
                <c:pt idx="28">
                  <c:v>655</c:v>
                </c:pt>
                <c:pt idx="29">
                  <c:v>985</c:v>
                </c:pt>
              </c:numCache>
            </c:numRef>
          </c:xVal>
          <c:yVal>
            <c:numRef>
              <c:f>RTDdata!$G$2:$G$100</c:f>
              <c:numCache>
                <c:formatCode>General</c:formatCode>
                <c:ptCount val="99"/>
                <c:pt idx="0">
                  <c:v>1</c:v>
                </c:pt>
                <c:pt idx="1">
                  <c:v>#N/A</c:v>
                </c:pt>
                <c:pt idx="2">
                  <c:v>0.7</c:v>
                </c:pt>
                <c:pt idx="3">
                  <c:v>#N/A</c:v>
                </c:pt>
                <c:pt idx="4">
                  <c:v>#N/A</c:v>
                </c:pt>
                <c:pt idx="5">
                  <c:v>7.0000000000000001E-3</c:v>
                </c:pt>
                <c:pt idx="6">
                  <c:v>0.11</c:v>
                </c:pt>
                <c:pt idx="7">
                  <c:v>#N/A</c:v>
                </c:pt>
                <c:pt idx="8">
                  <c:v>#N/A</c:v>
                </c:pt>
                <c:pt idx="9">
                  <c:v>0.01</c:v>
                </c:pt>
                <c:pt idx="10">
                  <c:v>#N/A</c:v>
                </c:pt>
                <c:pt idx="11">
                  <c:v>#N/A</c:v>
                </c:pt>
                <c:pt idx="12">
                  <c:v>#N/A</c:v>
                </c:pt>
                <c:pt idx="13">
                  <c:v>1.6400000000000001E-2</c:v>
                </c:pt>
                <c:pt idx="14">
                  <c:v>0.33</c:v>
                </c:pt>
                <c:pt idx="15">
                  <c:v>#N/A</c:v>
                </c:pt>
                <c:pt idx="16">
                  <c:v>#N/A</c:v>
                </c:pt>
                <c:pt idx="17">
                  <c:v>#N/A</c:v>
                </c:pt>
                <c:pt idx="18">
                  <c:v>#N/A</c:v>
                </c:pt>
                <c:pt idx="19">
                  <c:v>#N/A</c:v>
                </c:pt>
                <c:pt idx="20">
                  <c:v>0.27400000000000002</c:v>
                </c:pt>
                <c:pt idx="21">
                  <c:v>#N/A</c:v>
                </c:pt>
                <c:pt idx="22">
                  <c:v>#N/A</c:v>
                </c:pt>
                <c:pt idx="23">
                  <c:v>#N/A</c:v>
                </c:pt>
                <c:pt idx="24">
                  <c:v>#N/A</c:v>
                </c:pt>
                <c:pt idx="25">
                  <c:v>#N/A</c:v>
                </c:pt>
                <c:pt idx="26">
                  <c:v>#N/A</c:v>
                </c:pt>
                <c:pt idx="27">
                  <c:v>#N/A</c:v>
                </c:pt>
                <c:pt idx="28">
                  <c:v>#N/A</c:v>
                </c:pt>
                <c:pt idx="29">
                  <c:v>#N/A</c:v>
                </c:pt>
              </c:numCache>
            </c:numRef>
          </c:yVal>
          <c:smooth val="0"/>
          <c:extLst>
            <c:ext xmlns:c16="http://schemas.microsoft.com/office/drawing/2014/chart" uri="{C3380CC4-5D6E-409C-BE32-E72D297353CC}">
              <c16:uniqueId val="{00000000-341D-4043-A0A8-F757AD415F73}"/>
            </c:ext>
          </c:extLst>
        </c:ser>
        <c:ser>
          <c:idx val="2"/>
          <c:order val="1"/>
          <c:tx>
            <c:strRef>
              <c:f>[TrOscdata_v0.xlsx]Trdata!$G$1</c:f>
              <c:strCache>
                <c:ptCount val="1"/>
                <c:pt idx="0">
                  <c:v>DC-to-RF efficiency (%)</c:v>
                </c:pt>
              </c:strCache>
            </c:strRef>
          </c:tx>
          <c:spPr>
            <a:ln w="25400" cap="rnd">
              <a:noFill/>
              <a:round/>
            </a:ln>
            <a:effectLst/>
          </c:spPr>
          <c:marker>
            <c:symbol val="triangle"/>
            <c:size val="7"/>
            <c:spPr>
              <a:noFill/>
              <a:ln w="9525">
                <a:solidFill>
                  <a:srgbClr val="0070C0"/>
                </a:solidFill>
              </a:ln>
              <a:effectLst/>
            </c:spPr>
          </c:marker>
          <c:dPt>
            <c:idx val="35"/>
            <c:marker>
              <c:symbol val="triangle"/>
              <c:size val="7"/>
              <c:spPr>
                <a:noFill/>
                <a:ln w="9525">
                  <a:noFill/>
                </a:ln>
                <a:effectLst/>
              </c:spPr>
            </c:marker>
            <c:bubble3D val="0"/>
            <c:extLst>
              <c:ext xmlns:c16="http://schemas.microsoft.com/office/drawing/2014/chart" uri="{C3380CC4-5D6E-409C-BE32-E72D297353CC}">
                <c16:uniqueId val="{00000003-341D-4043-A0A8-F757AD415F73}"/>
              </c:ext>
            </c:extLst>
          </c:dPt>
          <c:dPt>
            <c:idx val="76"/>
            <c:marker>
              <c:symbol val="none"/>
            </c:marker>
            <c:bubble3D val="0"/>
            <c:extLst>
              <c:ext xmlns:c16="http://schemas.microsoft.com/office/drawing/2014/chart" uri="{C3380CC4-5D6E-409C-BE32-E72D297353CC}">
                <c16:uniqueId val="{00000006-341D-4043-A0A8-F757AD415F73}"/>
              </c:ext>
            </c:extLst>
          </c:dPt>
          <c:xVal>
            <c:numRef>
              <c:f>[1]Trdata!$B$2:$B$97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[1]Trdata!$G$2:$G$97</c:f>
              <c:numCache>
                <c:formatCode>General</c:formatCode>
                <c:ptCount val="96"/>
                <c:pt idx="0">
                  <c:v>4.4999999999999998E-2</c:v>
                </c:pt>
                <c:pt idx="1">
                  <c:v>4.5999999999999999E-2</c:v>
                </c:pt>
                <c:pt idx="2">
                  <c:v>2.1000000000000001E-2</c:v>
                </c:pt>
                <c:pt idx="3">
                  <c:v>2.4E-2</c:v>
                </c:pt>
                <c:pt idx="4">
                  <c:v>1.2999999999999999E-2</c:v>
                </c:pt>
                <c:pt idx="5">
                  <c:v>5.2999999999999999E-2</c:v>
                </c:pt>
                <c:pt idx="6">
                  <c:v>2.35E-2</c:v>
                </c:pt>
                <c:pt idx="7">
                  <c:v>0.54</c:v>
                </c:pt>
                <c:pt idx="8">
                  <c:v>0.14000000000000001</c:v>
                </c:pt>
                <c:pt idx="9">
                  <c:v>5.0999999999999996</c:v>
                </c:pt>
                <c:pt idx="10">
                  <c:v>#N/A</c:v>
                </c:pt>
                <c:pt idx="11">
                  <c:v>1.88</c:v>
                </c:pt>
                <c:pt idx="12">
                  <c:v>7.0000000000000001E-3</c:v>
                </c:pt>
                <c:pt idx="13">
                  <c:v>0.11</c:v>
                </c:pt>
                <c:pt idx="14">
                  <c:v>2.5000000000000001E-2</c:v>
                </c:pt>
                <c:pt idx="15">
                  <c:v>#N/A</c:v>
                </c:pt>
                <c:pt idx="16">
                  <c:v>0.08</c:v>
                </c:pt>
                <c:pt idx="17">
                  <c:v>#N/A</c:v>
                </c:pt>
                <c:pt idx="18">
                  <c:v>0.19</c:v>
                </c:pt>
                <c:pt idx="19">
                  <c:v>0.04</c:v>
                </c:pt>
                <c:pt idx="20">
                  <c:v>0.14000000000000001</c:v>
                </c:pt>
                <c:pt idx="21">
                  <c:v>#N/A</c:v>
                </c:pt>
                <c:pt idx="22">
                  <c:v>#N/A</c:v>
                </c:pt>
                <c:pt idx="23">
                  <c:v>0.33200000000000002</c:v>
                </c:pt>
                <c:pt idx="24">
                  <c:v>0.14000000000000001</c:v>
                </c:pt>
                <c:pt idx="25">
                  <c:v>1.7000000000000001E-2</c:v>
                </c:pt>
                <c:pt idx="26">
                  <c:v>0.65</c:v>
                </c:pt>
                <c:pt idx="27">
                  <c:v>1.5</c:v>
                </c:pt>
                <c:pt idx="28">
                  <c:v>1.4</c:v>
                </c:pt>
                <c:pt idx="29">
                  <c:v>2.4</c:v>
                </c:pt>
                <c:pt idx="30">
                  <c:v>0.52</c:v>
                </c:pt>
                <c:pt idx="31">
                  <c:v>4.5999999999999996</c:v>
                </c:pt>
                <c:pt idx="32">
                  <c:v>0.22</c:v>
                </c:pt>
                <c:pt idx="33">
                  <c:v>15.3</c:v>
                </c:pt>
                <c:pt idx="34">
                  <c:v>11.7</c:v>
                </c:pt>
                <c:pt idx="35">
                  <c:v>80</c:v>
                </c:pt>
                <c:pt idx="36">
                  <c:v>6.02</c:v>
                </c:pt>
                <c:pt idx="37">
                  <c:v>1.1599999999999999</c:v>
                </c:pt>
                <c:pt idx="38">
                  <c:v>0.12</c:v>
                </c:pt>
                <c:pt idx="39">
                  <c:v>1.1599999999999999</c:v>
                </c:pt>
                <c:pt idx="40">
                  <c:v>0.19</c:v>
                </c:pt>
                <c:pt idx="42">
                  <c:v>20.2</c:v>
                </c:pt>
                <c:pt idx="43">
                  <c:v>2.4</c:v>
                </c:pt>
                <c:pt idx="44">
                  <c:v>3</c:v>
                </c:pt>
                <c:pt idx="45">
                  <c:v>1.1000000000000001</c:v>
                </c:pt>
                <c:pt idx="46">
                  <c:v>0.51</c:v>
                </c:pt>
                <c:pt idx="47">
                  <c:v>2.95</c:v>
                </c:pt>
                <c:pt idx="48">
                  <c:v>0.03</c:v>
                </c:pt>
                <c:pt idx="53">
                  <c:v>1.47</c:v>
                </c:pt>
                <c:pt idx="54">
                  <c:v>0.3</c:v>
                </c:pt>
                <c:pt idx="55">
                  <c:v>0.95</c:v>
                </c:pt>
                <c:pt idx="56">
                  <c:v>2.2999999999999998</c:v>
                </c:pt>
                <c:pt idx="57">
                  <c:v>2.76</c:v>
                </c:pt>
                <c:pt idx="58">
                  <c:v>0.81</c:v>
                </c:pt>
                <c:pt idx="60">
                  <c:v>1.7</c:v>
                </c:pt>
                <c:pt idx="61">
                  <c:v>0.1</c:v>
                </c:pt>
                <c:pt idx="62">
                  <c:v>2.08</c:v>
                </c:pt>
                <c:pt idx="65">
                  <c:v>1E-3</c:v>
                </c:pt>
                <c:pt idx="66">
                  <c:v>0.03</c:v>
                </c:pt>
                <c:pt idx="67">
                  <c:v>0.7</c:v>
                </c:pt>
                <c:pt idx="68">
                  <c:v>0.2</c:v>
                </c:pt>
                <c:pt idx="69">
                  <c:v>0.82</c:v>
                </c:pt>
                <c:pt idx="70">
                  <c:v>1.66</c:v>
                </c:pt>
                <c:pt idx="71">
                  <c:v>0.4</c:v>
                </c:pt>
                <c:pt idx="72">
                  <c:v>0.96</c:v>
                </c:pt>
                <c:pt idx="73">
                  <c:v>0.01</c:v>
                </c:pt>
                <c:pt idx="74">
                  <c:v>0.25</c:v>
                </c:pt>
                <c:pt idx="75">
                  <c:v>0.08</c:v>
                </c:pt>
                <c:pt idx="76">
                  <c:v>3.3</c:v>
                </c:pt>
                <c:pt idx="77">
                  <c:v>1.7</c:v>
                </c:pt>
                <c:pt idx="78">
                  <c:v>0.81</c:v>
                </c:pt>
                <c:pt idx="79">
                  <c:v>2.5000000000000001E-2</c:v>
                </c:pt>
                <c:pt idx="80">
                  <c:v>4.1000000000000002E-2</c:v>
                </c:pt>
                <c:pt idx="81">
                  <c:v>6.6000000000000003E-2</c:v>
                </c:pt>
                <c:pt idx="82">
                  <c:v>3.4000000000000002E-2</c:v>
                </c:pt>
                <c:pt idx="83">
                  <c:v>0.11</c:v>
                </c:pt>
              </c:numCache>
            </c:numRef>
          </c:yVal>
          <c:smooth val="0"/>
          <c:extLst>
            <c:ext xmlns:c16="http://schemas.microsoft.com/office/drawing/2014/chart" uri="{C3380CC4-5D6E-409C-BE32-E72D297353CC}">
              <c16:uniqueId val="{00000001-341D-4043-A0A8-F757AD415F73}"/>
            </c:ext>
          </c:extLst>
        </c:ser>
        <c:ser>
          <c:idx val="0"/>
          <c:order val="2"/>
          <c:tx>
            <c:strRef>
              <c:f>[QCLdata_1.xlsx]QCLdata!$G$1</c:f>
              <c:strCache>
                <c:ptCount val="1"/>
                <c:pt idx="0">
                  <c:v>DC-to-RF efficiency (%)</c:v>
                </c:pt>
              </c:strCache>
            </c:strRef>
          </c:tx>
          <c:spPr>
            <a:ln w="25400" cap="rnd">
              <a:noFill/>
              <a:round/>
            </a:ln>
            <a:effectLst/>
          </c:spPr>
          <c:marker>
            <c:symbol val="x"/>
            <c:size val="5"/>
            <c:spPr>
              <a:solidFill>
                <a:srgbClr val="C00000"/>
              </a:solidFill>
              <a:ln w="9525">
                <a:solidFill>
                  <a:srgbClr val="C00000"/>
                </a:solidFill>
              </a:ln>
              <a:effectLst/>
            </c:spPr>
          </c:marker>
          <c:dPt>
            <c:idx val="2"/>
            <c:marker>
              <c:symbol val="x"/>
              <c:size val="5"/>
              <c:spPr>
                <a:solidFill>
                  <a:sysClr val="window" lastClr="FFFFFF"/>
                </a:solidFill>
                <a:ln w="9525">
                  <a:solidFill>
                    <a:sysClr val="window" lastClr="FFFFFF"/>
                  </a:solidFill>
                </a:ln>
                <a:effectLst/>
              </c:spPr>
            </c:marker>
            <c:bubble3D val="0"/>
            <c:extLst>
              <c:ext xmlns:c16="http://schemas.microsoft.com/office/drawing/2014/chart" uri="{C3380CC4-5D6E-409C-BE32-E72D297353CC}">
                <c16:uniqueId val="{00000005-341D-4043-A0A8-F757AD415F73}"/>
              </c:ext>
            </c:extLst>
          </c:dPt>
          <c:dPt>
            <c:idx val="4"/>
            <c:marker>
              <c:symbol val="x"/>
              <c:size val="5"/>
              <c:spPr>
                <a:solidFill>
                  <a:sysClr val="window" lastClr="FFFFFF"/>
                </a:solidFill>
                <a:ln w="9525">
                  <a:solidFill>
                    <a:sysClr val="window" lastClr="FFFFFF"/>
                  </a:solidFill>
                </a:ln>
                <a:effectLst/>
              </c:spPr>
            </c:marker>
            <c:bubble3D val="0"/>
            <c:extLst>
              <c:ext xmlns:c16="http://schemas.microsoft.com/office/drawing/2014/chart" uri="{C3380CC4-5D6E-409C-BE32-E72D297353CC}">
                <c16:uniqueId val="{00000004-341D-4043-A0A8-F757AD415F73}"/>
              </c:ext>
            </c:extLst>
          </c:dPt>
          <c:xVal>
            <c:numRef>
              <c:f>[3]QCLdata!$B$2:$B$100</c:f>
              <c:numCache>
                <c:formatCode>General</c:formatCode>
                <c:ptCount val="99"/>
                <c:pt idx="0">
                  <c:v>700</c:v>
                </c:pt>
                <c:pt idx="1">
                  <c:v>420</c:v>
                </c:pt>
                <c:pt idx="2">
                  <c:v>3900</c:v>
                </c:pt>
                <c:pt idx="3">
                  <c:v>250</c:v>
                </c:pt>
                <c:pt idx="4">
                  <c:v>4000</c:v>
                </c:pt>
                <c:pt idx="5">
                  <c:v>3850</c:v>
                </c:pt>
                <c:pt idx="6">
                  <c:v>5000</c:v>
                </c:pt>
                <c:pt idx="7">
                  <c:v>5000</c:v>
                </c:pt>
                <c:pt idx="8">
                  <c:v>4000</c:v>
                </c:pt>
                <c:pt idx="9">
                  <c:v>3500</c:v>
                </c:pt>
                <c:pt idx="10">
                  <c:v>2800</c:v>
                </c:pt>
                <c:pt idx="11">
                  <c:v>4500</c:v>
                </c:pt>
                <c:pt idx="12">
                  <c:v>4000</c:v>
                </c:pt>
                <c:pt idx="13">
                  <c:v>2000</c:v>
                </c:pt>
                <c:pt idx="14">
                  <c:v>3000</c:v>
                </c:pt>
                <c:pt idx="15">
                  <c:v>2900</c:v>
                </c:pt>
                <c:pt idx="16">
                  <c:v>2600</c:v>
                </c:pt>
                <c:pt idx="17">
                  <c:v>1800</c:v>
                </c:pt>
                <c:pt idx="18">
                  <c:v>1000</c:v>
                </c:pt>
                <c:pt idx="19">
                  <c:v>3410</c:v>
                </c:pt>
                <c:pt idx="20">
                  <c:v>3600</c:v>
                </c:pt>
                <c:pt idx="21">
                  <c:v>3500</c:v>
                </c:pt>
              </c:numCache>
            </c:numRef>
          </c:xVal>
          <c:yVal>
            <c:numRef>
              <c:f>[3]QCLdata!$G$2:$G$100</c:f>
              <c:numCache>
                <c:formatCode>0.0E+00</c:formatCode>
                <c:ptCount val="99"/>
                <c:pt idx="0">
                  <c:v>2.7499999999999987E-5</c:v>
                </c:pt>
                <c:pt idx="1">
                  <c:v>3.7499999999999956E-5</c:v>
                </c:pt>
                <c:pt idx="2">
                  <c:v>5.0000000000000001E-4</c:v>
                </c:pt>
                <c:pt idx="3">
                  <c:v>#N/A</c:v>
                </c:pt>
                <c:pt idx="4">
                  <c:v>4.5167118337850032E-2</c:v>
                </c:pt>
                <c:pt idx="5">
                  <c:v>3.3333333333333321E-5</c:v>
                </c:pt>
                <c:pt idx="6">
                  <c:v>9.9999999999999943E-8</c:v>
                </c:pt>
                <c:pt idx="7">
                  <c:v>1.5873015873015873E-6</c:v>
                </c:pt>
                <c:pt idx="8">
                  <c:v>5.3125000000000021E-6</c:v>
                </c:pt>
                <c:pt idx="9">
                  <c:v>#N/A</c:v>
                </c:pt>
                <c:pt idx="10">
                  <c:v>9.2592592592592561E-5</c:v>
                </c:pt>
                <c:pt idx="11">
                  <c:v>5.7977736549165084E-7</c:v>
                </c:pt>
                <c:pt idx="12">
                  <c:v>9.7959183673469353E-5</c:v>
                </c:pt>
                <c:pt idx="13">
                  <c:v>#N/A</c:v>
                </c:pt>
                <c:pt idx="14">
                  <c:v>#N/A</c:v>
                </c:pt>
                <c:pt idx="15">
                  <c:v>4.9999999999999982E-5</c:v>
                </c:pt>
                <c:pt idx="16">
                  <c:v>1.7777777777777773E-5</c:v>
                </c:pt>
                <c:pt idx="17">
                  <c:v>#N/A</c:v>
                </c:pt>
                <c:pt idx="18">
                  <c:v>#N/A</c:v>
                </c:pt>
                <c:pt idx="19">
                  <c:v>6.6476733143399714E-5</c:v>
                </c:pt>
                <c:pt idx="20">
                  <c:v>1.0714285714285711E-5</c:v>
                </c:pt>
                <c:pt idx="21">
                  <c:v>4.3478260869565214E-4</c:v>
                </c:pt>
              </c:numCache>
            </c:numRef>
          </c:yVal>
          <c:smooth val="0"/>
          <c:extLst>
            <c:ext xmlns:c16="http://schemas.microsoft.com/office/drawing/2014/chart" uri="{C3380CC4-5D6E-409C-BE32-E72D297353CC}">
              <c16:uniqueId val="{00000002-341D-4043-A0A8-F757AD415F73}"/>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logBase val="10"/>
          <c:orientation val="minMax"/>
          <c:min val="1.0000000000000004E-5"/>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DC-to-RF</a:t>
                </a:r>
                <a:r>
                  <a:rPr lang="en-US" altLang="ja-JP" baseline="0"/>
                  <a:t> efficiency </a:t>
                </a:r>
                <a:r>
                  <a:rPr lang="en-US" altLang="ja-JP"/>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showDLblsOverMax val="0"/>
    <c:extLst/>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52336597725306"/>
          <c:y val="0.10996461246184241"/>
          <c:w val="0.79605533591734046"/>
          <c:h val="0.77462691975941533"/>
        </c:manualLayout>
      </c:layout>
      <c:scatterChart>
        <c:scatterStyle val="lineMarker"/>
        <c:varyColors val="0"/>
        <c:ser>
          <c:idx val="0"/>
          <c:order val="0"/>
          <c:tx>
            <c:v>CMOS</c:v>
          </c:tx>
          <c:spPr>
            <a:ln w="19050" cap="rnd">
              <a:noFill/>
              <a:round/>
            </a:ln>
            <a:effectLst/>
          </c:spPr>
          <c:marker>
            <c:symbol val="triangle"/>
            <c:size val="5"/>
            <c:spPr>
              <a:solidFill>
                <a:schemeClr val="accent1">
                  <a:lumMod val="60000"/>
                  <a:lumOff val="40000"/>
                </a:schemeClr>
              </a:solidFill>
              <a:ln w="6350">
                <a:solidFill>
                  <a:schemeClr val="tx1"/>
                </a:solidFill>
              </a:ln>
              <a:effectLst/>
            </c:spPr>
          </c:marker>
          <c:dPt>
            <c:idx val="974"/>
            <c:marker>
              <c:symbol val="triangle"/>
              <c:size val="5"/>
              <c:spPr>
                <a:noFill/>
                <a:ln w="6350">
                  <a:noFill/>
                </a:ln>
                <a:effectLst/>
              </c:spPr>
            </c:marker>
            <c:bubble3D val="0"/>
            <c:extLst>
              <c:ext xmlns:c16="http://schemas.microsoft.com/office/drawing/2014/chart" uri="{C3380CC4-5D6E-409C-BE32-E72D297353CC}">
                <c16:uniqueId val="{00000006-23B5-4FFC-A9DB-67E01007E502}"/>
              </c:ext>
            </c:extLst>
          </c:dPt>
          <c:xVal>
            <c:numRef>
              <c:f>CMOS!$AN$2:$AN$1500</c:f>
              <c:numCache>
                <c:formatCode>General</c:formatCode>
                <c:ptCount val="1499"/>
                <c:pt idx="0">
                  <c:v>0.8</c:v>
                </c:pt>
                <c:pt idx="1">
                  <c:v>0.8</c:v>
                </c:pt>
                <c:pt idx="2">
                  <c:v>0.8</c:v>
                </c:pt>
                <c:pt idx="3">
                  <c:v>0.8</c:v>
                </c:pt>
                <c:pt idx="4">
                  <c:v>0.8</c:v>
                </c:pt>
                <c:pt idx="5">
                  <c:v>0.8</c:v>
                </c:pt>
                <c:pt idx="6">
                  <c:v>0.8</c:v>
                </c:pt>
                <c:pt idx="7">
                  <c:v>0.8</c:v>
                </c:pt>
                <c:pt idx="8">
                  <c:v>0.8</c:v>
                </c:pt>
                <c:pt idx="9">
                  <c:v>0.8</c:v>
                </c:pt>
                <c:pt idx="10">
                  <c:v>0.8</c:v>
                </c:pt>
                <c:pt idx="11">
                  <c:v>0.82</c:v>
                </c:pt>
                <c:pt idx="12">
                  <c:v>0.82499999999999996</c:v>
                </c:pt>
                <c:pt idx="13">
                  <c:v>0.83699999999999997</c:v>
                </c:pt>
                <c:pt idx="14">
                  <c:v>0.83699999999999997</c:v>
                </c:pt>
                <c:pt idx="15">
                  <c:v>0.83699999999999997</c:v>
                </c:pt>
                <c:pt idx="16">
                  <c:v>0.83699999999999997</c:v>
                </c:pt>
                <c:pt idx="17">
                  <c:v>0.84</c:v>
                </c:pt>
                <c:pt idx="18">
                  <c:v>0.84</c:v>
                </c:pt>
                <c:pt idx="19">
                  <c:v>0.84699999999999998</c:v>
                </c:pt>
                <c:pt idx="20">
                  <c:v>0.85</c:v>
                </c:pt>
                <c:pt idx="21">
                  <c:v>0.85</c:v>
                </c:pt>
                <c:pt idx="22">
                  <c:v>0.85</c:v>
                </c:pt>
                <c:pt idx="23">
                  <c:v>0.85</c:v>
                </c:pt>
                <c:pt idx="24">
                  <c:v>0.85</c:v>
                </c:pt>
                <c:pt idx="25">
                  <c:v>0.86</c:v>
                </c:pt>
                <c:pt idx="26">
                  <c:v>0.86</c:v>
                </c:pt>
                <c:pt idx="27">
                  <c:v>0.86</c:v>
                </c:pt>
                <c:pt idx="28">
                  <c:v>0.87</c:v>
                </c:pt>
                <c:pt idx="29">
                  <c:v>0.88</c:v>
                </c:pt>
                <c:pt idx="30">
                  <c:v>0.88</c:v>
                </c:pt>
                <c:pt idx="31">
                  <c:v>0.89800000000000002</c:v>
                </c:pt>
                <c:pt idx="32">
                  <c:v>0.9</c:v>
                </c:pt>
                <c:pt idx="33">
                  <c:v>0.9</c:v>
                </c:pt>
                <c:pt idx="34">
                  <c:v>0.9</c:v>
                </c:pt>
                <c:pt idx="35">
                  <c:v>0.9</c:v>
                </c:pt>
                <c:pt idx="36">
                  <c:v>0.9</c:v>
                </c:pt>
                <c:pt idx="37">
                  <c:v>0.9</c:v>
                </c:pt>
                <c:pt idx="38">
                  <c:v>0.9</c:v>
                </c:pt>
                <c:pt idx="39">
                  <c:v>0.9</c:v>
                </c:pt>
                <c:pt idx="40">
                  <c:v>0.9</c:v>
                </c:pt>
                <c:pt idx="41">
                  <c:v>0.9</c:v>
                </c:pt>
                <c:pt idx="42">
                  <c:v>0.9</c:v>
                </c:pt>
                <c:pt idx="43">
                  <c:v>0.9</c:v>
                </c:pt>
                <c:pt idx="44">
                  <c:v>0.9</c:v>
                </c:pt>
                <c:pt idx="45">
                  <c:v>0.9</c:v>
                </c:pt>
                <c:pt idx="46">
                  <c:v>0.9</c:v>
                </c:pt>
                <c:pt idx="47">
                  <c:v>0.9</c:v>
                </c:pt>
                <c:pt idx="48">
                  <c:v>0.9</c:v>
                </c:pt>
                <c:pt idx="49">
                  <c:v>0.9</c:v>
                </c:pt>
                <c:pt idx="50">
                  <c:v>0.9</c:v>
                </c:pt>
                <c:pt idx="51">
                  <c:v>0.9</c:v>
                </c:pt>
                <c:pt idx="52">
                  <c:v>0.9</c:v>
                </c:pt>
                <c:pt idx="53">
                  <c:v>0.9</c:v>
                </c:pt>
                <c:pt idx="54">
                  <c:v>0.9</c:v>
                </c:pt>
                <c:pt idx="55">
                  <c:v>0.9</c:v>
                </c:pt>
                <c:pt idx="56">
                  <c:v>0.9</c:v>
                </c:pt>
                <c:pt idx="57">
                  <c:v>0.9</c:v>
                </c:pt>
                <c:pt idx="58">
                  <c:v>0.9</c:v>
                </c:pt>
                <c:pt idx="59">
                  <c:v>0.9</c:v>
                </c:pt>
                <c:pt idx="60">
                  <c:v>0.91500000000000004</c:v>
                </c:pt>
                <c:pt idx="61">
                  <c:v>0.91500000000000004</c:v>
                </c:pt>
                <c:pt idx="62">
                  <c:v>0.92</c:v>
                </c:pt>
                <c:pt idx="63">
                  <c:v>0.92</c:v>
                </c:pt>
                <c:pt idx="64">
                  <c:v>0.92</c:v>
                </c:pt>
                <c:pt idx="65">
                  <c:v>0.93</c:v>
                </c:pt>
                <c:pt idx="66">
                  <c:v>0.95</c:v>
                </c:pt>
                <c:pt idx="67">
                  <c:v>0.96</c:v>
                </c:pt>
                <c:pt idx="68">
                  <c:v>1</c:v>
                </c:pt>
                <c:pt idx="69">
                  <c:v>1.1000000000000001</c:v>
                </c:pt>
                <c:pt idx="70">
                  <c:v>1.1000000000000001</c:v>
                </c:pt>
                <c:pt idx="71">
                  <c:v>1.4</c:v>
                </c:pt>
                <c:pt idx="72">
                  <c:v>1.4</c:v>
                </c:pt>
                <c:pt idx="73">
                  <c:v>1.4</c:v>
                </c:pt>
                <c:pt idx="74">
                  <c:v>1.4</c:v>
                </c:pt>
                <c:pt idx="75">
                  <c:v>1.4</c:v>
                </c:pt>
                <c:pt idx="76">
                  <c:v>1.4</c:v>
                </c:pt>
                <c:pt idx="77">
                  <c:v>1.4</c:v>
                </c:pt>
                <c:pt idx="78">
                  <c:v>1.5</c:v>
                </c:pt>
                <c:pt idx="79">
                  <c:v>1.5</c:v>
                </c:pt>
                <c:pt idx="80">
                  <c:v>1.55</c:v>
                </c:pt>
                <c:pt idx="81">
                  <c:v>1.56</c:v>
                </c:pt>
                <c:pt idx="82">
                  <c:v>1.6</c:v>
                </c:pt>
                <c:pt idx="83">
                  <c:v>1.6</c:v>
                </c:pt>
                <c:pt idx="84">
                  <c:v>1.7</c:v>
                </c:pt>
                <c:pt idx="85">
                  <c:v>1.7</c:v>
                </c:pt>
                <c:pt idx="86">
                  <c:v>1.7</c:v>
                </c:pt>
                <c:pt idx="87">
                  <c:v>1.7</c:v>
                </c:pt>
                <c:pt idx="88">
                  <c:v>1.7</c:v>
                </c:pt>
                <c:pt idx="89">
                  <c:v>1.7</c:v>
                </c:pt>
                <c:pt idx="90">
                  <c:v>1.7</c:v>
                </c:pt>
                <c:pt idx="91">
                  <c:v>1.7</c:v>
                </c:pt>
                <c:pt idx="92">
                  <c:v>1.7</c:v>
                </c:pt>
                <c:pt idx="93">
                  <c:v>1.7</c:v>
                </c:pt>
                <c:pt idx="94">
                  <c:v>1.7</c:v>
                </c:pt>
                <c:pt idx="95">
                  <c:v>1.7</c:v>
                </c:pt>
                <c:pt idx="96">
                  <c:v>1.71</c:v>
                </c:pt>
                <c:pt idx="97">
                  <c:v>1.73</c:v>
                </c:pt>
                <c:pt idx="98">
                  <c:v>1.74</c:v>
                </c:pt>
                <c:pt idx="99">
                  <c:v>1.7450000000000001</c:v>
                </c:pt>
                <c:pt idx="100">
                  <c:v>1.75</c:v>
                </c:pt>
                <c:pt idx="101">
                  <c:v>1.75</c:v>
                </c:pt>
                <c:pt idx="102">
                  <c:v>1.75</c:v>
                </c:pt>
                <c:pt idx="103">
                  <c:v>1.75</c:v>
                </c:pt>
                <c:pt idx="104">
                  <c:v>1.75</c:v>
                </c:pt>
                <c:pt idx="105">
                  <c:v>1.75</c:v>
                </c:pt>
                <c:pt idx="106">
                  <c:v>1.76</c:v>
                </c:pt>
                <c:pt idx="107">
                  <c:v>1.8</c:v>
                </c:pt>
                <c:pt idx="108">
                  <c:v>1.8</c:v>
                </c:pt>
                <c:pt idx="109">
                  <c:v>1.8</c:v>
                </c:pt>
                <c:pt idx="110">
                  <c:v>1.8</c:v>
                </c:pt>
                <c:pt idx="111">
                  <c:v>1.8</c:v>
                </c:pt>
                <c:pt idx="112">
                  <c:v>1.8</c:v>
                </c:pt>
                <c:pt idx="113">
                  <c:v>1.8</c:v>
                </c:pt>
                <c:pt idx="114">
                  <c:v>1.8</c:v>
                </c:pt>
                <c:pt idx="115">
                  <c:v>1.8</c:v>
                </c:pt>
                <c:pt idx="116">
                  <c:v>1.8</c:v>
                </c:pt>
                <c:pt idx="117">
                  <c:v>1.8</c:v>
                </c:pt>
                <c:pt idx="118">
                  <c:v>1.8</c:v>
                </c:pt>
                <c:pt idx="119">
                  <c:v>1.8</c:v>
                </c:pt>
                <c:pt idx="120">
                  <c:v>1.8</c:v>
                </c:pt>
                <c:pt idx="121">
                  <c:v>1.8</c:v>
                </c:pt>
                <c:pt idx="122">
                  <c:v>1.8</c:v>
                </c:pt>
                <c:pt idx="123">
                  <c:v>1.8</c:v>
                </c:pt>
                <c:pt idx="124">
                  <c:v>1.8</c:v>
                </c:pt>
                <c:pt idx="125">
                  <c:v>1.8</c:v>
                </c:pt>
                <c:pt idx="126">
                  <c:v>1.8</c:v>
                </c:pt>
                <c:pt idx="127">
                  <c:v>1.8</c:v>
                </c:pt>
                <c:pt idx="128">
                  <c:v>1.8</c:v>
                </c:pt>
                <c:pt idx="129">
                  <c:v>1.8</c:v>
                </c:pt>
                <c:pt idx="130">
                  <c:v>1.8</c:v>
                </c:pt>
                <c:pt idx="131">
                  <c:v>1.8</c:v>
                </c:pt>
                <c:pt idx="132">
                  <c:v>1.85</c:v>
                </c:pt>
                <c:pt idx="133">
                  <c:v>1.85</c:v>
                </c:pt>
                <c:pt idx="134">
                  <c:v>1.85</c:v>
                </c:pt>
                <c:pt idx="135">
                  <c:v>1.85</c:v>
                </c:pt>
                <c:pt idx="136">
                  <c:v>1.85</c:v>
                </c:pt>
                <c:pt idx="137">
                  <c:v>1.85</c:v>
                </c:pt>
                <c:pt idx="138">
                  <c:v>1.85</c:v>
                </c:pt>
                <c:pt idx="139">
                  <c:v>1.85</c:v>
                </c:pt>
                <c:pt idx="140">
                  <c:v>1.85</c:v>
                </c:pt>
                <c:pt idx="141">
                  <c:v>1.85</c:v>
                </c:pt>
                <c:pt idx="142">
                  <c:v>1.85</c:v>
                </c:pt>
                <c:pt idx="143">
                  <c:v>1.85</c:v>
                </c:pt>
                <c:pt idx="144">
                  <c:v>1.85</c:v>
                </c:pt>
                <c:pt idx="145">
                  <c:v>1.85</c:v>
                </c:pt>
                <c:pt idx="146">
                  <c:v>1.88</c:v>
                </c:pt>
                <c:pt idx="147">
                  <c:v>1.88</c:v>
                </c:pt>
                <c:pt idx="148">
                  <c:v>1.88</c:v>
                </c:pt>
                <c:pt idx="149">
                  <c:v>1.88</c:v>
                </c:pt>
                <c:pt idx="150">
                  <c:v>1.88</c:v>
                </c:pt>
                <c:pt idx="151">
                  <c:v>1.9</c:v>
                </c:pt>
                <c:pt idx="152">
                  <c:v>1.9</c:v>
                </c:pt>
                <c:pt idx="153">
                  <c:v>1.9</c:v>
                </c:pt>
                <c:pt idx="154">
                  <c:v>1.9</c:v>
                </c:pt>
                <c:pt idx="155">
                  <c:v>1.9</c:v>
                </c:pt>
                <c:pt idx="156">
                  <c:v>1.9</c:v>
                </c:pt>
                <c:pt idx="157">
                  <c:v>1.9</c:v>
                </c:pt>
                <c:pt idx="158">
                  <c:v>1.9</c:v>
                </c:pt>
                <c:pt idx="159">
                  <c:v>1.9</c:v>
                </c:pt>
                <c:pt idx="160">
                  <c:v>1.9</c:v>
                </c:pt>
                <c:pt idx="161">
                  <c:v>1.9</c:v>
                </c:pt>
                <c:pt idx="162">
                  <c:v>1.9</c:v>
                </c:pt>
                <c:pt idx="163">
                  <c:v>1.9</c:v>
                </c:pt>
                <c:pt idx="164">
                  <c:v>1.9</c:v>
                </c:pt>
                <c:pt idx="165">
                  <c:v>1.9</c:v>
                </c:pt>
                <c:pt idx="166">
                  <c:v>1.9</c:v>
                </c:pt>
                <c:pt idx="167">
                  <c:v>1.9</c:v>
                </c:pt>
                <c:pt idx="168">
                  <c:v>1.9</c:v>
                </c:pt>
                <c:pt idx="169">
                  <c:v>1.9</c:v>
                </c:pt>
                <c:pt idx="170">
                  <c:v>1.9</c:v>
                </c:pt>
                <c:pt idx="171">
                  <c:v>1.9</c:v>
                </c:pt>
                <c:pt idx="172">
                  <c:v>1.9</c:v>
                </c:pt>
                <c:pt idx="173">
                  <c:v>1.9</c:v>
                </c:pt>
                <c:pt idx="174">
                  <c:v>1.95</c:v>
                </c:pt>
                <c:pt idx="175">
                  <c:v>1.95</c:v>
                </c:pt>
                <c:pt idx="176">
                  <c:v>1.95</c:v>
                </c:pt>
                <c:pt idx="177">
                  <c:v>1.95</c:v>
                </c:pt>
                <c:pt idx="178">
                  <c:v>1.95</c:v>
                </c:pt>
                <c:pt idx="179">
                  <c:v>1.95</c:v>
                </c:pt>
                <c:pt idx="180">
                  <c:v>1.95</c:v>
                </c:pt>
                <c:pt idx="181">
                  <c:v>1.95</c:v>
                </c:pt>
                <c:pt idx="182">
                  <c:v>1.95</c:v>
                </c:pt>
                <c:pt idx="183">
                  <c:v>1.95</c:v>
                </c:pt>
                <c:pt idx="184">
                  <c:v>1.95</c:v>
                </c:pt>
                <c:pt idx="185">
                  <c:v>1.95</c:v>
                </c:pt>
                <c:pt idx="186">
                  <c:v>1.95</c:v>
                </c:pt>
                <c:pt idx="187">
                  <c:v>1.95</c:v>
                </c:pt>
                <c:pt idx="188">
                  <c:v>1.95</c:v>
                </c:pt>
                <c:pt idx="189">
                  <c:v>1.95</c:v>
                </c:pt>
                <c:pt idx="190">
                  <c:v>2</c:v>
                </c:pt>
                <c:pt idx="191">
                  <c:v>2</c:v>
                </c:pt>
                <c:pt idx="192">
                  <c:v>2</c:v>
                </c:pt>
                <c:pt idx="193">
                  <c:v>2</c:v>
                </c:pt>
                <c:pt idx="194">
                  <c:v>2</c:v>
                </c:pt>
                <c:pt idx="195">
                  <c:v>2</c:v>
                </c:pt>
                <c:pt idx="196">
                  <c:v>2</c:v>
                </c:pt>
                <c:pt idx="197">
                  <c:v>2</c:v>
                </c:pt>
                <c:pt idx="198">
                  <c:v>2</c:v>
                </c:pt>
                <c:pt idx="199">
                  <c:v>2</c:v>
                </c:pt>
                <c:pt idx="200">
                  <c:v>2</c:v>
                </c:pt>
                <c:pt idx="201">
                  <c:v>2</c:v>
                </c:pt>
                <c:pt idx="202">
                  <c:v>2</c:v>
                </c:pt>
                <c:pt idx="203">
                  <c:v>2</c:v>
                </c:pt>
                <c:pt idx="204">
                  <c:v>2</c:v>
                </c:pt>
                <c:pt idx="205">
                  <c:v>2</c:v>
                </c:pt>
                <c:pt idx="206">
                  <c:v>2</c:v>
                </c:pt>
                <c:pt idx="207">
                  <c:v>2</c:v>
                </c:pt>
                <c:pt idx="208">
                  <c:v>2</c:v>
                </c:pt>
                <c:pt idx="209">
                  <c:v>2</c:v>
                </c:pt>
                <c:pt idx="210">
                  <c:v>2</c:v>
                </c:pt>
                <c:pt idx="211">
                  <c:v>2</c:v>
                </c:pt>
                <c:pt idx="212">
                  <c:v>2</c:v>
                </c:pt>
                <c:pt idx="213">
                  <c:v>2</c:v>
                </c:pt>
                <c:pt idx="214">
                  <c:v>2</c:v>
                </c:pt>
                <c:pt idx="216">
                  <c:v>2</c:v>
                </c:pt>
                <c:pt idx="217">
                  <c:v>2.08</c:v>
                </c:pt>
                <c:pt idx="218">
                  <c:v>2.08</c:v>
                </c:pt>
                <c:pt idx="219">
                  <c:v>2.1</c:v>
                </c:pt>
                <c:pt idx="220">
                  <c:v>2.1</c:v>
                </c:pt>
                <c:pt idx="221">
                  <c:v>2.15</c:v>
                </c:pt>
                <c:pt idx="222">
                  <c:v>2.15</c:v>
                </c:pt>
                <c:pt idx="223">
                  <c:v>2.15</c:v>
                </c:pt>
                <c:pt idx="224">
                  <c:v>2.17</c:v>
                </c:pt>
                <c:pt idx="225">
                  <c:v>2.2000000000000002</c:v>
                </c:pt>
                <c:pt idx="226">
                  <c:v>2.2000000000000002</c:v>
                </c:pt>
                <c:pt idx="227">
                  <c:v>2.2000000000000002</c:v>
                </c:pt>
                <c:pt idx="228">
                  <c:v>2.2000000000000002</c:v>
                </c:pt>
                <c:pt idx="229">
                  <c:v>2.2000000000000002</c:v>
                </c:pt>
                <c:pt idx="230">
                  <c:v>2.2000000000000002</c:v>
                </c:pt>
                <c:pt idx="231">
                  <c:v>2.2000000000000002</c:v>
                </c:pt>
                <c:pt idx="232">
                  <c:v>2.2000000000000002</c:v>
                </c:pt>
                <c:pt idx="233">
                  <c:v>2.2000000000000002</c:v>
                </c:pt>
                <c:pt idx="234">
                  <c:v>2.2000000000000002</c:v>
                </c:pt>
                <c:pt idx="235">
                  <c:v>2.2000000000000002</c:v>
                </c:pt>
                <c:pt idx="236">
                  <c:v>2.2000000000000002</c:v>
                </c:pt>
                <c:pt idx="237">
                  <c:v>2.2000000000000002</c:v>
                </c:pt>
                <c:pt idx="238">
                  <c:v>2.2000000000000002</c:v>
                </c:pt>
                <c:pt idx="239">
                  <c:v>2.2000000000000002</c:v>
                </c:pt>
                <c:pt idx="240">
                  <c:v>2.25</c:v>
                </c:pt>
                <c:pt idx="241">
                  <c:v>2.25</c:v>
                </c:pt>
                <c:pt idx="242">
                  <c:v>2.25</c:v>
                </c:pt>
                <c:pt idx="243">
                  <c:v>2.25</c:v>
                </c:pt>
                <c:pt idx="244">
                  <c:v>2.25</c:v>
                </c:pt>
                <c:pt idx="245">
                  <c:v>2.25</c:v>
                </c:pt>
                <c:pt idx="246">
                  <c:v>2.25</c:v>
                </c:pt>
                <c:pt idx="247">
                  <c:v>2.25</c:v>
                </c:pt>
                <c:pt idx="248">
                  <c:v>2.25</c:v>
                </c:pt>
                <c:pt idx="249">
                  <c:v>2.2999999999999998</c:v>
                </c:pt>
                <c:pt idx="250">
                  <c:v>2.2999999999999998</c:v>
                </c:pt>
                <c:pt idx="251">
                  <c:v>2.2999999999999998</c:v>
                </c:pt>
                <c:pt idx="252">
                  <c:v>2.2999999999999998</c:v>
                </c:pt>
                <c:pt idx="253">
                  <c:v>2.2999999999999998</c:v>
                </c:pt>
                <c:pt idx="254">
                  <c:v>2.34</c:v>
                </c:pt>
                <c:pt idx="255">
                  <c:v>2.4</c:v>
                </c:pt>
                <c:pt idx="256">
                  <c:v>2.4</c:v>
                </c:pt>
                <c:pt idx="257">
                  <c:v>2.4</c:v>
                </c:pt>
                <c:pt idx="258">
                  <c:v>2.4</c:v>
                </c:pt>
                <c:pt idx="259">
                  <c:v>2.4</c:v>
                </c:pt>
                <c:pt idx="260">
                  <c:v>2.4</c:v>
                </c:pt>
                <c:pt idx="261">
                  <c:v>2.4</c:v>
                </c:pt>
                <c:pt idx="262">
                  <c:v>2.4</c:v>
                </c:pt>
                <c:pt idx="263">
                  <c:v>2.4</c:v>
                </c:pt>
                <c:pt idx="264">
                  <c:v>2.4</c:v>
                </c:pt>
                <c:pt idx="265">
                  <c:v>2.4</c:v>
                </c:pt>
                <c:pt idx="266">
                  <c:v>2.4</c:v>
                </c:pt>
                <c:pt idx="267">
                  <c:v>2.4</c:v>
                </c:pt>
                <c:pt idx="268">
                  <c:v>2.4</c:v>
                </c:pt>
                <c:pt idx="269">
                  <c:v>2.4</c:v>
                </c:pt>
                <c:pt idx="270">
                  <c:v>2.4</c:v>
                </c:pt>
                <c:pt idx="271">
                  <c:v>2.4</c:v>
                </c:pt>
                <c:pt idx="272">
                  <c:v>2.4</c:v>
                </c:pt>
                <c:pt idx="273">
                  <c:v>2.4</c:v>
                </c:pt>
                <c:pt idx="274">
                  <c:v>2.4</c:v>
                </c:pt>
                <c:pt idx="275">
                  <c:v>2.4</c:v>
                </c:pt>
                <c:pt idx="276">
                  <c:v>2.4</c:v>
                </c:pt>
                <c:pt idx="277">
                  <c:v>2.4</c:v>
                </c:pt>
                <c:pt idx="278">
                  <c:v>2.4</c:v>
                </c:pt>
                <c:pt idx="279">
                  <c:v>2.4</c:v>
                </c:pt>
                <c:pt idx="280">
                  <c:v>2.4</c:v>
                </c:pt>
                <c:pt idx="281">
                  <c:v>2.4</c:v>
                </c:pt>
                <c:pt idx="282">
                  <c:v>2.4</c:v>
                </c:pt>
                <c:pt idx="283">
                  <c:v>2.4</c:v>
                </c:pt>
                <c:pt idx="284">
                  <c:v>2.4</c:v>
                </c:pt>
                <c:pt idx="285">
                  <c:v>2.4</c:v>
                </c:pt>
                <c:pt idx="286">
                  <c:v>2.4</c:v>
                </c:pt>
                <c:pt idx="287">
                  <c:v>2.4</c:v>
                </c:pt>
                <c:pt idx="288">
                  <c:v>2.4</c:v>
                </c:pt>
                <c:pt idx="289">
                  <c:v>2.4</c:v>
                </c:pt>
                <c:pt idx="290">
                  <c:v>2.4</c:v>
                </c:pt>
                <c:pt idx="291">
                  <c:v>2.4</c:v>
                </c:pt>
                <c:pt idx="292">
                  <c:v>2.4</c:v>
                </c:pt>
                <c:pt idx="293">
                  <c:v>2.4</c:v>
                </c:pt>
                <c:pt idx="294">
                  <c:v>2.4</c:v>
                </c:pt>
                <c:pt idx="295">
                  <c:v>2.4</c:v>
                </c:pt>
                <c:pt idx="296">
                  <c:v>2.4</c:v>
                </c:pt>
                <c:pt idx="297">
                  <c:v>2.4</c:v>
                </c:pt>
                <c:pt idx="298">
                  <c:v>2.4</c:v>
                </c:pt>
                <c:pt idx="299">
                  <c:v>2.4</c:v>
                </c:pt>
                <c:pt idx="300">
                  <c:v>2.4</c:v>
                </c:pt>
                <c:pt idx="301">
                  <c:v>2.4</c:v>
                </c:pt>
                <c:pt idx="302">
                  <c:v>2.4</c:v>
                </c:pt>
                <c:pt idx="303">
                  <c:v>2.4</c:v>
                </c:pt>
                <c:pt idx="304">
                  <c:v>2.4</c:v>
                </c:pt>
                <c:pt idx="305">
                  <c:v>2.4</c:v>
                </c:pt>
                <c:pt idx="306">
                  <c:v>2.4</c:v>
                </c:pt>
                <c:pt idx="307">
                  <c:v>2.4</c:v>
                </c:pt>
                <c:pt idx="308">
                  <c:v>2.4</c:v>
                </c:pt>
                <c:pt idx="309">
                  <c:v>2.4</c:v>
                </c:pt>
                <c:pt idx="310">
                  <c:v>2.4</c:v>
                </c:pt>
                <c:pt idx="311">
                  <c:v>2.4</c:v>
                </c:pt>
                <c:pt idx="312">
                  <c:v>2.4</c:v>
                </c:pt>
                <c:pt idx="313">
                  <c:v>2.4</c:v>
                </c:pt>
                <c:pt idx="314">
                  <c:v>2.4</c:v>
                </c:pt>
                <c:pt idx="315">
                  <c:v>2.4</c:v>
                </c:pt>
                <c:pt idx="316">
                  <c:v>2.4</c:v>
                </c:pt>
                <c:pt idx="317">
                  <c:v>2.4</c:v>
                </c:pt>
                <c:pt idx="318">
                  <c:v>2.4</c:v>
                </c:pt>
                <c:pt idx="319">
                  <c:v>2.4</c:v>
                </c:pt>
                <c:pt idx="320">
                  <c:v>2.4</c:v>
                </c:pt>
                <c:pt idx="321">
                  <c:v>2.4</c:v>
                </c:pt>
                <c:pt idx="322">
                  <c:v>2.4</c:v>
                </c:pt>
                <c:pt idx="323">
                  <c:v>2.4</c:v>
                </c:pt>
                <c:pt idx="324">
                  <c:v>2.4</c:v>
                </c:pt>
                <c:pt idx="325">
                  <c:v>2.4</c:v>
                </c:pt>
                <c:pt idx="326">
                  <c:v>2.4</c:v>
                </c:pt>
                <c:pt idx="327">
                  <c:v>2.4</c:v>
                </c:pt>
                <c:pt idx="328">
                  <c:v>2.4</c:v>
                </c:pt>
                <c:pt idx="329">
                  <c:v>2.4</c:v>
                </c:pt>
                <c:pt idx="330">
                  <c:v>2.4</c:v>
                </c:pt>
                <c:pt idx="331">
                  <c:v>2.4</c:v>
                </c:pt>
                <c:pt idx="332">
                  <c:v>2.4</c:v>
                </c:pt>
                <c:pt idx="333">
                  <c:v>2.4</c:v>
                </c:pt>
                <c:pt idx="334">
                  <c:v>2.4</c:v>
                </c:pt>
                <c:pt idx="335">
                  <c:v>2.4</c:v>
                </c:pt>
                <c:pt idx="336">
                  <c:v>2.4</c:v>
                </c:pt>
                <c:pt idx="337">
                  <c:v>2.4</c:v>
                </c:pt>
                <c:pt idx="338">
                  <c:v>2.4</c:v>
                </c:pt>
                <c:pt idx="339">
                  <c:v>2.4</c:v>
                </c:pt>
                <c:pt idx="340">
                  <c:v>2.4</c:v>
                </c:pt>
                <c:pt idx="341">
                  <c:v>2.4</c:v>
                </c:pt>
                <c:pt idx="342">
                  <c:v>2.4</c:v>
                </c:pt>
                <c:pt idx="343">
                  <c:v>2.4</c:v>
                </c:pt>
                <c:pt idx="344">
                  <c:v>2.4</c:v>
                </c:pt>
                <c:pt idx="345">
                  <c:v>2.4</c:v>
                </c:pt>
                <c:pt idx="346">
                  <c:v>2.4</c:v>
                </c:pt>
                <c:pt idx="347">
                  <c:v>2.4</c:v>
                </c:pt>
                <c:pt idx="348">
                  <c:v>2.4119999999999999</c:v>
                </c:pt>
                <c:pt idx="349">
                  <c:v>2.44</c:v>
                </c:pt>
                <c:pt idx="350">
                  <c:v>2.44</c:v>
                </c:pt>
                <c:pt idx="351">
                  <c:v>2.44</c:v>
                </c:pt>
                <c:pt idx="352">
                  <c:v>2.4449999999999998</c:v>
                </c:pt>
                <c:pt idx="353">
                  <c:v>2.4500000000000002</c:v>
                </c:pt>
                <c:pt idx="354">
                  <c:v>2.4500000000000002</c:v>
                </c:pt>
                <c:pt idx="355">
                  <c:v>2.4500000000000002</c:v>
                </c:pt>
                <c:pt idx="356">
                  <c:v>2.4500000000000002</c:v>
                </c:pt>
                <c:pt idx="357">
                  <c:v>2.4500000000000002</c:v>
                </c:pt>
                <c:pt idx="358">
                  <c:v>2.4500000000000002</c:v>
                </c:pt>
                <c:pt idx="359">
                  <c:v>2.4500000000000002</c:v>
                </c:pt>
                <c:pt idx="360">
                  <c:v>2.4500000000000002</c:v>
                </c:pt>
                <c:pt idx="361">
                  <c:v>2.4500000000000002</c:v>
                </c:pt>
                <c:pt idx="362">
                  <c:v>2.4500000000000002</c:v>
                </c:pt>
                <c:pt idx="363">
                  <c:v>2.4500000000000002</c:v>
                </c:pt>
                <c:pt idx="364">
                  <c:v>2.4500000000000002</c:v>
                </c:pt>
                <c:pt idx="365">
                  <c:v>2.4500000000000002</c:v>
                </c:pt>
                <c:pt idx="366">
                  <c:v>2.4500000000000002</c:v>
                </c:pt>
                <c:pt idx="367">
                  <c:v>2.48</c:v>
                </c:pt>
                <c:pt idx="368">
                  <c:v>2.484</c:v>
                </c:pt>
                <c:pt idx="369">
                  <c:v>2.484</c:v>
                </c:pt>
                <c:pt idx="370">
                  <c:v>2.5</c:v>
                </c:pt>
                <c:pt idx="371">
                  <c:v>2.5</c:v>
                </c:pt>
                <c:pt idx="372">
                  <c:v>2.5</c:v>
                </c:pt>
                <c:pt idx="373">
                  <c:v>2.5</c:v>
                </c:pt>
                <c:pt idx="374">
                  <c:v>2.5</c:v>
                </c:pt>
                <c:pt idx="375">
                  <c:v>2.5</c:v>
                </c:pt>
                <c:pt idx="376">
                  <c:v>2.5</c:v>
                </c:pt>
                <c:pt idx="377">
                  <c:v>2.5</c:v>
                </c:pt>
                <c:pt idx="378">
                  <c:v>2.5</c:v>
                </c:pt>
                <c:pt idx="379">
                  <c:v>2.5</c:v>
                </c:pt>
                <c:pt idx="380">
                  <c:v>2.5</c:v>
                </c:pt>
                <c:pt idx="381">
                  <c:v>2.5</c:v>
                </c:pt>
                <c:pt idx="382">
                  <c:v>2.5</c:v>
                </c:pt>
                <c:pt idx="383">
                  <c:v>2.5</c:v>
                </c:pt>
                <c:pt idx="384">
                  <c:v>2.5</c:v>
                </c:pt>
                <c:pt idx="385">
                  <c:v>2.5</c:v>
                </c:pt>
                <c:pt idx="386">
                  <c:v>2.5350000000000001</c:v>
                </c:pt>
                <c:pt idx="387">
                  <c:v>2.5350000000000001</c:v>
                </c:pt>
                <c:pt idx="388">
                  <c:v>2.5350000000000001</c:v>
                </c:pt>
                <c:pt idx="389">
                  <c:v>2.5350000000000001</c:v>
                </c:pt>
                <c:pt idx="390">
                  <c:v>2.59</c:v>
                </c:pt>
                <c:pt idx="391">
                  <c:v>2.6</c:v>
                </c:pt>
                <c:pt idx="392">
                  <c:v>2.6</c:v>
                </c:pt>
                <c:pt idx="393">
                  <c:v>2.6</c:v>
                </c:pt>
                <c:pt idx="394">
                  <c:v>2.6</c:v>
                </c:pt>
                <c:pt idx="395">
                  <c:v>2.75</c:v>
                </c:pt>
                <c:pt idx="396">
                  <c:v>2.8</c:v>
                </c:pt>
                <c:pt idx="397">
                  <c:v>2.8</c:v>
                </c:pt>
                <c:pt idx="398">
                  <c:v>2.8</c:v>
                </c:pt>
                <c:pt idx="399">
                  <c:v>2.8</c:v>
                </c:pt>
                <c:pt idx="400">
                  <c:v>2.8</c:v>
                </c:pt>
                <c:pt idx="401">
                  <c:v>2.8</c:v>
                </c:pt>
                <c:pt idx="402">
                  <c:v>2.8</c:v>
                </c:pt>
                <c:pt idx="403">
                  <c:v>2.85</c:v>
                </c:pt>
                <c:pt idx="404">
                  <c:v>3</c:v>
                </c:pt>
                <c:pt idx="405">
                  <c:v>3</c:v>
                </c:pt>
                <c:pt idx="406">
                  <c:v>3</c:v>
                </c:pt>
                <c:pt idx="407">
                  <c:v>3.1</c:v>
                </c:pt>
                <c:pt idx="408">
                  <c:v>3.2</c:v>
                </c:pt>
                <c:pt idx="409">
                  <c:v>3.3</c:v>
                </c:pt>
                <c:pt idx="410">
                  <c:v>3.3</c:v>
                </c:pt>
                <c:pt idx="411">
                  <c:v>3.5</c:v>
                </c:pt>
                <c:pt idx="412">
                  <c:v>3.5</c:v>
                </c:pt>
                <c:pt idx="413">
                  <c:v>3.5</c:v>
                </c:pt>
                <c:pt idx="414">
                  <c:v>3.5</c:v>
                </c:pt>
                <c:pt idx="415">
                  <c:v>3.55</c:v>
                </c:pt>
                <c:pt idx="416">
                  <c:v>3.6</c:v>
                </c:pt>
                <c:pt idx="417">
                  <c:v>3.6</c:v>
                </c:pt>
                <c:pt idx="418">
                  <c:v>3.6</c:v>
                </c:pt>
                <c:pt idx="419">
                  <c:v>3.65</c:v>
                </c:pt>
                <c:pt idx="420">
                  <c:v>3.7</c:v>
                </c:pt>
                <c:pt idx="421">
                  <c:v>3.71</c:v>
                </c:pt>
                <c:pt idx="422">
                  <c:v>3.71</c:v>
                </c:pt>
                <c:pt idx="423">
                  <c:v>3.82</c:v>
                </c:pt>
                <c:pt idx="424">
                  <c:v>4</c:v>
                </c:pt>
                <c:pt idx="425">
                  <c:v>4</c:v>
                </c:pt>
                <c:pt idx="426">
                  <c:v>4</c:v>
                </c:pt>
                <c:pt idx="427">
                  <c:v>4.0999999999999996</c:v>
                </c:pt>
                <c:pt idx="428">
                  <c:v>4.2</c:v>
                </c:pt>
                <c:pt idx="429">
                  <c:v>4.3</c:v>
                </c:pt>
                <c:pt idx="430">
                  <c:v>4.5</c:v>
                </c:pt>
                <c:pt idx="431">
                  <c:v>4.5</c:v>
                </c:pt>
                <c:pt idx="432">
                  <c:v>4.7</c:v>
                </c:pt>
                <c:pt idx="433">
                  <c:v>4.75</c:v>
                </c:pt>
                <c:pt idx="434">
                  <c:v>4.75</c:v>
                </c:pt>
                <c:pt idx="435">
                  <c:v>4.8</c:v>
                </c:pt>
                <c:pt idx="436">
                  <c:v>4.9000000000000004</c:v>
                </c:pt>
                <c:pt idx="437">
                  <c:v>4.9000000000000004</c:v>
                </c:pt>
                <c:pt idx="438">
                  <c:v>5</c:v>
                </c:pt>
                <c:pt idx="439">
                  <c:v>5</c:v>
                </c:pt>
                <c:pt idx="440">
                  <c:v>5</c:v>
                </c:pt>
                <c:pt idx="441">
                  <c:v>5</c:v>
                </c:pt>
                <c:pt idx="442">
                  <c:v>5</c:v>
                </c:pt>
                <c:pt idx="443">
                  <c:v>5</c:v>
                </c:pt>
                <c:pt idx="444">
                  <c:v>5</c:v>
                </c:pt>
                <c:pt idx="445">
                  <c:v>5</c:v>
                </c:pt>
                <c:pt idx="446">
                  <c:v>5</c:v>
                </c:pt>
                <c:pt idx="447">
                  <c:v>5</c:v>
                </c:pt>
                <c:pt idx="448">
                  <c:v>5</c:v>
                </c:pt>
                <c:pt idx="449">
                  <c:v>5</c:v>
                </c:pt>
                <c:pt idx="450">
                  <c:v>5</c:v>
                </c:pt>
                <c:pt idx="451">
                  <c:v>5</c:v>
                </c:pt>
                <c:pt idx="452">
                  <c:v>5.15</c:v>
                </c:pt>
                <c:pt idx="453">
                  <c:v>5.15</c:v>
                </c:pt>
                <c:pt idx="454">
                  <c:v>5.2</c:v>
                </c:pt>
                <c:pt idx="455">
                  <c:v>5.2</c:v>
                </c:pt>
                <c:pt idx="456">
                  <c:v>5.2</c:v>
                </c:pt>
                <c:pt idx="457">
                  <c:v>5.2</c:v>
                </c:pt>
                <c:pt idx="458">
                  <c:v>5.2</c:v>
                </c:pt>
                <c:pt idx="459">
                  <c:v>5.2</c:v>
                </c:pt>
                <c:pt idx="460">
                  <c:v>5.2</c:v>
                </c:pt>
                <c:pt idx="461">
                  <c:v>5.2</c:v>
                </c:pt>
                <c:pt idx="462">
                  <c:v>5.25</c:v>
                </c:pt>
                <c:pt idx="463">
                  <c:v>5.25</c:v>
                </c:pt>
                <c:pt idx="464">
                  <c:v>5.25</c:v>
                </c:pt>
                <c:pt idx="465">
                  <c:v>5.25</c:v>
                </c:pt>
                <c:pt idx="466">
                  <c:v>5.28</c:v>
                </c:pt>
                <c:pt idx="467">
                  <c:v>5.3</c:v>
                </c:pt>
                <c:pt idx="468">
                  <c:v>5.3</c:v>
                </c:pt>
                <c:pt idx="469">
                  <c:v>5.4</c:v>
                </c:pt>
                <c:pt idx="470">
                  <c:v>5.4</c:v>
                </c:pt>
                <c:pt idx="471">
                  <c:v>5.5</c:v>
                </c:pt>
                <c:pt idx="472">
                  <c:v>5.5</c:v>
                </c:pt>
                <c:pt idx="473">
                  <c:v>5.5</c:v>
                </c:pt>
                <c:pt idx="474">
                  <c:v>5.5</c:v>
                </c:pt>
                <c:pt idx="475">
                  <c:v>5.53</c:v>
                </c:pt>
                <c:pt idx="476">
                  <c:v>5.6</c:v>
                </c:pt>
                <c:pt idx="477">
                  <c:v>5.8</c:v>
                </c:pt>
                <c:pt idx="478">
                  <c:v>5.8</c:v>
                </c:pt>
                <c:pt idx="479">
                  <c:v>5.8</c:v>
                </c:pt>
                <c:pt idx="480">
                  <c:v>5.8</c:v>
                </c:pt>
                <c:pt idx="481">
                  <c:v>5.8</c:v>
                </c:pt>
                <c:pt idx="482">
                  <c:v>5.8</c:v>
                </c:pt>
                <c:pt idx="483">
                  <c:v>5.8</c:v>
                </c:pt>
                <c:pt idx="484">
                  <c:v>5.8</c:v>
                </c:pt>
                <c:pt idx="485">
                  <c:v>5.8</c:v>
                </c:pt>
                <c:pt idx="486">
                  <c:v>5.8</c:v>
                </c:pt>
                <c:pt idx="487">
                  <c:v>5.9</c:v>
                </c:pt>
                <c:pt idx="488">
                  <c:v>5.9</c:v>
                </c:pt>
                <c:pt idx="489">
                  <c:v>5.9</c:v>
                </c:pt>
                <c:pt idx="490">
                  <c:v>5.9</c:v>
                </c:pt>
                <c:pt idx="491">
                  <c:v>6</c:v>
                </c:pt>
                <c:pt idx="492">
                  <c:v>6</c:v>
                </c:pt>
                <c:pt idx="493">
                  <c:v>7</c:v>
                </c:pt>
                <c:pt idx="494">
                  <c:v>7</c:v>
                </c:pt>
                <c:pt idx="495">
                  <c:v>7.4</c:v>
                </c:pt>
                <c:pt idx="496">
                  <c:v>8</c:v>
                </c:pt>
                <c:pt idx="497">
                  <c:v>8</c:v>
                </c:pt>
                <c:pt idx="498">
                  <c:v>8</c:v>
                </c:pt>
                <c:pt idx="499">
                  <c:v>8</c:v>
                </c:pt>
                <c:pt idx="500">
                  <c:v>8.4</c:v>
                </c:pt>
                <c:pt idx="501">
                  <c:v>9</c:v>
                </c:pt>
                <c:pt idx="502">
                  <c:v>9</c:v>
                </c:pt>
                <c:pt idx="503">
                  <c:v>9</c:v>
                </c:pt>
                <c:pt idx="504">
                  <c:v>9</c:v>
                </c:pt>
                <c:pt idx="505">
                  <c:v>9</c:v>
                </c:pt>
                <c:pt idx="506">
                  <c:v>9.5</c:v>
                </c:pt>
                <c:pt idx="507">
                  <c:v>10</c:v>
                </c:pt>
                <c:pt idx="508">
                  <c:v>10</c:v>
                </c:pt>
                <c:pt idx="509">
                  <c:v>10</c:v>
                </c:pt>
                <c:pt idx="510">
                  <c:v>10</c:v>
                </c:pt>
                <c:pt idx="511">
                  <c:v>10</c:v>
                </c:pt>
                <c:pt idx="512">
                  <c:v>10</c:v>
                </c:pt>
                <c:pt idx="513">
                  <c:v>10</c:v>
                </c:pt>
                <c:pt idx="514">
                  <c:v>12</c:v>
                </c:pt>
                <c:pt idx="515">
                  <c:v>14.6</c:v>
                </c:pt>
                <c:pt idx="516">
                  <c:v>15</c:v>
                </c:pt>
                <c:pt idx="517">
                  <c:v>15</c:v>
                </c:pt>
                <c:pt idx="518">
                  <c:v>15</c:v>
                </c:pt>
                <c:pt idx="519">
                  <c:v>15</c:v>
                </c:pt>
                <c:pt idx="520">
                  <c:v>15.5</c:v>
                </c:pt>
                <c:pt idx="521">
                  <c:v>17</c:v>
                </c:pt>
                <c:pt idx="522">
                  <c:v>18</c:v>
                </c:pt>
                <c:pt idx="523">
                  <c:v>18</c:v>
                </c:pt>
                <c:pt idx="524">
                  <c:v>18</c:v>
                </c:pt>
                <c:pt idx="525">
                  <c:v>18</c:v>
                </c:pt>
                <c:pt idx="526">
                  <c:v>18</c:v>
                </c:pt>
                <c:pt idx="527">
                  <c:v>18</c:v>
                </c:pt>
                <c:pt idx="528">
                  <c:v>18</c:v>
                </c:pt>
                <c:pt idx="529">
                  <c:v>18</c:v>
                </c:pt>
                <c:pt idx="530">
                  <c:v>18</c:v>
                </c:pt>
                <c:pt idx="531">
                  <c:v>18</c:v>
                </c:pt>
                <c:pt idx="532">
                  <c:v>19</c:v>
                </c:pt>
                <c:pt idx="533">
                  <c:v>19</c:v>
                </c:pt>
                <c:pt idx="534">
                  <c:v>20</c:v>
                </c:pt>
                <c:pt idx="535">
                  <c:v>20</c:v>
                </c:pt>
                <c:pt idx="536">
                  <c:v>20</c:v>
                </c:pt>
                <c:pt idx="537">
                  <c:v>20</c:v>
                </c:pt>
                <c:pt idx="538">
                  <c:v>20</c:v>
                </c:pt>
                <c:pt idx="539">
                  <c:v>20</c:v>
                </c:pt>
                <c:pt idx="540">
                  <c:v>20</c:v>
                </c:pt>
                <c:pt idx="541">
                  <c:v>20</c:v>
                </c:pt>
                <c:pt idx="542">
                  <c:v>21</c:v>
                </c:pt>
                <c:pt idx="543">
                  <c:v>21</c:v>
                </c:pt>
                <c:pt idx="544">
                  <c:v>21</c:v>
                </c:pt>
                <c:pt idx="545">
                  <c:v>22</c:v>
                </c:pt>
                <c:pt idx="546">
                  <c:v>23</c:v>
                </c:pt>
                <c:pt idx="547">
                  <c:v>23</c:v>
                </c:pt>
                <c:pt idx="548">
                  <c:v>23</c:v>
                </c:pt>
                <c:pt idx="549">
                  <c:v>23</c:v>
                </c:pt>
                <c:pt idx="550">
                  <c:v>23</c:v>
                </c:pt>
                <c:pt idx="551">
                  <c:v>23.5</c:v>
                </c:pt>
                <c:pt idx="552">
                  <c:v>24</c:v>
                </c:pt>
                <c:pt idx="553">
                  <c:v>24</c:v>
                </c:pt>
                <c:pt idx="554">
                  <c:v>24</c:v>
                </c:pt>
                <c:pt idx="555">
                  <c:v>24</c:v>
                </c:pt>
                <c:pt idx="556">
                  <c:v>24</c:v>
                </c:pt>
                <c:pt idx="557">
                  <c:v>24</c:v>
                </c:pt>
                <c:pt idx="558">
                  <c:v>24</c:v>
                </c:pt>
                <c:pt idx="559">
                  <c:v>24</c:v>
                </c:pt>
                <c:pt idx="560">
                  <c:v>24</c:v>
                </c:pt>
                <c:pt idx="561">
                  <c:v>24</c:v>
                </c:pt>
                <c:pt idx="562">
                  <c:v>24</c:v>
                </c:pt>
                <c:pt idx="563">
                  <c:v>24</c:v>
                </c:pt>
                <c:pt idx="564">
                  <c:v>24</c:v>
                </c:pt>
                <c:pt idx="565">
                  <c:v>24</c:v>
                </c:pt>
                <c:pt idx="566">
                  <c:v>24</c:v>
                </c:pt>
                <c:pt idx="567">
                  <c:v>24</c:v>
                </c:pt>
                <c:pt idx="568">
                  <c:v>24</c:v>
                </c:pt>
                <c:pt idx="569">
                  <c:v>24</c:v>
                </c:pt>
                <c:pt idx="570">
                  <c:v>24</c:v>
                </c:pt>
                <c:pt idx="571">
                  <c:v>24</c:v>
                </c:pt>
                <c:pt idx="572">
                  <c:v>24</c:v>
                </c:pt>
                <c:pt idx="573">
                  <c:v>24</c:v>
                </c:pt>
                <c:pt idx="574">
                  <c:v>24</c:v>
                </c:pt>
                <c:pt idx="575">
                  <c:v>24</c:v>
                </c:pt>
                <c:pt idx="576">
                  <c:v>24</c:v>
                </c:pt>
                <c:pt idx="577">
                  <c:v>24</c:v>
                </c:pt>
                <c:pt idx="578">
                  <c:v>24</c:v>
                </c:pt>
                <c:pt idx="579">
                  <c:v>24</c:v>
                </c:pt>
                <c:pt idx="580">
                  <c:v>24</c:v>
                </c:pt>
                <c:pt idx="581">
                  <c:v>24</c:v>
                </c:pt>
                <c:pt idx="582">
                  <c:v>24</c:v>
                </c:pt>
                <c:pt idx="583">
                  <c:v>24</c:v>
                </c:pt>
                <c:pt idx="584">
                  <c:v>25</c:v>
                </c:pt>
                <c:pt idx="585">
                  <c:v>25</c:v>
                </c:pt>
                <c:pt idx="586">
                  <c:v>25</c:v>
                </c:pt>
                <c:pt idx="587">
                  <c:v>25</c:v>
                </c:pt>
                <c:pt idx="588">
                  <c:v>25.5</c:v>
                </c:pt>
                <c:pt idx="589">
                  <c:v>25.5</c:v>
                </c:pt>
                <c:pt idx="590">
                  <c:v>25.7</c:v>
                </c:pt>
                <c:pt idx="591">
                  <c:v>26</c:v>
                </c:pt>
                <c:pt idx="592">
                  <c:v>26</c:v>
                </c:pt>
                <c:pt idx="593">
                  <c:v>26</c:v>
                </c:pt>
                <c:pt idx="594">
                  <c:v>26</c:v>
                </c:pt>
                <c:pt idx="595">
                  <c:v>26.5</c:v>
                </c:pt>
                <c:pt idx="596">
                  <c:v>26.5</c:v>
                </c:pt>
                <c:pt idx="597">
                  <c:v>26.75</c:v>
                </c:pt>
                <c:pt idx="598">
                  <c:v>27</c:v>
                </c:pt>
                <c:pt idx="599">
                  <c:v>27</c:v>
                </c:pt>
                <c:pt idx="600">
                  <c:v>27</c:v>
                </c:pt>
                <c:pt idx="601">
                  <c:v>27</c:v>
                </c:pt>
                <c:pt idx="602">
                  <c:v>27</c:v>
                </c:pt>
                <c:pt idx="603">
                  <c:v>27</c:v>
                </c:pt>
                <c:pt idx="604">
                  <c:v>27</c:v>
                </c:pt>
                <c:pt idx="605">
                  <c:v>27</c:v>
                </c:pt>
                <c:pt idx="606">
                  <c:v>27</c:v>
                </c:pt>
                <c:pt idx="607">
                  <c:v>27</c:v>
                </c:pt>
                <c:pt idx="608">
                  <c:v>27</c:v>
                </c:pt>
                <c:pt idx="609">
                  <c:v>27</c:v>
                </c:pt>
                <c:pt idx="610">
                  <c:v>27</c:v>
                </c:pt>
                <c:pt idx="611">
                  <c:v>27</c:v>
                </c:pt>
                <c:pt idx="612">
                  <c:v>27</c:v>
                </c:pt>
                <c:pt idx="613">
                  <c:v>27</c:v>
                </c:pt>
                <c:pt idx="614">
                  <c:v>27</c:v>
                </c:pt>
                <c:pt idx="615">
                  <c:v>27</c:v>
                </c:pt>
                <c:pt idx="616">
                  <c:v>27</c:v>
                </c:pt>
                <c:pt idx="617">
                  <c:v>27</c:v>
                </c:pt>
                <c:pt idx="618">
                  <c:v>27</c:v>
                </c:pt>
                <c:pt idx="619">
                  <c:v>27</c:v>
                </c:pt>
                <c:pt idx="620">
                  <c:v>27</c:v>
                </c:pt>
                <c:pt idx="621">
                  <c:v>27</c:v>
                </c:pt>
                <c:pt idx="622">
                  <c:v>27</c:v>
                </c:pt>
                <c:pt idx="623">
                  <c:v>27</c:v>
                </c:pt>
                <c:pt idx="624">
                  <c:v>27</c:v>
                </c:pt>
                <c:pt idx="625">
                  <c:v>27</c:v>
                </c:pt>
                <c:pt idx="626">
                  <c:v>27</c:v>
                </c:pt>
                <c:pt idx="627">
                  <c:v>27</c:v>
                </c:pt>
                <c:pt idx="628">
                  <c:v>27</c:v>
                </c:pt>
                <c:pt idx="629">
                  <c:v>28</c:v>
                </c:pt>
                <c:pt idx="630">
                  <c:v>28</c:v>
                </c:pt>
                <c:pt idx="631">
                  <c:v>28</c:v>
                </c:pt>
                <c:pt idx="632">
                  <c:v>28</c:v>
                </c:pt>
                <c:pt idx="633">
                  <c:v>28</c:v>
                </c:pt>
                <c:pt idx="634">
                  <c:v>28</c:v>
                </c:pt>
                <c:pt idx="635">
                  <c:v>28</c:v>
                </c:pt>
                <c:pt idx="636">
                  <c:v>28</c:v>
                </c:pt>
                <c:pt idx="637">
                  <c:v>28</c:v>
                </c:pt>
                <c:pt idx="638">
                  <c:v>28</c:v>
                </c:pt>
                <c:pt idx="639">
                  <c:v>28</c:v>
                </c:pt>
                <c:pt idx="640">
                  <c:v>28</c:v>
                </c:pt>
                <c:pt idx="641">
                  <c:v>28</c:v>
                </c:pt>
                <c:pt idx="642">
                  <c:v>28</c:v>
                </c:pt>
                <c:pt idx="643">
                  <c:v>28</c:v>
                </c:pt>
                <c:pt idx="644">
                  <c:v>28</c:v>
                </c:pt>
                <c:pt idx="645">
                  <c:v>28</c:v>
                </c:pt>
                <c:pt idx="646">
                  <c:v>28</c:v>
                </c:pt>
                <c:pt idx="647">
                  <c:v>28</c:v>
                </c:pt>
                <c:pt idx="648">
                  <c:v>28</c:v>
                </c:pt>
                <c:pt idx="649">
                  <c:v>28</c:v>
                </c:pt>
                <c:pt idx="650">
                  <c:v>28</c:v>
                </c:pt>
                <c:pt idx="651">
                  <c:v>28</c:v>
                </c:pt>
                <c:pt idx="652">
                  <c:v>28</c:v>
                </c:pt>
                <c:pt idx="653">
                  <c:v>28</c:v>
                </c:pt>
                <c:pt idx="654">
                  <c:v>28</c:v>
                </c:pt>
                <c:pt idx="655">
                  <c:v>28</c:v>
                </c:pt>
                <c:pt idx="656">
                  <c:v>28</c:v>
                </c:pt>
                <c:pt idx="657">
                  <c:v>28</c:v>
                </c:pt>
                <c:pt idx="658">
                  <c:v>28</c:v>
                </c:pt>
                <c:pt idx="659">
                  <c:v>28</c:v>
                </c:pt>
                <c:pt idx="660">
                  <c:v>28</c:v>
                </c:pt>
                <c:pt idx="661">
                  <c:v>28</c:v>
                </c:pt>
                <c:pt idx="662">
                  <c:v>28</c:v>
                </c:pt>
                <c:pt idx="663">
                  <c:v>28</c:v>
                </c:pt>
                <c:pt idx="664">
                  <c:v>28</c:v>
                </c:pt>
                <c:pt idx="665">
                  <c:v>28</c:v>
                </c:pt>
                <c:pt idx="667">
                  <c:v>28</c:v>
                </c:pt>
                <c:pt idx="669">
                  <c:v>28</c:v>
                </c:pt>
                <c:pt idx="670">
                  <c:v>28</c:v>
                </c:pt>
                <c:pt idx="671">
                  <c:v>28</c:v>
                </c:pt>
                <c:pt idx="672">
                  <c:v>28</c:v>
                </c:pt>
                <c:pt idx="673">
                  <c:v>28</c:v>
                </c:pt>
                <c:pt idx="674">
                  <c:v>28</c:v>
                </c:pt>
                <c:pt idx="675">
                  <c:v>28</c:v>
                </c:pt>
                <c:pt idx="676">
                  <c:v>28</c:v>
                </c:pt>
                <c:pt idx="677">
                  <c:v>28</c:v>
                </c:pt>
                <c:pt idx="678">
                  <c:v>28</c:v>
                </c:pt>
                <c:pt idx="679">
                  <c:v>28</c:v>
                </c:pt>
                <c:pt idx="680">
                  <c:v>28</c:v>
                </c:pt>
                <c:pt idx="681">
                  <c:v>28</c:v>
                </c:pt>
                <c:pt idx="682">
                  <c:v>28</c:v>
                </c:pt>
                <c:pt idx="683">
                  <c:v>28.5</c:v>
                </c:pt>
                <c:pt idx="684">
                  <c:v>28.5</c:v>
                </c:pt>
                <c:pt idx="685">
                  <c:v>28.5</c:v>
                </c:pt>
                <c:pt idx="686">
                  <c:v>29</c:v>
                </c:pt>
                <c:pt idx="687">
                  <c:v>29</c:v>
                </c:pt>
                <c:pt idx="688">
                  <c:v>29</c:v>
                </c:pt>
                <c:pt idx="689">
                  <c:v>29</c:v>
                </c:pt>
                <c:pt idx="690">
                  <c:v>29</c:v>
                </c:pt>
                <c:pt idx="691">
                  <c:v>29</c:v>
                </c:pt>
                <c:pt idx="692">
                  <c:v>29</c:v>
                </c:pt>
                <c:pt idx="693">
                  <c:v>29</c:v>
                </c:pt>
                <c:pt idx="694">
                  <c:v>29</c:v>
                </c:pt>
                <c:pt idx="695">
                  <c:v>30</c:v>
                </c:pt>
                <c:pt idx="696">
                  <c:v>30</c:v>
                </c:pt>
                <c:pt idx="697">
                  <c:v>30</c:v>
                </c:pt>
                <c:pt idx="698">
                  <c:v>30</c:v>
                </c:pt>
                <c:pt idx="699">
                  <c:v>30</c:v>
                </c:pt>
                <c:pt idx="700">
                  <c:v>30</c:v>
                </c:pt>
                <c:pt idx="701">
                  <c:v>30</c:v>
                </c:pt>
                <c:pt idx="702">
                  <c:v>30</c:v>
                </c:pt>
                <c:pt idx="703">
                  <c:v>30</c:v>
                </c:pt>
                <c:pt idx="704">
                  <c:v>30</c:v>
                </c:pt>
                <c:pt idx="705">
                  <c:v>30.5</c:v>
                </c:pt>
                <c:pt idx="706">
                  <c:v>31</c:v>
                </c:pt>
                <c:pt idx="707">
                  <c:v>31</c:v>
                </c:pt>
                <c:pt idx="708">
                  <c:v>32</c:v>
                </c:pt>
                <c:pt idx="709">
                  <c:v>32</c:v>
                </c:pt>
                <c:pt idx="710">
                  <c:v>32.5</c:v>
                </c:pt>
                <c:pt idx="711">
                  <c:v>32.5</c:v>
                </c:pt>
                <c:pt idx="712">
                  <c:v>33</c:v>
                </c:pt>
                <c:pt idx="713">
                  <c:v>34</c:v>
                </c:pt>
                <c:pt idx="714">
                  <c:v>35</c:v>
                </c:pt>
                <c:pt idx="715">
                  <c:v>36</c:v>
                </c:pt>
                <c:pt idx="716">
                  <c:v>36</c:v>
                </c:pt>
                <c:pt idx="717">
                  <c:v>37</c:v>
                </c:pt>
                <c:pt idx="718">
                  <c:v>37</c:v>
                </c:pt>
                <c:pt idx="719">
                  <c:v>37</c:v>
                </c:pt>
                <c:pt idx="720">
                  <c:v>37</c:v>
                </c:pt>
                <c:pt idx="721">
                  <c:v>37.5</c:v>
                </c:pt>
                <c:pt idx="722">
                  <c:v>38</c:v>
                </c:pt>
                <c:pt idx="723">
                  <c:v>38</c:v>
                </c:pt>
                <c:pt idx="724">
                  <c:v>38.5</c:v>
                </c:pt>
                <c:pt idx="725">
                  <c:v>39</c:v>
                </c:pt>
                <c:pt idx="726">
                  <c:v>39</c:v>
                </c:pt>
                <c:pt idx="727">
                  <c:v>39</c:v>
                </c:pt>
                <c:pt idx="728">
                  <c:v>39</c:v>
                </c:pt>
                <c:pt idx="729">
                  <c:v>39</c:v>
                </c:pt>
                <c:pt idx="730">
                  <c:v>39</c:v>
                </c:pt>
                <c:pt idx="731">
                  <c:v>39</c:v>
                </c:pt>
                <c:pt idx="732">
                  <c:v>39</c:v>
                </c:pt>
                <c:pt idx="733">
                  <c:v>39</c:v>
                </c:pt>
                <c:pt idx="734">
                  <c:v>40</c:v>
                </c:pt>
                <c:pt idx="735">
                  <c:v>40</c:v>
                </c:pt>
                <c:pt idx="736">
                  <c:v>40</c:v>
                </c:pt>
                <c:pt idx="737">
                  <c:v>41</c:v>
                </c:pt>
                <c:pt idx="738">
                  <c:v>42</c:v>
                </c:pt>
                <c:pt idx="739">
                  <c:v>42</c:v>
                </c:pt>
                <c:pt idx="740">
                  <c:v>42</c:v>
                </c:pt>
                <c:pt idx="741">
                  <c:v>42</c:v>
                </c:pt>
                <c:pt idx="742">
                  <c:v>42.5</c:v>
                </c:pt>
                <c:pt idx="743">
                  <c:v>42.5</c:v>
                </c:pt>
                <c:pt idx="744">
                  <c:v>43</c:v>
                </c:pt>
                <c:pt idx="745">
                  <c:v>43</c:v>
                </c:pt>
                <c:pt idx="746">
                  <c:v>43</c:v>
                </c:pt>
                <c:pt idx="747">
                  <c:v>43</c:v>
                </c:pt>
                <c:pt idx="748">
                  <c:v>43</c:v>
                </c:pt>
                <c:pt idx="749">
                  <c:v>45</c:v>
                </c:pt>
                <c:pt idx="750">
                  <c:v>45</c:v>
                </c:pt>
                <c:pt idx="751">
                  <c:v>45</c:v>
                </c:pt>
                <c:pt idx="752">
                  <c:v>45</c:v>
                </c:pt>
                <c:pt idx="753">
                  <c:v>45</c:v>
                </c:pt>
                <c:pt idx="754">
                  <c:v>45</c:v>
                </c:pt>
                <c:pt idx="755">
                  <c:v>45</c:v>
                </c:pt>
                <c:pt idx="756">
                  <c:v>45</c:v>
                </c:pt>
                <c:pt idx="757">
                  <c:v>45</c:v>
                </c:pt>
                <c:pt idx="758">
                  <c:v>45</c:v>
                </c:pt>
                <c:pt idx="759">
                  <c:v>45</c:v>
                </c:pt>
                <c:pt idx="760">
                  <c:v>46</c:v>
                </c:pt>
                <c:pt idx="761">
                  <c:v>46</c:v>
                </c:pt>
                <c:pt idx="762">
                  <c:v>46</c:v>
                </c:pt>
                <c:pt idx="763">
                  <c:v>47</c:v>
                </c:pt>
                <c:pt idx="764">
                  <c:v>47</c:v>
                </c:pt>
                <c:pt idx="765">
                  <c:v>47</c:v>
                </c:pt>
                <c:pt idx="766">
                  <c:v>47.5</c:v>
                </c:pt>
                <c:pt idx="767">
                  <c:v>47.5</c:v>
                </c:pt>
                <c:pt idx="768">
                  <c:v>47.5</c:v>
                </c:pt>
                <c:pt idx="769">
                  <c:v>47.5</c:v>
                </c:pt>
                <c:pt idx="770">
                  <c:v>47.5</c:v>
                </c:pt>
                <c:pt idx="771">
                  <c:v>47.5</c:v>
                </c:pt>
                <c:pt idx="772">
                  <c:v>47.5</c:v>
                </c:pt>
                <c:pt idx="773">
                  <c:v>50</c:v>
                </c:pt>
                <c:pt idx="774">
                  <c:v>50</c:v>
                </c:pt>
                <c:pt idx="775">
                  <c:v>50</c:v>
                </c:pt>
                <c:pt idx="776">
                  <c:v>50</c:v>
                </c:pt>
                <c:pt idx="777">
                  <c:v>50</c:v>
                </c:pt>
                <c:pt idx="778">
                  <c:v>50</c:v>
                </c:pt>
                <c:pt idx="779">
                  <c:v>50</c:v>
                </c:pt>
                <c:pt idx="780">
                  <c:v>50</c:v>
                </c:pt>
                <c:pt idx="781">
                  <c:v>50</c:v>
                </c:pt>
                <c:pt idx="782">
                  <c:v>50</c:v>
                </c:pt>
                <c:pt idx="783">
                  <c:v>52</c:v>
                </c:pt>
                <c:pt idx="784">
                  <c:v>53</c:v>
                </c:pt>
                <c:pt idx="785">
                  <c:v>53</c:v>
                </c:pt>
                <c:pt idx="786">
                  <c:v>53</c:v>
                </c:pt>
                <c:pt idx="787">
                  <c:v>53</c:v>
                </c:pt>
                <c:pt idx="788">
                  <c:v>53.7</c:v>
                </c:pt>
                <c:pt idx="789">
                  <c:v>56</c:v>
                </c:pt>
                <c:pt idx="790">
                  <c:v>57</c:v>
                </c:pt>
                <c:pt idx="791">
                  <c:v>57</c:v>
                </c:pt>
                <c:pt idx="792">
                  <c:v>57.3</c:v>
                </c:pt>
                <c:pt idx="793">
                  <c:v>58</c:v>
                </c:pt>
                <c:pt idx="795">
                  <c:v>58</c:v>
                </c:pt>
                <c:pt idx="796">
                  <c:v>58</c:v>
                </c:pt>
                <c:pt idx="797">
                  <c:v>58</c:v>
                </c:pt>
                <c:pt idx="798">
                  <c:v>59</c:v>
                </c:pt>
                <c:pt idx="799">
                  <c:v>60</c:v>
                </c:pt>
                <c:pt idx="800">
                  <c:v>60</c:v>
                </c:pt>
                <c:pt idx="805">
                  <c:v>60</c:v>
                </c:pt>
                <c:pt idx="806">
                  <c:v>60</c:v>
                </c:pt>
                <c:pt idx="807">
                  <c:v>60</c:v>
                </c:pt>
                <c:pt idx="808">
                  <c:v>60</c:v>
                </c:pt>
                <c:pt idx="809">
                  <c:v>60</c:v>
                </c:pt>
                <c:pt idx="810">
                  <c:v>60</c:v>
                </c:pt>
                <c:pt idx="811">
                  <c:v>60</c:v>
                </c:pt>
                <c:pt idx="812">
                  <c:v>60</c:v>
                </c:pt>
                <c:pt idx="813">
                  <c:v>60</c:v>
                </c:pt>
                <c:pt idx="814">
                  <c:v>60</c:v>
                </c:pt>
                <c:pt idx="815">
                  <c:v>60</c:v>
                </c:pt>
                <c:pt idx="816">
                  <c:v>60</c:v>
                </c:pt>
                <c:pt idx="817">
                  <c:v>60</c:v>
                </c:pt>
                <c:pt idx="818">
                  <c:v>60</c:v>
                </c:pt>
                <c:pt idx="819">
                  <c:v>60</c:v>
                </c:pt>
                <c:pt idx="820">
                  <c:v>60</c:v>
                </c:pt>
                <c:pt idx="821">
                  <c:v>60</c:v>
                </c:pt>
                <c:pt idx="822">
                  <c:v>60</c:v>
                </c:pt>
                <c:pt idx="823">
                  <c:v>60</c:v>
                </c:pt>
                <c:pt idx="824">
                  <c:v>60</c:v>
                </c:pt>
                <c:pt idx="825">
                  <c:v>60</c:v>
                </c:pt>
                <c:pt idx="826">
                  <c:v>60</c:v>
                </c:pt>
                <c:pt idx="827">
                  <c:v>60</c:v>
                </c:pt>
                <c:pt idx="828">
                  <c:v>60</c:v>
                </c:pt>
                <c:pt idx="829">
                  <c:v>60</c:v>
                </c:pt>
                <c:pt idx="830">
                  <c:v>60</c:v>
                </c:pt>
                <c:pt idx="831">
                  <c:v>60</c:v>
                </c:pt>
                <c:pt idx="832">
                  <c:v>60</c:v>
                </c:pt>
                <c:pt idx="833">
                  <c:v>60</c:v>
                </c:pt>
                <c:pt idx="834">
                  <c:v>60</c:v>
                </c:pt>
                <c:pt idx="835">
                  <c:v>60</c:v>
                </c:pt>
                <c:pt idx="836">
                  <c:v>60</c:v>
                </c:pt>
                <c:pt idx="837">
                  <c:v>60</c:v>
                </c:pt>
                <c:pt idx="838">
                  <c:v>60</c:v>
                </c:pt>
                <c:pt idx="839">
                  <c:v>60</c:v>
                </c:pt>
                <c:pt idx="840">
                  <c:v>60</c:v>
                </c:pt>
                <c:pt idx="841">
                  <c:v>60</c:v>
                </c:pt>
                <c:pt idx="842">
                  <c:v>60</c:v>
                </c:pt>
                <c:pt idx="843">
                  <c:v>60</c:v>
                </c:pt>
                <c:pt idx="844">
                  <c:v>60</c:v>
                </c:pt>
                <c:pt idx="845">
                  <c:v>60</c:v>
                </c:pt>
                <c:pt idx="846">
                  <c:v>60</c:v>
                </c:pt>
                <c:pt idx="847">
                  <c:v>60</c:v>
                </c:pt>
                <c:pt idx="848">
                  <c:v>60</c:v>
                </c:pt>
                <c:pt idx="849">
                  <c:v>60</c:v>
                </c:pt>
                <c:pt idx="850">
                  <c:v>60</c:v>
                </c:pt>
                <c:pt idx="851">
                  <c:v>60</c:v>
                </c:pt>
                <c:pt idx="852">
                  <c:v>60</c:v>
                </c:pt>
                <c:pt idx="853">
                  <c:v>60</c:v>
                </c:pt>
                <c:pt idx="854">
                  <c:v>60</c:v>
                </c:pt>
                <c:pt idx="855">
                  <c:v>60</c:v>
                </c:pt>
                <c:pt idx="856">
                  <c:v>60</c:v>
                </c:pt>
                <c:pt idx="857">
                  <c:v>60</c:v>
                </c:pt>
                <c:pt idx="858">
                  <c:v>60</c:v>
                </c:pt>
                <c:pt idx="859">
                  <c:v>60</c:v>
                </c:pt>
                <c:pt idx="860">
                  <c:v>60</c:v>
                </c:pt>
                <c:pt idx="861">
                  <c:v>60</c:v>
                </c:pt>
                <c:pt idx="862">
                  <c:v>60</c:v>
                </c:pt>
                <c:pt idx="863">
                  <c:v>60</c:v>
                </c:pt>
                <c:pt idx="864">
                  <c:v>60</c:v>
                </c:pt>
                <c:pt idx="865">
                  <c:v>60</c:v>
                </c:pt>
                <c:pt idx="866">
                  <c:v>60</c:v>
                </c:pt>
                <c:pt idx="867">
                  <c:v>60</c:v>
                </c:pt>
                <c:pt idx="868">
                  <c:v>60</c:v>
                </c:pt>
                <c:pt idx="869">
                  <c:v>60</c:v>
                </c:pt>
                <c:pt idx="870">
                  <c:v>60</c:v>
                </c:pt>
                <c:pt idx="871">
                  <c:v>60</c:v>
                </c:pt>
                <c:pt idx="872">
                  <c:v>60</c:v>
                </c:pt>
                <c:pt idx="873">
                  <c:v>60</c:v>
                </c:pt>
                <c:pt idx="874">
                  <c:v>60</c:v>
                </c:pt>
                <c:pt idx="875">
                  <c:v>60</c:v>
                </c:pt>
                <c:pt idx="876">
                  <c:v>60</c:v>
                </c:pt>
                <c:pt idx="877">
                  <c:v>60</c:v>
                </c:pt>
                <c:pt idx="878">
                  <c:v>60</c:v>
                </c:pt>
                <c:pt idx="879">
                  <c:v>60</c:v>
                </c:pt>
                <c:pt idx="880">
                  <c:v>60</c:v>
                </c:pt>
                <c:pt idx="881">
                  <c:v>60</c:v>
                </c:pt>
                <c:pt idx="882">
                  <c:v>60</c:v>
                </c:pt>
                <c:pt idx="883">
                  <c:v>60.5</c:v>
                </c:pt>
                <c:pt idx="884">
                  <c:v>60.5</c:v>
                </c:pt>
                <c:pt idx="885">
                  <c:v>61</c:v>
                </c:pt>
                <c:pt idx="886">
                  <c:v>61</c:v>
                </c:pt>
                <c:pt idx="887">
                  <c:v>61</c:v>
                </c:pt>
                <c:pt idx="888">
                  <c:v>61</c:v>
                </c:pt>
                <c:pt idx="889">
                  <c:v>62</c:v>
                </c:pt>
                <c:pt idx="890">
                  <c:v>63</c:v>
                </c:pt>
                <c:pt idx="891">
                  <c:v>63</c:v>
                </c:pt>
                <c:pt idx="892">
                  <c:v>63</c:v>
                </c:pt>
                <c:pt idx="893">
                  <c:v>64</c:v>
                </c:pt>
                <c:pt idx="894">
                  <c:v>64</c:v>
                </c:pt>
                <c:pt idx="895">
                  <c:v>64</c:v>
                </c:pt>
                <c:pt idx="896">
                  <c:v>65</c:v>
                </c:pt>
                <c:pt idx="897">
                  <c:v>65</c:v>
                </c:pt>
                <c:pt idx="898">
                  <c:v>65</c:v>
                </c:pt>
                <c:pt idx="899">
                  <c:v>65</c:v>
                </c:pt>
                <c:pt idx="900">
                  <c:v>65</c:v>
                </c:pt>
                <c:pt idx="901">
                  <c:v>65</c:v>
                </c:pt>
                <c:pt idx="902">
                  <c:v>66</c:v>
                </c:pt>
                <c:pt idx="903">
                  <c:v>66</c:v>
                </c:pt>
                <c:pt idx="904">
                  <c:v>67</c:v>
                </c:pt>
                <c:pt idx="905">
                  <c:v>70</c:v>
                </c:pt>
                <c:pt idx="906">
                  <c:v>71</c:v>
                </c:pt>
                <c:pt idx="907">
                  <c:v>71</c:v>
                </c:pt>
                <c:pt idx="908">
                  <c:v>72</c:v>
                </c:pt>
                <c:pt idx="909">
                  <c:v>72</c:v>
                </c:pt>
                <c:pt idx="910">
                  <c:v>72</c:v>
                </c:pt>
                <c:pt idx="911">
                  <c:v>73</c:v>
                </c:pt>
                <c:pt idx="912">
                  <c:v>73</c:v>
                </c:pt>
                <c:pt idx="913">
                  <c:v>73</c:v>
                </c:pt>
                <c:pt idx="914">
                  <c:v>73</c:v>
                </c:pt>
                <c:pt idx="915">
                  <c:v>75</c:v>
                </c:pt>
                <c:pt idx="916">
                  <c:v>76</c:v>
                </c:pt>
                <c:pt idx="917">
                  <c:v>77</c:v>
                </c:pt>
                <c:pt idx="918">
                  <c:v>77</c:v>
                </c:pt>
                <c:pt idx="919">
                  <c:v>77</c:v>
                </c:pt>
                <c:pt idx="920">
                  <c:v>77</c:v>
                </c:pt>
                <c:pt idx="921">
                  <c:v>77</c:v>
                </c:pt>
                <c:pt idx="922">
                  <c:v>77</c:v>
                </c:pt>
                <c:pt idx="923">
                  <c:v>77</c:v>
                </c:pt>
                <c:pt idx="924">
                  <c:v>77</c:v>
                </c:pt>
                <c:pt idx="925">
                  <c:v>77</c:v>
                </c:pt>
                <c:pt idx="926">
                  <c:v>77</c:v>
                </c:pt>
                <c:pt idx="927">
                  <c:v>77</c:v>
                </c:pt>
                <c:pt idx="928">
                  <c:v>77</c:v>
                </c:pt>
                <c:pt idx="929">
                  <c:v>77</c:v>
                </c:pt>
                <c:pt idx="930">
                  <c:v>77</c:v>
                </c:pt>
                <c:pt idx="931">
                  <c:v>77</c:v>
                </c:pt>
                <c:pt idx="932">
                  <c:v>78.5</c:v>
                </c:pt>
                <c:pt idx="933">
                  <c:v>79</c:v>
                </c:pt>
                <c:pt idx="934">
                  <c:v>79</c:v>
                </c:pt>
                <c:pt idx="935">
                  <c:v>79</c:v>
                </c:pt>
                <c:pt idx="936">
                  <c:v>80</c:v>
                </c:pt>
                <c:pt idx="937">
                  <c:v>80</c:v>
                </c:pt>
                <c:pt idx="938">
                  <c:v>80</c:v>
                </c:pt>
                <c:pt idx="939">
                  <c:v>80</c:v>
                </c:pt>
                <c:pt idx="940">
                  <c:v>80</c:v>
                </c:pt>
                <c:pt idx="941">
                  <c:v>81</c:v>
                </c:pt>
                <c:pt idx="942">
                  <c:v>87</c:v>
                </c:pt>
                <c:pt idx="943">
                  <c:v>89</c:v>
                </c:pt>
                <c:pt idx="944">
                  <c:v>90</c:v>
                </c:pt>
                <c:pt idx="945">
                  <c:v>90</c:v>
                </c:pt>
                <c:pt idx="946">
                  <c:v>90</c:v>
                </c:pt>
                <c:pt idx="947">
                  <c:v>90</c:v>
                </c:pt>
                <c:pt idx="948">
                  <c:v>90</c:v>
                </c:pt>
                <c:pt idx="949">
                  <c:v>90</c:v>
                </c:pt>
                <c:pt idx="950">
                  <c:v>91</c:v>
                </c:pt>
                <c:pt idx="951">
                  <c:v>94</c:v>
                </c:pt>
                <c:pt idx="952">
                  <c:v>94</c:v>
                </c:pt>
                <c:pt idx="953">
                  <c:v>94</c:v>
                </c:pt>
                <c:pt idx="954">
                  <c:v>100</c:v>
                </c:pt>
                <c:pt idx="955">
                  <c:v>100</c:v>
                </c:pt>
                <c:pt idx="956">
                  <c:v>100</c:v>
                </c:pt>
                <c:pt idx="957">
                  <c:v>100</c:v>
                </c:pt>
                <c:pt idx="958">
                  <c:v>100</c:v>
                </c:pt>
                <c:pt idx="959">
                  <c:v>107</c:v>
                </c:pt>
                <c:pt idx="960">
                  <c:v>108</c:v>
                </c:pt>
                <c:pt idx="961">
                  <c:v>108</c:v>
                </c:pt>
                <c:pt idx="962">
                  <c:v>108</c:v>
                </c:pt>
                <c:pt idx="963">
                  <c:v>108</c:v>
                </c:pt>
                <c:pt idx="964">
                  <c:v>109</c:v>
                </c:pt>
                <c:pt idx="965">
                  <c:v>118</c:v>
                </c:pt>
                <c:pt idx="966">
                  <c:v>140</c:v>
                </c:pt>
                <c:pt idx="967">
                  <c:v>140</c:v>
                </c:pt>
                <c:pt idx="968">
                  <c:v>140</c:v>
                </c:pt>
                <c:pt idx="969">
                  <c:v>140</c:v>
                </c:pt>
                <c:pt idx="970">
                  <c:v>150</c:v>
                </c:pt>
                <c:pt idx="971">
                  <c:v>184</c:v>
                </c:pt>
                <c:pt idx="972">
                  <c:v>210</c:v>
                </c:pt>
                <c:pt idx="973">
                  <c:v>250</c:v>
                </c:pt>
                <c:pt idx="974">
                  <c:v>320</c:v>
                </c:pt>
                <c:pt idx="975">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numCache>
            </c:numRef>
          </c:xVal>
          <c:yVal>
            <c:numRef>
              <c:f>CMOS!$BL$2:$BL$1500</c:f>
              <c:numCache>
                <c:formatCode>General</c:formatCode>
                <c:ptCount val="149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0.18164243207752029</c:v>
                </c:pt>
                <c:pt idx="535">
                  <c:v>5.7142857142857148E-2</c:v>
                </c:pt>
                <c:pt idx="536">
                  <c:v>0.15822784810126583</c:v>
                </c:pt>
                <c:pt idx="537">
                  <c:v>0.16191344814568914</c:v>
                </c:pt>
                <c:pt idx="538">
                  <c:v>0.27544975641410235</c:v>
                </c:pt>
                <c:pt idx="539">
                  <c:v>0.14476796442189058</c:v>
                </c:pt>
                <c:pt idx="540">
                  <c:v>0.14476796442189058</c:v>
                </c:pt>
                <c:pt idx="541">
                  <c:v>0</c:v>
                </c:pt>
                <c:pt idx="542">
                  <c:v>5.562522652130826E-2</c:v>
                </c:pt>
                <c:pt idx="543">
                  <c:v>0.33327604745993494</c:v>
                </c:pt>
                <c:pt idx="544">
                  <c:v>0.13667338077010299</c:v>
                </c:pt>
                <c:pt idx="545">
                  <c:v>0.19161118335342561</c:v>
                </c:pt>
                <c:pt idx="546">
                  <c:v>0.21848377625747806</c:v>
                </c:pt>
                <c:pt idx="547">
                  <c:v>0.17066739098733941</c:v>
                </c:pt>
                <c:pt idx="548">
                  <c:v>7.6589410244727402E-2</c:v>
                </c:pt>
                <c:pt idx="549">
                  <c:v>7.6589410244727402E-2</c:v>
                </c:pt>
                <c:pt idx="550">
                  <c:v>0.49652268901401725</c:v>
                </c:pt>
                <c:pt idx="551">
                  <c:v>0.45123325655974789</c:v>
                </c:pt>
                <c:pt idx="552">
                  <c:v>3.4539006510593814E-2</c:v>
                </c:pt>
                <c:pt idx="553">
                  <c:v>3.4539006510593814E-2</c:v>
                </c:pt>
                <c:pt idx="554">
                  <c:v>3.5180482234027727E-2</c:v>
                </c:pt>
                <c:pt idx="555">
                  <c:v>0.38504524688019875</c:v>
                </c:pt>
                <c:pt idx="556">
                  <c:v>9.3041251686027324E-2</c:v>
                </c:pt>
                <c:pt idx="557">
                  <c:v>0.30389212210961192</c:v>
                </c:pt>
                <c:pt idx="558">
                  <c:v>7.0947919984271093E-2</c:v>
                </c:pt>
                <c:pt idx="559">
                  <c:v>0.54689206089065401</c:v>
                </c:pt>
                <c:pt idx="560">
                  <c:v>0.39956148627981986</c:v>
                </c:pt>
                <c:pt idx="561">
                  <c:v>0.20803077628756797</c:v>
                </c:pt>
                <c:pt idx="562">
                  <c:v>0.18516612583883607</c:v>
                </c:pt>
                <c:pt idx="563">
                  <c:v>0.51042433619889216</c:v>
                </c:pt>
                <c:pt idx="564">
                  <c:v>0.34006207184307818</c:v>
                </c:pt>
                <c:pt idx="565">
                  <c:v>8.3174057342671776E-2</c:v>
                </c:pt>
                <c:pt idx="566">
                  <c:v>0.16359634560303341</c:v>
                </c:pt>
                <c:pt idx="567">
                  <c:v>1.3682778798965851</c:v>
                </c:pt>
                <c:pt idx="568">
                  <c:v>7.6668532142751392E-2</c:v>
                </c:pt>
                <c:pt idx="569">
                  <c:v>4.2355519517400344</c:v>
                </c:pt>
                <c:pt idx="570">
                  <c:v>2.1228045655771806</c:v>
                </c:pt>
                <c:pt idx="571">
                  <c:v>0.21054009266178558</c:v>
                </c:pt>
                <c:pt idx="572">
                  <c:v>0.21054009266178558</c:v>
                </c:pt>
                <c:pt idx="573">
                  <c:v>1.2456936695333192</c:v>
                </c:pt>
                <c:pt idx="574">
                  <c:v>0.55066022711689711</c:v>
                </c:pt>
                <c:pt idx="575">
                  <c:v>0.12300665596529345</c:v>
                </c:pt>
                <c:pt idx="576">
                  <c:v>0.2635008238094988</c:v>
                </c:pt>
                <c:pt idx="577">
                  <c:v>7.248927292346849E-2</c:v>
                </c:pt>
                <c:pt idx="578">
                  <c:v>1.8458467451454066</c:v>
                </c:pt>
                <c:pt idx="579">
                  <c:v>1.8458467451454066</c:v>
                </c:pt>
                <c:pt idx="580">
                  <c:v>0.47619047619047622</c:v>
                </c:pt>
                <c:pt idx="581">
                  <c:v>0.49378534433703269</c:v>
                </c:pt>
                <c:pt idx="582">
                  <c:v>0.45583818316441793</c:v>
                </c:pt>
                <c:pt idx="583">
                  <c:v>0.45583818316441793</c:v>
                </c:pt>
                <c:pt idx="584">
                  <c:v>6.5156656391734458E-2</c:v>
                </c:pt>
                <c:pt idx="585">
                  <c:v>0.35904590537662828</c:v>
                </c:pt>
                <c:pt idx="586">
                  <c:v>0.35904590537662828</c:v>
                </c:pt>
                <c:pt idx="587">
                  <c:v>0.35904590537662828</c:v>
                </c:pt>
                <c:pt idx="588">
                  <c:v>0.21521807634488532</c:v>
                </c:pt>
                <c:pt idx="589">
                  <c:v>0.21521807634488532</c:v>
                </c:pt>
                <c:pt idx="590">
                  <c:v>8.2790967426094639E-2</c:v>
                </c:pt>
                <c:pt idx="591">
                  <c:v>0.2138831145029387</c:v>
                </c:pt>
                <c:pt idx="592">
                  <c:v>0.61582170215088883</c:v>
                </c:pt>
                <c:pt idx="593">
                  <c:v>0.1939136184866796</c:v>
                </c:pt>
                <c:pt idx="594">
                  <c:v>0.56694143134264952</c:v>
                </c:pt>
                <c:pt idx="595">
                  <c:v>0.34431976347106186</c:v>
                </c:pt>
                <c:pt idx="596">
                  <c:v>0.93078093160079978</c:v>
                </c:pt>
                <c:pt idx="597">
                  <c:v>5.6413307894527052E-2</c:v>
                </c:pt>
                <c:pt idx="598">
                  <c:v>4.1043895939699017E-2</c:v>
                </c:pt>
                <c:pt idx="599">
                  <c:v>4.6052008680791748E-2</c:v>
                </c:pt>
                <c:pt idx="600">
                  <c:v>0.12526146361175355</c:v>
                </c:pt>
                <c:pt idx="601">
                  <c:v>0.14381940307983482</c:v>
                </c:pt>
                <c:pt idx="602">
                  <c:v>0.14381940307983482</c:v>
                </c:pt>
                <c:pt idx="603">
                  <c:v>0.14381940307983482</c:v>
                </c:pt>
                <c:pt idx="604">
                  <c:v>0.14381940307983482</c:v>
                </c:pt>
                <c:pt idx="605">
                  <c:v>0.14381940307983482</c:v>
                </c:pt>
                <c:pt idx="606">
                  <c:v>0.14381940307983482</c:v>
                </c:pt>
                <c:pt idx="607">
                  <c:v>0.14381940307983482</c:v>
                </c:pt>
                <c:pt idx="608">
                  <c:v>0.14381940307983482</c:v>
                </c:pt>
                <c:pt idx="609">
                  <c:v>0.14381940307983482</c:v>
                </c:pt>
                <c:pt idx="610">
                  <c:v>0.14381940307983482</c:v>
                </c:pt>
                <c:pt idx="611">
                  <c:v>0.14381940307983482</c:v>
                </c:pt>
                <c:pt idx="612">
                  <c:v>0.14381940307983482</c:v>
                </c:pt>
                <c:pt idx="613">
                  <c:v>0.14381940307983482</c:v>
                </c:pt>
                <c:pt idx="614">
                  <c:v>0.14381940307983482</c:v>
                </c:pt>
                <c:pt idx="615">
                  <c:v>0.14381940307983482</c:v>
                </c:pt>
                <c:pt idx="616">
                  <c:v>0.14381940307983482</c:v>
                </c:pt>
                <c:pt idx="617">
                  <c:v>0.14381940307983482</c:v>
                </c:pt>
                <c:pt idx="618">
                  <c:v>0.14381940307983482</c:v>
                </c:pt>
                <c:pt idx="619">
                  <c:v>0.22504504323271382</c:v>
                </c:pt>
                <c:pt idx="620">
                  <c:v>0.22504504323271382</c:v>
                </c:pt>
                <c:pt idx="621">
                  <c:v>0.22504504323271382</c:v>
                </c:pt>
                <c:pt idx="622">
                  <c:v>0.40917934727315486</c:v>
                </c:pt>
                <c:pt idx="623">
                  <c:v>0.40917934727315486</c:v>
                </c:pt>
                <c:pt idx="624">
                  <c:v>0.40917934727315486</c:v>
                </c:pt>
                <c:pt idx="625">
                  <c:v>0.40917934727315486</c:v>
                </c:pt>
                <c:pt idx="626">
                  <c:v>0.25394679937967868</c:v>
                </c:pt>
                <c:pt idx="627">
                  <c:v>0.51084921446684506</c:v>
                </c:pt>
                <c:pt idx="628">
                  <c:v>0.17112188011670426</c:v>
                </c:pt>
                <c:pt idx="629">
                  <c:v>2.1636259269211821E-2</c:v>
                </c:pt>
                <c:pt idx="630">
                  <c:v>0.31457830420854338</c:v>
                </c:pt>
                <c:pt idx="631">
                  <c:v>0.9947839437723297</c:v>
                </c:pt>
                <c:pt idx="632">
                  <c:v>2.8247125397909962</c:v>
                </c:pt>
                <c:pt idx="633">
                  <c:v>0</c:v>
                </c:pt>
                <c:pt idx="634">
                  <c:v>0.13417379933048279</c:v>
                </c:pt>
                <c:pt idx="635">
                  <c:v>0</c:v>
                </c:pt>
                <c:pt idx="636">
                  <c:v>0</c:v>
                </c:pt>
                <c:pt idx="637">
                  <c:v>0</c:v>
                </c:pt>
                <c:pt idx="638">
                  <c:v>0</c:v>
                </c:pt>
                <c:pt idx="639">
                  <c:v>0</c:v>
                </c:pt>
                <c:pt idx="640">
                  <c:v>0.250384427576197</c:v>
                </c:pt>
                <c:pt idx="641">
                  <c:v>0.39639617444100717</c:v>
                </c:pt>
                <c:pt idx="642">
                  <c:v>0.32417683461616215</c:v>
                </c:pt>
                <c:pt idx="643">
                  <c:v>0.39639617444100717</c:v>
                </c:pt>
                <c:pt idx="644">
                  <c:v>0.32417683461616215</c:v>
                </c:pt>
                <c:pt idx="645">
                  <c:v>6.6115944822916772E-2</c:v>
                </c:pt>
                <c:pt idx="646">
                  <c:v>0.39682851854100232</c:v>
                </c:pt>
                <c:pt idx="647">
                  <c:v>6.6115944822916772E-2</c:v>
                </c:pt>
                <c:pt idx="648">
                  <c:v>6.6115944822916772E-2</c:v>
                </c:pt>
                <c:pt idx="649">
                  <c:v>6.6115944822916772E-2</c:v>
                </c:pt>
                <c:pt idx="650">
                  <c:v>6.6115944822916772E-2</c:v>
                </c:pt>
                <c:pt idx="651">
                  <c:v>6.6115944822916772E-2</c:v>
                </c:pt>
                <c:pt idx="652">
                  <c:v>6.6115944822916772E-2</c:v>
                </c:pt>
                <c:pt idx="653">
                  <c:v>6.6115944822916772E-2</c:v>
                </c:pt>
                <c:pt idx="654">
                  <c:v>6.6115944822916772E-2</c:v>
                </c:pt>
                <c:pt idx="655">
                  <c:v>0.39639617444100717</c:v>
                </c:pt>
                <c:pt idx="656">
                  <c:v>0.39639617444100717</c:v>
                </c:pt>
                <c:pt idx="657">
                  <c:v>0.39639617444100717</c:v>
                </c:pt>
                <c:pt idx="658">
                  <c:v>2.1063871457857015</c:v>
                </c:pt>
                <c:pt idx="659">
                  <c:v>0.52686251641817505</c:v>
                </c:pt>
                <c:pt idx="660">
                  <c:v>0.39682851854100232</c:v>
                </c:pt>
                <c:pt idx="661">
                  <c:v>0.12293236351389342</c:v>
                </c:pt>
                <c:pt idx="662">
                  <c:v>0.52440428472899159</c:v>
                </c:pt>
                <c:pt idx="663">
                  <c:v>0.37865713006277668</c:v>
                </c:pt>
                <c:pt idx="664">
                  <c:v>0.52686251641817505</c:v>
                </c:pt>
                <c:pt idx="665">
                  <c:v>6.6115944822916772E-2</c:v>
                </c:pt>
                <c:pt idx="666">
                  <c:v>0</c:v>
                </c:pt>
                <c:pt idx="667">
                  <c:v>2.1063871457857015</c:v>
                </c:pt>
                <c:pt idx="668">
                  <c:v>3.3333333333333335E-3</c:v>
                </c:pt>
                <c:pt idx="669">
                  <c:v>6.6115944822916772E-2</c:v>
                </c:pt>
                <c:pt idx="670">
                  <c:v>0.24877608519058744</c:v>
                </c:pt>
                <c:pt idx="671">
                  <c:v>2.1063871457857015</c:v>
                </c:pt>
                <c:pt idx="672">
                  <c:v>0.31389723213838983</c:v>
                </c:pt>
                <c:pt idx="673">
                  <c:v>6.0392339822933884E-2</c:v>
                </c:pt>
                <c:pt idx="674">
                  <c:v>0.11399127812415395</c:v>
                </c:pt>
                <c:pt idx="675">
                  <c:v>1.0641067540778477</c:v>
                </c:pt>
                <c:pt idx="676">
                  <c:v>4.9088736750633036E-2</c:v>
                </c:pt>
                <c:pt idx="677">
                  <c:v>0.52213247435389809</c:v>
                </c:pt>
                <c:pt idx="678">
                  <c:v>0.40763316005860989</c:v>
                </c:pt>
                <c:pt idx="679">
                  <c:v>1.0446480654270198</c:v>
                </c:pt>
                <c:pt idx="680">
                  <c:v>0.1606689500543855</c:v>
                </c:pt>
                <c:pt idx="681">
                  <c:v>0.88913970501946216</c:v>
                </c:pt>
                <c:pt idx="682">
                  <c:v>0.52910052910052907</c:v>
                </c:pt>
                <c:pt idx="683">
                  <c:v>0.17211100055881606</c:v>
                </c:pt>
                <c:pt idx="684">
                  <c:v>0.67899890353489467</c:v>
                </c:pt>
                <c:pt idx="685">
                  <c:v>0.78319871153084708</c:v>
                </c:pt>
                <c:pt idx="686">
                  <c:v>1.3917940401305953</c:v>
                </c:pt>
                <c:pt idx="687">
                  <c:v>0.24855569715242934</c:v>
                </c:pt>
                <c:pt idx="688">
                  <c:v>0.24878188490983011</c:v>
                </c:pt>
                <c:pt idx="689">
                  <c:v>0.24878188490983011</c:v>
                </c:pt>
                <c:pt idx="690">
                  <c:v>0.24878188490983011</c:v>
                </c:pt>
                <c:pt idx="691">
                  <c:v>0.19396741006904883</c:v>
                </c:pt>
                <c:pt idx="692">
                  <c:v>0.19396741006904883</c:v>
                </c:pt>
                <c:pt idx="693">
                  <c:v>0.19396741006904883</c:v>
                </c:pt>
                <c:pt idx="694">
                  <c:v>0.19396741006904883</c:v>
                </c:pt>
                <c:pt idx="695">
                  <c:v>0.15699290196934873</c:v>
                </c:pt>
                <c:pt idx="696">
                  <c:v>0.21177759758700168</c:v>
                </c:pt>
                <c:pt idx="697">
                  <c:v>0.21177759758700168</c:v>
                </c:pt>
                <c:pt idx="698">
                  <c:v>0.21177759758700168</c:v>
                </c:pt>
                <c:pt idx="699">
                  <c:v>0.21177759758700168</c:v>
                </c:pt>
                <c:pt idx="700">
                  <c:v>0.21177759758700168</c:v>
                </c:pt>
                <c:pt idx="701">
                  <c:v>8.2540717000538943E-2</c:v>
                </c:pt>
                <c:pt idx="702">
                  <c:v>1.6469038208168645E-3</c:v>
                </c:pt>
                <c:pt idx="703">
                  <c:v>0.3717658604543545</c:v>
                </c:pt>
                <c:pt idx="704">
                  <c:v>0.52910052910052907</c:v>
                </c:pt>
                <c:pt idx="705">
                  <c:v>0.33881461323701922</c:v>
                </c:pt>
                <c:pt idx="706">
                  <c:v>0.12137696887037047</c:v>
                </c:pt>
                <c:pt idx="707">
                  <c:v>3.5612188088213065E-2</c:v>
                </c:pt>
                <c:pt idx="708">
                  <c:v>0.16175348679224874</c:v>
                </c:pt>
                <c:pt idx="709">
                  <c:v>0.31143764351029662</c:v>
                </c:pt>
                <c:pt idx="710">
                  <c:v>8.6367677952823185E-2</c:v>
                </c:pt>
                <c:pt idx="711">
                  <c:v>0.25562793426792185</c:v>
                </c:pt>
                <c:pt idx="712">
                  <c:v>8.6367677952823185E-2</c:v>
                </c:pt>
                <c:pt idx="713">
                  <c:v>0.57876726844311788</c:v>
                </c:pt>
                <c:pt idx="714">
                  <c:v>0.12615563948311839</c:v>
                </c:pt>
                <c:pt idx="715">
                  <c:v>0.22565734853794456</c:v>
                </c:pt>
                <c:pt idx="716">
                  <c:v>0.22565734853794456</c:v>
                </c:pt>
                <c:pt idx="717">
                  <c:v>0.52686251641817505</c:v>
                </c:pt>
                <c:pt idx="718">
                  <c:v>0.37865713006277668</c:v>
                </c:pt>
                <c:pt idx="719">
                  <c:v>0.47619047619047622</c:v>
                </c:pt>
                <c:pt idx="720">
                  <c:v>0.72251601436808854</c:v>
                </c:pt>
                <c:pt idx="721">
                  <c:v>0.24412278200584017</c:v>
                </c:pt>
                <c:pt idx="722">
                  <c:v>2.0614004917419915</c:v>
                </c:pt>
                <c:pt idx="723">
                  <c:v>2.0614004917419915</c:v>
                </c:pt>
                <c:pt idx="724">
                  <c:v>0.75973030527402985</c:v>
                </c:pt>
                <c:pt idx="725">
                  <c:v>0.51486966137028267</c:v>
                </c:pt>
                <c:pt idx="726">
                  <c:v>0.37865713006277668</c:v>
                </c:pt>
                <c:pt idx="727">
                  <c:v>0.57536608958840818</c:v>
                </c:pt>
                <c:pt idx="728">
                  <c:v>0.42127742915714034</c:v>
                </c:pt>
                <c:pt idx="729">
                  <c:v>0.42127742915714034</c:v>
                </c:pt>
                <c:pt idx="730">
                  <c:v>0.10132865019952916</c:v>
                </c:pt>
                <c:pt idx="731">
                  <c:v>0.10132865019952916</c:v>
                </c:pt>
                <c:pt idx="732">
                  <c:v>0.38706215055433313</c:v>
                </c:pt>
                <c:pt idx="733">
                  <c:v>7.1543171999151542E-2</c:v>
                </c:pt>
                <c:pt idx="734">
                  <c:v>0.19599827917611812</c:v>
                </c:pt>
                <c:pt idx="735">
                  <c:v>0.32210473468281514</c:v>
                </c:pt>
                <c:pt idx="736">
                  <c:v>0.24412278200584017</c:v>
                </c:pt>
                <c:pt idx="737">
                  <c:v>0</c:v>
                </c:pt>
                <c:pt idx="738">
                  <c:v>0.394348340300121</c:v>
                </c:pt>
                <c:pt idx="739">
                  <c:v>0.26289889353341406</c:v>
                </c:pt>
                <c:pt idx="740">
                  <c:v>5.8823529411764712E-2</c:v>
                </c:pt>
                <c:pt idx="741">
                  <c:v>0.29361666755308669</c:v>
                </c:pt>
                <c:pt idx="742">
                  <c:v>6.0771156220820903E-2</c:v>
                </c:pt>
                <c:pt idx="743">
                  <c:v>6.0771156220820903E-2</c:v>
                </c:pt>
                <c:pt idx="744">
                  <c:v>0.28639610878125021</c:v>
                </c:pt>
                <c:pt idx="745">
                  <c:v>0.28639610878125021</c:v>
                </c:pt>
                <c:pt idx="746">
                  <c:v>0.28639610878125021</c:v>
                </c:pt>
                <c:pt idx="747">
                  <c:v>0.28639610878125021</c:v>
                </c:pt>
                <c:pt idx="748">
                  <c:v>0.28639610878125021</c:v>
                </c:pt>
                <c:pt idx="749">
                  <c:v>1.9858205868107044</c:v>
                </c:pt>
                <c:pt idx="750">
                  <c:v>1.6517336200189903</c:v>
                </c:pt>
                <c:pt idx="751">
                  <c:v>1.1965752308065967</c:v>
                </c:pt>
                <c:pt idx="752">
                  <c:v>1.4516059832601345</c:v>
                </c:pt>
                <c:pt idx="753">
                  <c:v>0.49527912264409846</c:v>
                </c:pt>
                <c:pt idx="754">
                  <c:v>0.15952985433962977</c:v>
                </c:pt>
                <c:pt idx="755">
                  <c:v>0.11056914895693637</c:v>
                </c:pt>
                <c:pt idx="756">
                  <c:v>4.5619233964863011E-2</c:v>
                </c:pt>
                <c:pt idx="757">
                  <c:v>3.7944426077429511E-2</c:v>
                </c:pt>
                <c:pt idx="758">
                  <c:v>3.0140328983710579E-2</c:v>
                </c:pt>
                <c:pt idx="759">
                  <c:v>3.2777004908061985E-2</c:v>
                </c:pt>
                <c:pt idx="760">
                  <c:v>0.60634449906122956</c:v>
                </c:pt>
                <c:pt idx="761">
                  <c:v>0.24701279047255922</c:v>
                </c:pt>
                <c:pt idx="762">
                  <c:v>2.1722510359367191</c:v>
                </c:pt>
                <c:pt idx="763">
                  <c:v>0.47953328111429788</c:v>
                </c:pt>
                <c:pt idx="764">
                  <c:v>0.56849610682264184</c:v>
                </c:pt>
                <c:pt idx="765">
                  <c:v>0.47953328111429788</c:v>
                </c:pt>
                <c:pt idx="766">
                  <c:v>0.33867938173504153</c:v>
                </c:pt>
                <c:pt idx="767">
                  <c:v>0.1180086127964559</c:v>
                </c:pt>
                <c:pt idx="768">
                  <c:v>0.66969956577350453</c:v>
                </c:pt>
                <c:pt idx="769">
                  <c:v>0.66969956577350453</c:v>
                </c:pt>
                <c:pt idx="770">
                  <c:v>0.27528893666983179</c:v>
                </c:pt>
                <c:pt idx="771">
                  <c:v>0.12780354027737414</c:v>
                </c:pt>
                <c:pt idx="772">
                  <c:v>0.12845729205447542</c:v>
                </c:pt>
                <c:pt idx="773">
                  <c:v>0.35376991400157465</c:v>
                </c:pt>
                <c:pt idx="774">
                  <c:v>1.0591043129657094</c:v>
                </c:pt>
                <c:pt idx="775">
                  <c:v>0.84127645930692496</c:v>
                </c:pt>
                <c:pt idx="776">
                  <c:v>1.2757262461076486</c:v>
                </c:pt>
                <c:pt idx="777">
                  <c:v>8.7467910041628807E-2</c:v>
                </c:pt>
                <c:pt idx="778">
                  <c:v>9.372355419839154E-2</c:v>
                </c:pt>
                <c:pt idx="779">
                  <c:v>5.0118723362727241E-2</c:v>
                </c:pt>
                <c:pt idx="780">
                  <c:v>0.45201201427928134</c:v>
                </c:pt>
                <c:pt idx="781">
                  <c:v>0.45201201427928134</c:v>
                </c:pt>
                <c:pt idx="782">
                  <c:v>0.45201201427928134</c:v>
                </c:pt>
                <c:pt idx="783">
                  <c:v>3.8440470589134898E-2</c:v>
                </c:pt>
                <c:pt idx="784">
                  <c:v>0.37907129246493504</c:v>
                </c:pt>
                <c:pt idx="785">
                  <c:v>0.37907129246493504</c:v>
                </c:pt>
                <c:pt idx="786">
                  <c:v>9.2050606015591854E-2</c:v>
                </c:pt>
                <c:pt idx="787">
                  <c:v>0.66838493413437516</c:v>
                </c:pt>
                <c:pt idx="788">
                  <c:v>9.1201083935590982E-2</c:v>
                </c:pt>
                <c:pt idx="789">
                  <c:v>0.26192767794677579</c:v>
                </c:pt>
                <c:pt idx="790">
                  <c:v>5.8589188380284818E-2</c:v>
                </c:pt>
                <c:pt idx="791">
                  <c:v>5.8589188380284818E-2</c:v>
                </c:pt>
                <c:pt idx="792">
                  <c:v>2.4426144593337411E-2</c:v>
                </c:pt>
                <c:pt idx="793">
                  <c:v>0.10066505734673388</c:v>
                </c:pt>
                <c:pt idx="794">
                  <c:v>8.3729547716986E-2</c:v>
                </c:pt>
                <c:pt idx="795">
                  <c:v>0.63830265670675412</c:v>
                </c:pt>
                <c:pt idx="796">
                  <c:v>0.73435603683065231</c:v>
                </c:pt>
                <c:pt idx="797">
                  <c:v>1.2398404496755139E-2</c:v>
                </c:pt>
                <c:pt idx="798">
                  <c:v>3.5879800671777609E-2</c:v>
                </c:pt>
                <c:pt idx="799">
                  <c:v>0.36838257103291638</c:v>
                </c:pt>
                <c:pt idx="800">
                  <c:v>0</c:v>
                </c:pt>
                <c:pt idx="801">
                  <c:v>0.82718376517913506</c:v>
                </c:pt>
                <c:pt idx="802">
                  <c:v>0.18638857491832522</c:v>
                </c:pt>
                <c:pt idx="803">
                  <c:v>6.7396328096666083E-2</c:v>
                </c:pt>
                <c:pt idx="804">
                  <c:v>0.11855196066926157</c:v>
                </c:pt>
                <c:pt idx="805">
                  <c:v>5.3725192964783522E-2</c:v>
                </c:pt>
                <c:pt idx="806">
                  <c:v>0.26501642488231791</c:v>
                </c:pt>
                <c:pt idx="807">
                  <c:v>6.0605253269478861E-2</c:v>
                </c:pt>
                <c:pt idx="808">
                  <c:v>2.8066791664969466E-2</c:v>
                </c:pt>
                <c:pt idx="809">
                  <c:v>0.16517207970685699</c:v>
                </c:pt>
                <c:pt idx="810">
                  <c:v>7.3779657886504049E-2</c:v>
                </c:pt>
                <c:pt idx="811">
                  <c:v>0.56608121748724827</c:v>
                </c:pt>
                <c:pt idx="812">
                  <c:v>0.41964180393138933</c:v>
                </c:pt>
                <c:pt idx="813">
                  <c:v>7.1374988527950253E-2</c:v>
                </c:pt>
                <c:pt idx="814">
                  <c:v>0.26501642488231791</c:v>
                </c:pt>
                <c:pt idx="815">
                  <c:v>0.21683669521891422</c:v>
                </c:pt>
                <c:pt idx="816">
                  <c:v>0.13681470540118715</c:v>
                </c:pt>
                <c:pt idx="817">
                  <c:v>5.4466915257376874E-2</c:v>
                </c:pt>
                <c:pt idx="818">
                  <c:v>1.0437760195426213</c:v>
                </c:pt>
                <c:pt idx="819">
                  <c:v>5.3683484405037236E-2</c:v>
                </c:pt>
                <c:pt idx="820">
                  <c:v>0.10341134613288999</c:v>
                </c:pt>
                <c:pt idx="821">
                  <c:v>7.7295891772337463E-2</c:v>
                </c:pt>
                <c:pt idx="822">
                  <c:v>7.3817003572497611E-2</c:v>
                </c:pt>
                <c:pt idx="823">
                  <c:v>0.24088622903422394</c:v>
                </c:pt>
                <c:pt idx="824">
                  <c:v>0.55300454967556545</c:v>
                </c:pt>
                <c:pt idx="825">
                  <c:v>0.75234483033790622</c:v>
                </c:pt>
                <c:pt idx="826">
                  <c:v>0.35583314494314838</c:v>
                </c:pt>
                <c:pt idx="827">
                  <c:v>0.15828000991318478</c:v>
                </c:pt>
                <c:pt idx="828">
                  <c:v>7.7522196384905623E-2</c:v>
                </c:pt>
                <c:pt idx="829">
                  <c:v>0.33715120319366804</c:v>
                </c:pt>
                <c:pt idx="830">
                  <c:v>0.26780872006799394</c:v>
                </c:pt>
                <c:pt idx="831">
                  <c:v>6.4900708395581153E-2</c:v>
                </c:pt>
                <c:pt idx="832">
                  <c:v>0.74262280251030366</c:v>
                </c:pt>
                <c:pt idx="833">
                  <c:v>0.24590552143378167</c:v>
                </c:pt>
                <c:pt idx="834">
                  <c:v>0.66014191776382103</c:v>
                </c:pt>
                <c:pt idx="835">
                  <c:v>0.66014191776382103</c:v>
                </c:pt>
                <c:pt idx="836">
                  <c:v>0.18369117394502821</c:v>
                </c:pt>
                <c:pt idx="837">
                  <c:v>3.9713735387828644E-2</c:v>
                </c:pt>
                <c:pt idx="838">
                  <c:v>0.27738948036202543</c:v>
                </c:pt>
                <c:pt idx="839">
                  <c:v>0.67728004544226006</c:v>
                </c:pt>
                <c:pt idx="840">
                  <c:v>0.18369117394502821</c:v>
                </c:pt>
                <c:pt idx="841">
                  <c:v>0.10363759538135339</c:v>
                </c:pt>
                <c:pt idx="842">
                  <c:v>0.14227528214307936</c:v>
                </c:pt>
                <c:pt idx="843">
                  <c:v>0.53758107418739676</c:v>
                </c:pt>
                <c:pt idx="844">
                  <c:v>0.30538663154869072</c:v>
                </c:pt>
                <c:pt idx="845">
                  <c:v>0.10933488755203602</c:v>
                </c:pt>
                <c:pt idx="846">
                  <c:v>0.18789931519315936</c:v>
                </c:pt>
                <c:pt idx="847">
                  <c:v>0.14957190385082461</c:v>
                </c:pt>
                <c:pt idx="848">
                  <c:v>0.41567964895185011</c:v>
                </c:pt>
                <c:pt idx="849">
                  <c:v>2.4579446756057104E-2</c:v>
                </c:pt>
                <c:pt idx="850">
                  <c:v>0.18557568955299814</c:v>
                </c:pt>
                <c:pt idx="851">
                  <c:v>0.29164196899905992</c:v>
                </c:pt>
                <c:pt idx="852">
                  <c:v>0.17573166412198413</c:v>
                </c:pt>
                <c:pt idx="853">
                  <c:v>0.3280614530057232</c:v>
                </c:pt>
                <c:pt idx="854">
                  <c:v>0.47916488680783464</c:v>
                </c:pt>
                <c:pt idx="855">
                  <c:v>0.47916488680783464</c:v>
                </c:pt>
                <c:pt idx="856">
                  <c:v>0</c:v>
                </c:pt>
                <c:pt idx="857">
                  <c:v>0.2466380007445928</c:v>
                </c:pt>
                <c:pt idx="858">
                  <c:v>0.2657763012724268</c:v>
                </c:pt>
                <c:pt idx="859">
                  <c:v>0.19702269402832812</c:v>
                </c:pt>
                <c:pt idx="860">
                  <c:v>0.5184746115538843</c:v>
                </c:pt>
                <c:pt idx="861">
                  <c:v>0.33475532559686572</c:v>
                </c:pt>
                <c:pt idx="862">
                  <c:v>0.18698134349160456</c:v>
                </c:pt>
                <c:pt idx="863">
                  <c:v>0.2657763012724268</c:v>
                </c:pt>
                <c:pt idx="864">
                  <c:v>0.19702269402832812</c:v>
                </c:pt>
                <c:pt idx="865">
                  <c:v>0.44528312393237535</c:v>
                </c:pt>
                <c:pt idx="866">
                  <c:v>0.57007673988672602</c:v>
                </c:pt>
                <c:pt idx="867">
                  <c:v>0.57007673988672602</c:v>
                </c:pt>
                <c:pt idx="868">
                  <c:v>0.4658500419616764</c:v>
                </c:pt>
                <c:pt idx="869">
                  <c:v>2.9018001817417212E-2</c:v>
                </c:pt>
                <c:pt idx="870">
                  <c:v>1.7540002645898618E-2</c:v>
                </c:pt>
                <c:pt idx="871">
                  <c:v>5.3670826670559578E-2</c:v>
                </c:pt>
                <c:pt idx="872">
                  <c:v>0.59192791336466444</c:v>
                </c:pt>
                <c:pt idx="873">
                  <c:v>0.12353047358117014</c:v>
                </c:pt>
                <c:pt idx="874">
                  <c:v>0.11797068641773437</c:v>
                </c:pt>
                <c:pt idx="875">
                  <c:v>0.13464381477378362</c:v>
                </c:pt>
                <c:pt idx="876">
                  <c:v>0.13464381477378362</c:v>
                </c:pt>
                <c:pt idx="877">
                  <c:v>0.12315613881274241</c:v>
                </c:pt>
                <c:pt idx="878">
                  <c:v>0.15504439276981147</c:v>
                </c:pt>
                <c:pt idx="879">
                  <c:v>0.10726451278547558</c:v>
                </c:pt>
                <c:pt idx="880">
                  <c:v>0.35877392337311342</c:v>
                </c:pt>
                <c:pt idx="881">
                  <c:v>0.2180881144943711</c:v>
                </c:pt>
                <c:pt idx="882">
                  <c:v>0.15811388300841903</c:v>
                </c:pt>
                <c:pt idx="883">
                  <c:v>0.14002477315867617</c:v>
                </c:pt>
                <c:pt idx="884">
                  <c:v>9.9129947867029999E-2</c:v>
                </c:pt>
                <c:pt idx="885">
                  <c:v>0.1309443135695964</c:v>
                </c:pt>
                <c:pt idx="886">
                  <c:v>3.5250296579621511E-2</c:v>
                </c:pt>
                <c:pt idx="887">
                  <c:v>0.30723327782418347</c:v>
                </c:pt>
                <c:pt idx="888">
                  <c:v>0</c:v>
                </c:pt>
                <c:pt idx="889">
                  <c:v>0.11337147008907697</c:v>
                </c:pt>
                <c:pt idx="890">
                  <c:v>8.1632896416028125E-2</c:v>
                </c:pt>
                <c:pt idx="891">
                  <c:v>0.36949302129053335</c:v>
                </c:pt>
                <c:pt idx="892">
                  <c:v>0.53758107418739676</c:v>
                </c:pt>
                <c:pt idx="893">
                  <c:v>1.004469293679827</c:v>
                </c:pt>
                <c:pt idx="894">
                  <c:v>1.0515955741336562</c:v>
                </c:pt>
                <c:pt idx="895">
                  <c:v>3.7602312180232009</c:v>
                </c:pt>
                <c:pt idx="896">
                  <c:v>9.6001140984832617E-2</c:v>
                </c:pt>
                <c:pt idx="897">
                  <c:v>0.90909090909090917</c:v>
                </c:pt>
                <c:pt idx="898">
                  <c:v>7.139045819312137E-2</c:v>
                </c:pt>
                <c:pt idx="899">
                  <c:v>7.139045819312137E-2</c:v>
                </c:pt>
                <c:pt idx="900">
                  <c:v>7.139045819312137E-2</c:v>
                </c:pt>
                <c:pt idx="901">
                  <c:v>7.139045819312137E-2</c:v>
                </c:pt>
                <c:pt idx="902">
                  <c:v>5.4954087385762455E-2</c:v>
                </c:pt>
                <c:pt idx="903">
                  <c:v>0.14917549899173693</c:v>
                </c:pt>
                <c:pt idx="904">
                  <c:v>0.50452041614540311</c:v>
                </c:pt>
                <c:pt idx="905">
                  <c:v>0.22138591069405972</c:v>
                </c:pt>
                <c:pt idx="906">
                  <c:v>5.4954087385762455E-2</c:v>
                </c:pt>
                <c:pt idx="907">
                  <c:v>5.4954087385762455E-2</c:v>
                </c:pt>
                <c:pt idx="908">
                  <c:v>7.6688014700160317E-2</c:v>
                </c:pt>
                <c:pt idx="909">
                  <c:v>6.0915455341288081E-2</c:v>
                </c:pt>
                <c:pt idx="910">
                  <c:v>1.0071403294353343</c:v>
                </c:pt>
                <c:pt idx="911">
                  <c:v>0.90985042930499227</c:v>
                </c:pt>
                <c:pt idx="912">
                  <c:v>0.90985042930499227</c:v>
                </c:pt>
                <c:pt idx="913">
                  <c:v>0.82121580592735854</c:v>
                </c:pt>
                <c:pt idx="914">
                  <c:v>0.26638155155546706</c:v>
                </c:pt>
                <c:pt idx="915">
                  <c:v>0.35286309591911996</c:v>
                </c:pt>
                <c:pt idx="916">
                  <c:v>3.0127979303717911</c:v>
                </c:pt>
                <c:pt idx="917">
                  <c:v>7.7139153490342251E-3</c:v>
                </c:pt>
                <c:pt idx="918">
                  <c:v>3.1602452465750393E-2</c:v>
                </c:pt>
                <c:pt idx="919">
                  <c:v>1.3794970838917314E-2</c:v>
                </c:pt>
                <c:pt idx="920">
                  <c:v>9.0503647960326235E-3</c:v>
                </c:pt>
                <c:pt idx="921">
                  <c:v>3.4736346844619632E-2</c:v>
                </c:pt>
                <c:pt idx="922">
                  <c:v>0.35777722892449026</c:v>
                </c:pt>
                <c:pt idx="923">
                  <c:v>0.78964619435968053</c:v>
                </c:pt>
                <c:pt idx="924">
                  <c:v>0.54279867639366597</c:v>
                </c:pt>
                <c:pt idx="925">
                  <c:v>0.71786017669061863</c:v>
                </c:pt>
                <c:pt idx="926">
                  <c:v>0.29723307199310905</c:v>
                </c:pt>
                <c:pt idx="927">
                  <c:v>2.9610741537529557</c:v>
                </c:pt>
                <c:pt idx="928">
                  <c:v>2.4068514327951864</c:v>
                </c:pt>
                <c:pt idx="929">
                  <c:v>2.5720967002499866E-2</c:v>
                </c:pt>
                <c:pt idx="930">
                  <c:v>0.29711336173098218</c:v>
                </c:pt>
                <c:pt idx="931">
                  <c:v>0.15990865275488148</c:v>
                </c:pt>
                <c:pt idx="932">
                  <c:v>0.27894134373708773</c:v>
                </c:pt>
                <c:pt idx="933">
                  <c:v>9.9548308561681564E-2</c:v>
                </c:pt>
                <c:pt idx="934">
                  <c:v>0.71786017669061863</c:v>
                </c:pt>
                <c:pt idx="935">
                  <c:v>2.8478579528684565E-2</c:v>
                </c:pt>
                <c:pt idx="936">
                  <c:v>2.9897302043460017E-2</c:v>
                </c:pt>
                <c:pt idx="937">
                  <c:v>0.11396386404596129</c:v>
                </c:pt>
                <c:pt idx="938">
                  <c:v>9.0524714949986401E-2</c:v>
                </c:pt>
                <c:pt idx="939">
                  <c:v>9.2990198456195189E-2</c:v>
                </c:pt>
                <c:pt idx="940">
                  <c:v>0.18390744048336813</c:v>
                </c:pt>
                <c:pt idx="941">
                  <c:v>0.29748106764742754</c:v>
                </c:pt>
                <c:pt idx="942">
                  <c:v>6.3021509558613353E-2</c:v>
                </c:pt>
                <c:pt idx="943">
                  <c:v>0.835312056045454</c:v>
                </c:pt>
                <c:pt idx="944">
                  <c:v>4.7613353084882806E-2</c:v>
                </c:pt>
                <c:pt idx="945">
                  <c:v>8.3209424494920421E-3</c:v>
                </c:pt>
                <c:pt idx="946">
                  <c:v>0.25377745549596781</c:v>
                </c:pt>
                <c:pt idx="947">
                  <c:v>0.13378681389445474</c:v>
                </c:pt>
                <c:pt idx="948">
                  <c:v>0.75434404031857416</c:v>
                </c:pt>
                <c:pt idx="949">
                  <c:v>0.63185200489431514</c:v>
                </c:pt>
                <c:pt idx="950">
                  <c:v>0.3847195981048433</c:v>
                </c:pt>
                <c:pt idx="951">
                  <c:v>8.2205705333879581E-2</c:v>
                </c:pt>
                <c:pt idx="952">
                  <c:v>9.067539875393367E-2</c:v>
                </c:pt>
                <c:pt idx="953">
                  <c:v>2.0845200099798178E-2</c:v>
                </c:pt>
                <c:pt idx="954">
                  <c:v>5.4112554112554119E-2</c:v>
                </c:pt>
                <c:pt idx="955">
                  <c:v>0.59870949163049547</c:v>
                </c:pt>
                <c:pt idx="956">
                  <c:v>0.5850811997608516</c:v>
                </c:pt>
                <c:pt idx="957">
                  <c:v>0.386559315234418</c:v>
                </c:pt>
                <c:pt idx="958">
                  <c:v>0.36916128010639249</c:v>
                </c:pt>
                <c:pt idx="959">
                  <c:v>3.9442671229602023E-2</c:v>
                </c:pt>
                <c:pt idx="960">
                  <c:v>0.28598027655322122</c:v>
                </c:pt>
                <c:pt idx="961">
                  <c:v>0.18464437497708774</c:v>
                </c:pt>
                <c:pt idx="962">
                  <c:v>0.28490110569830346</c:v>
                </c:pt>
                <c:pt idx="963">
                  <c:v>0.18394760375075911</c:v>
                </c:pt>
                <c:pt idx="964">
                  <c:v>0.32148652571125369</c:v>
                </c:pt>
                <c:pt idx="965">
                  <c:v>0.2736294108023743</c:v>
                </c:pt>
                <c:pt idx="966">
                  <c:v>0.24159613763216131</c:v>
                </c:pt>
                <c:pt idx="967">
                  <c:v>9.2583062919418035E-2</c:v>
                </c:pt>
                <c:pt idx="968">
                  <c:v>0.13077705236984866</c:v>
                </c:pt>
                <c:pt idx="969">
                  <c:v>0.74094975418288478</c:v>
                </c:pt>
                <c:pt idx="970">
                  <c:v>5.2472743755788559E-2</c:v>
                </c:pt>
                <c:pt idx="971">
                  <c:v>4.5856438462950032E-3</c:v>
                </c:pt>
                <c:pt idx="972">
                  <c:v>4.8067191718776769E-2</c:v>
                </c:pt>
                <c:pt idx="973">
                  <c:v>5.8721522582543643E-3</c:v>
                </c:pt>
                <c:pt idx="974">
                  <c:v>6.1265522719745849E-2</c:v>
                </c:pt>
                <c:pt idx="975">
                  <c:v>0.2</c:v>
                </c:pt>
                <c:pt idx="976">
                  <c:v>0.18756132455161129</c:v>
                </c:pt>
                <c:pt idx="977">
                  <c:v>0.18756132455161129</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numCache>
            </c:numRef>
          </c:yVal>
          <c:smooth val="0"/>
          <c:extLst>
            <c:ext xmlns:c16="http://schemas.microsoft.com/office/drawing/2014/chart" uri="{C3380CC4-5D6E-409C-BE32-E72D297353CC}">
              <c16:uniqueId val="{00000000-23B5-4FFC-A9DB-67E01007E502}"/>
            </c:ext>
          </c:extLst>
        </c:ser>
        <c:ser>
          <c:idx val="1"/>
          <c:order val="1"/>
          <c:tx>
            <c:v>SiGe</c:v>
          </c:tx>
          <c:spPr>
            <a:ln w="25400" cap="rnd">
              <a:noFill/>
              <a:round/>
            </a:ln>
            <a:effectLst/>
          </c:spPr>
          <c:marker>
            <c:symbol val="triangle"/>
            <c:size val="5"/>
            <c:spPr>
              <a:solidFill>
                <a:schemeClr val="accent6">
                  <a:lumMod val="40000"/>
                  <a:lumOff val="60000"/>
                </a:schemeClr>
              </a:solidFill>
              <a:ln w="6350">
                <a:solidFill>
                  <a:schemeClr val="tx1"/>
                </a:solidFill>
              </a:ln>
              <a:effectLst/>
            </c:spPr>
          </c:marker>
          <c:xVal>
            <c:numRef>
              <c:f>SiGe!$AN$2:$AN$1500</c:f>
              <c:numCache>
                <c:formatCode>General</c:formatCode>
                <c:ptCount val="1499"/>
                <c:pt idx="0">
                  <c:v>0.83</c:v>
                </c:pt>
                <c:pt idx="1">
                  <c:v>0.84</c:v>
                </c:pt>
                <c:pt idx="2">
                  <c:v>0.84</c:v>
                </c:pt>
                <c:pt idx="3">
                  <c:v>0.87</c:v>
                </c:pt>
                <c:pt idx="4">
                  <c:v>0.87</c:v>
                </c:pt>
                <c:pt idx="5">
                  <c:v>0.9</c:v>
                </c:pt>
                <c:pt idx="6">
                  <c:v>0.9</c:v>
                </c:pt>
                <c:pt idx="7">
                  <c:v>0.9</c:v>
                </c:pt>
                <c:pt idx="8">
                  <c:v>0.9</c:v>
                </c:pt>
                <c:pt idx="9">
                  <c:v>0.93500000000000005</c:v>
                </c:pt>
                <c:pt idx="10">
                  <c:v>1.4</c:v>
                </c:pt>
                <c:pt idx="11">
                  <c:v>1.71</c:v>
                </c:pt>
                <c:pt idx="12">
                  <c:v>1.71</c:v>
                </c:pt>
                <c:pt idx="13">
                  <c:v>1.8</c:v>
                </c:pt>
                <c:pt idx="14">
                  <c:v>1.8</c:v>
                </c:pt>
                <c:pt idx="15">
                  <c:v>1.88</c:v>
                </c:pt>
                <c:pt idx="16">
                  <c:v>1.9</c:v>
                </c:pt>
                <c:pt idx="17">
                  <c:v>1.9</c:v>
                </c:pt>
                <c:pt idx="18">
                  <c:v>1.9</c:v>
                </c:pt>
                <c:pt idx="19">
                  <c:v>1.9</c:v>
                </c:pt>
                <c:pt idx="20">
                  <c:v>1.9</c:v>
                </c:pt>
                <c:pt idx="21">
                  <c:v>1.9</c:v>
                </c:pt>
                <c:pt idx="22">
                  <c:v>1.9</c:v>
                </c:pt>
                <c:pt idx="23">
                  <c:v>1.95</c:v>
                </c:pt>
                <c:pt idx="24">
                  <c:v>1.95</c:v>
                </c:pt>
                <c:pt idx="25">
                  <c:v>1.95</c:v>
                </c:pt>
                <c:pt idx="26">
                  <c:v>1.95</c:v>
                </c:pt>
                <c:pt idx="27">
                  <c:v>1.96</c:v>
                </c:pt>
                <c:pt idx="28">
                  <c:v>2</c:v>
                </c:pt>
                <c:pt idx="29">
                  <c:v>2</c:v>
                </c:pt>
                <c:pt idx="30">
                  <c:v>2</c:v>
                </c:pt>
                <c:pt idx="31">
                  <c:v>2</c:v>
                </c:pt>
                <c:pt idx="32">
                  <c:v>2</c:v>
                </c:pt>
                <c:pt idx="33">
                  <c:v>2</c:v>
                </c:pt>
                <c:pt idx="34">
                  <c:v>2</c:v>
                </c:pt>
                <c:pt idx="35">
                  <c:v>2</c:v>
                </c:pt>
                <c:pt idx="36">
                  <c:v>2</c:v>
                </c:pt>
                <c:pt idx="37">
                  <c:v>2.1</c:v>
                </c:pt>
                <c:pt idx="38">
                  <c:v>2.2999999999999998</c:v>
                </c:pt>
                <c:pt idx="39">
                  <c:v>2.4</c:v>
                </c:pt>
                <c:pt idx="40">
                  <c:v>2.4</c:v>
                </c:pt>
                <c:pt idx="41">
                  <c:v>2.4</c:v>
                </c:pt>
                <c:pt idx="42">
                  <c:v>2.4</c:v>
                </c:pt>
                <c:pt idx="43">
                  <c:v>2.4</c:v>
                </c:pt>
                <c:pt idx="44">
                  <c:v>2.4</c:v>
                </c:pt>
                <c:pt idx="45">
                  <c:v>2.4</c:v>
                </c:pt>
                <c:pt idx="46">
                  <c:v>2.4</c:v>
                </c:pt>
                <c:pt idx="47">
                  <c:v>2.4500000000000002</c:v>
                </c:pt>
                <c:pt idx="48">
                  <c:v>2.4500000000000002</c:v>
                </c:pt>
                <c:pt idx="49">
                  <c:v>2.4500000000000002</c:v>
                </c:pt>
                <c:pt idx="50">
                  <c:v>3.4</c:v>
                </c:pt>
                <c:pt idx="51">
                  <c:v>3.5</c:v>
                </c:pt>
                <c:pt idx="52">
                  <c:v>4</c:v>
                </c:pt>
                <c:pt idx="53">
                  <c:v>4.3</c:v>
                </c:pt>
                <c:pt idx="54">
                  <c:v>4.9000000000000004</c:v>
                </c:pt>
                <c:pt idx="55">
                  <c:v>5</c:v>
                </c:pt>
                <c:pt idx="56">
                  <c:v>5.0999999999999996</c:v>
                </c:pt>
                <c:pt idx="57">
                  <c:v>5.25</c:v>
                </c:pt>
                <c:pt idx="58">
                  <c:v>5.3</c:v>
                </c:pt>
                <c:pt idx="59">
                  <c:v>5.5</c:v>
                </c:pt>
                <c:pt idx="60">
                  <c:v>5.5</c:v>
                </c:pt>
                <c:pt idx="61">
                  <c:v>5.6</c:v>
                </c:pt>
                <c:pt idx="62">
                  <c:v>5.8</c:v>
                </c:pt>
                <c:pt idx="63">
                  <c:v>5.8</c:v>
                </c:pt>
                <c:pt idx="64">
                  <c:v>5.84</c:v>
                </c:pt>
                <c:pt idx="65">
                  <c:v>5.9</c:v>
                </c:pt>
                <c:pt idx="66">
                  <c:v>7</c:v>
                </c:pt>
                <c:pt idx="67">
                  <c:v>8</c:v>
                </c:pt>
                <c:pt idx="68">
                  <c:v>8.25</c:v>
                </c:pt>
                <c:pt idx="69">
                  <c:v>8.4</c:v>
                </c:pt>
                <c:pt idx="70">
                  <c:v>8.5</c:v>
                </c:pt>
                <c:pt idx="71">
                  <c:v>9</c:v>
                </c:pt>
                <c:pt idx="72">
                  <c:v>9.5</c:v>
                </c:pt>
                <c:pt idx="73">
                  <c:v>10</c:v>
                </c:pt>
                <c:pt idx="74">
                  <c:v>10</c:v>
                </c:pt>
                <c:pt idx="75">
                  <c:v>12.5</c:v>
                </c:pt>
                <c:pt idx="76">
                  <c:v>14</c:v>
                </c:pt>
                <c:pt idx="77">
                  <c:v>14.1</c:v>
                </c:pt>
                <c:pt idx="78">
                  <c:v>15</c:v>
                </c:pt>
                <c:pt idx="79">
                  <c:v>20</c:v>
                </c:pt>
                <c:pt idx="80">
                  <c:v>20</c:v>
                </c:pt>
                <c:pt idx="81">
                  <c:v>22</c:v>
                </c:pt>
                <c:pt idx="82">
                  <c:v>22</c:v>
                </c:pt>
                <c:pt idx="83">
                  <c:v>22</c:v>
                </c:pt>
                <c:pt idx="84">
                  <c:v>24</c:v>
                </c:pt>
                <c:pt idx="85">
                  <c:v>24</c:v>
                </c:pt>
                <c:pt idx="86">
                  <c:v>24</c:v>
                </c:pt>
                <c:pt idx="87">
                  <c:v>24</c:v>
                </c:pt>
                <c:pt idx="88">
                  <c:v>24</c:v>
                </c:pt>
                <c:pt idx="89">
                  <c:v>24</c:v>
                </c:pt>
                <c:pt idx="90">
                  <c:v>24</c:v>
                </c:pt>
                <c:pt idx="91">
                  <c:v>24</c:v>
                </c:pt>
                <c:pt idx="92">
                  <c:v>24</c:v>
                </c:pt>
                <c:pt idx="93">
                  <c:v>24</c:v>
                </c:pt>
                <c:pt idx="94">
                  <c:v>24</c:v>
                </c:pt>
                <c:pt idx="95">
                  <c:v>24</c:v>
                </c:pt>
                <c:pt idx="96">
                  <c:v>24</c:v>
                </c:pt>
                <c:pt idx="97">
                  <c:v>24</c:v>
                </c:pt>
                <c:pt idx="98">
                  <c:v>24</c:v>
                </c:pt>
                <c:pt idx="99">
                  <c:v>24</c:v>
                </c:pt>
                <c:pt idx="100">
                  <c:v>24</c:v>
                </c:pt>
                <c:pt idx="101">
                  <c:v>24</c:v>
                </c:pt>
                <c:pt idx="102">
                  <c:v>24</c:v>
                </c:pt>
                <c:pt idx="103">
                  <c:v>24</c:v>
                </c:pt>
                <c:pt idx="104">
                  <c:v>24</c:v>
                </c:pt>
                <c:pt idx="105">
                  <c:v>25</c:v>
                </c:pt>
                <c:pt idx="106">
                  <c:v>25</c:v>
                </c:pt>
                <c:pt idx="107">
                  <c:v>25.5</c:v>
                </c:pt>
                <c:pt idx="108">
                  <c:v>26</c:v>
                </c:pt>
                <c:pt idx="109">
                  <c:v>26</c:v>
                </c:pt>
                <c:pt idx="110">
                  <c:v>26</c:v>
                </c:pt>
                <c:pt idx="111">
                  <c:v>27</c:v>
                </c:pt>
                <c:pt idx="112">
                  <c:v>27</c:v>
                </c:pt>
                <c:pt idx="113">
                  <c:v>27</c:v>
                </c:pt>
                <c:pt idx="114">
                  <c:v>27</c:v>
                </c:pt>
                <c:pt idx="115">
                  <c:v>27</c:v>
                </c:pt>
                <c:pt idx="116">
                  <c:v>27</c:v>
                </c:pt>
                <c:pt idx="117">
                  <c:v>27</c:v>
                </c:pt>
                <c:pt idx="118">
                  <c:v>27</c:v>
                </c:pt>
                <c:pt idx="119">
                  <c:v>27</c:v>
                </c:pt>
                <c:pt idx="120">
                  <c:v>27.5</c:v>
                </c:pt>
                <c:pt idx="121">
                  <c:v>27.5</c:v>
                </c:pt>
                <c:pt idx="122">
                  <c:v>27.5</c:v>
                </c:pt>
                <c:pt idx="123">
                  <c:v>27.5</c:v>
                </c:pt>
                <c:pt idx="124">
                  <c:v>27.5</c:v>
                </c:pt>
                <c:pt idx="125">
                  <c:v>28</c:v>
                </c:pt>
                <c:pt idx="126">
                  <c:v>28</c:v>
                </c:pt>
                <c:pt idx="127">
                  <c:v>28</c:v>
                </c:pt>
                <c:pt idx="128">
                  <c:v>28</c:v>
                </c:pt>
                <c:pt idx="129">
                  <c:v>28</c:v>
                </c:pt>
                <c:pt idx="130">
                  <c:v>28</c:v>
                </c:pt>
                <c:pt idx="131">
                  <c:v>28</c:v>
                </c:pt>
                <c:pt idx="132">
                  <c:v>28</c:v>
                </c:pt>
                <c:pt idx="133">
                  <c:v>28</c:v>
                </c:pt>
                <c:pt idx="134">
                  <c:v>28</c:v>
                </c:pt>
                <c:pt idx="135">
                  <c:v>28</c:v>
                </c:pt>
                <c:pt idx="136">
                  <c:v>28</c:v>
                </c:pt>
                <c:pt idx="137">
                  <c:v>28</c:v>
                </c:pt>
                <c:pt idx="138">
                  <c:v>28</c:v>
                </c:pt>
                <c:pt idx="139">
                  <c:v>28</c:v>
                </c:pt>
                <c:pt idx="140">
                  <c:v>28</c:v>
                </c:pt>
                <c:pt idx="141">
                  <c:v>28</c:v>
                </c:pt>
                <c:pt idx="142">
                  <c:v>28</c:v>
                </c:pt>
                <c:pt idx="143">
                  <c:v>28</c:v>
                </c:pt>
                <c:pt idx="144">
                  <c:v>28</c:v>
                </c:pt>
                <c:pt idx="145">
                  <c:v>28</c:v>
                </c:pt>
                <c:pt idx="146">
                  <c:v>28</c:v>
                </c:pt>
                <c:pt idx="147">
                  <c:v>28</c:v>
                </c:pt>
                <c:pt idx="148">
                  <c:v>28</c:v>
                </c:pt>
                <c:pt idx="149">
                  <c:v>28</c:v>
                </c:pt>
                <c:pt idx="150">
                  <c:v>28.5</c:v>
                </c:pt>
                <c:pt idx="151">
                  <c:v>28.5</c:v>
                </c:pt>
                <c:pt idx="152">
                  <c:v>28.5</c:v>
                </c:pt>
                <c:pt idx="153">
                  <c:v>29</c:v>
                </c:pt>
                <c:pt idx="154">
                  <c:v>29</c:v>
                </c:pt>
                <c:pt idx="155">
                  <c:v>29</c:v>
                </c:pt>
                <c:pt idx="156">
                  <c:v>29</c:v>
                </c:pt>
                <c:pt idx="157">
                  <c:v>29</c:v>
                </c:pt>
                <c:pt idx="158">
                  <c:v>29.5</c:v>
                </c:pt>
                <c:pt idx="159">
                  <c:v>29.5</c:v>
                </c:pt>
                <c:pt idx="160">
                  <c:v>29.5</c:v>
                </c:pt>
                <c:pt idx="161">
                  <c:v>29.5</c:v>
                </c:pt>
                <c:pt idx="162">
                  <c:v>30</c:v>
                </c:pt>
                <c:pt idx="163">
                  <c:v>30</c:v>
                </c:pt>
                <c:pt idx="164">
                  <c:v>30</c:v>
                </c:pt>
                <c:pt idx="165">
                  <c:v>30</c:v>
                </c:pt>
                <c:pt idx="166">
                  <c:v>30</c:v>
                </c:pt>
                <c:pt idx="167">
                  <c:v>30</c:v>
                </c:pt>
                <c:pt idx="168">
                  <c:v>30</c:v>
                </c:pt>
                <c:pt idx="169">
                  <c:v>31</c:v>
                </c:pt>
                <c:pt idx="170">
                  <c:v>32</c:v>
                </c:pt>
                <c:pt idx="171">
                  <c:v>32</c:v>
                </c:pt>
                <c:pt idx="172">
                  <c:v>33</c:v>
                </c:pt>
                <c:pt idx="173">
                  <c:v>33</c:v>
                </c:pt>
                <c:pt idx="174">
                  <c:v>34</c:v>
                </c:pt>
                <c:pt idx="175">
                  <c:v>34</c:v>
                </c:pt>
                <c:pt idx="176">
                  <c:v>35</c:v>
                </c:pt>
                <c:pt idx="177">
                  <c:v>35</c:v>
                </c:pt>
                <c:pt idx="178">
                  <c:v>35</c:v>
                </c:pt>
                <c:pt idx="179">
                  <c:v>35</c:v>
                </c:pt>
                <c:pt idx="180">
                  <c:v>35</c:v>
                </c:pt>
                <c:pt idx="181">
                  <c:v>36</c:v>
                </c:pt>
                <c:pt idx="182">
                  <c:v>37</c:v>
                </c:pt>
                <c:pt idx="183">
                  <c:v>37</c:v>
                </c:pt>
                <c:pt idx="184">
                  <c:v>37</c:v>
                </c:pt>
                <c:pt idx="185">
                  <c:v>37</c:v>
                </c:pt>
                <c:pt idx="186">
                  <c:v>37</c:v>
                </c:pt>
                <c:pt idx="187">
                  <c:v>37.5</c:v>
                </c:pt>
                <c:pt idx="188">
                  <c:v>38</c:v>
                </c:pt>
                <c:pt idx="189">
                  <c:v>38</c:v>
                </c:pt>
                <c:pt idx="190">
                  <c:v>38</c:v>
                </c:pt>
                <c:pt idx="191">
                  <c:v>38</c:v>
                </c:pt>
                <c:pt idx="192">
                  <c:v>38</c:v>
                </c:pt>
                <c:pt idx="193">
                  <c:v>38</c:v>
                </c:pt>
                <c:pt idx="194">
                  <c:v>38</c:v>
                </c:pt>
                <c:pt idx="195">
                  <c:v>38</c:v>
                </c:pt>
                <c:pt idx="196">
                  <c:v>39</c:v>
                </c:pt>
                <c:pt idx="197">
                  <c:v>39</c:v>
                </c:pt>
                <c:pt idx="198">
                  <c:v>40</c:v>
                </c:pt>
                <c:pt idx="199">
                  <c:v>40</c:v>
                </c:pt>
                <c:pt idx="200">
                  <c:v>40</c:v>
                </c:pt>
                <c:pt idx="201">
                  <c:v>40</c:v>
                </c:pt>
                <c:pt idx="202">
                  <c:v>40</c:v>
                </c:pt>
                <c:pt idx="203">
                  <c:v>40.5</c:v>
                </c:pt>
                <c:pt idx="204">
                  <c:v>41</c:v>
                </c:pt>
                <c:pt idx="205">
                  <c:v>41</c:v>
                </c:pt>
                <c:pt idx="206">
                  <c:v>41</c:v>
                </c:pt>
                <c:pt idx="207">
                  <c:v>41</c:v>
                </c:pt>
                <c:pt idx="208">
                  <c:v>41</c:v>
                </c:pt>
                <c:pt idx="209">
                  <c:v>42</c:v>
                </c:pt>
                <c:pt idx="210">
                  <c:v>42</c:v>
                </c:pt>
                <c:pt idx="211">
                  <c:v>42</c:v>
                </c:pt>
                <c:pt idx="212">
                  <c:v>43</c:v>
                </c:pt>
                <c:pt idx="213">
                  <c:v>43</c:v>
                </c:pt>
                <c:pt idx="214">
                  <c:v>43</c:v>
                </c:pt>
                <c:pt idx="215">
                  <c:v>45</c:v>
                </c:pt>
                <c:pt idx="216">
                  <c:v>45</c:v>
                </c:pt>
                <c:pt idx="217">
                  <c:v>45</c:v>
                </c:pt>
                <c:pt idx="218">
                  <c:v>45</c:v>
                </c:pt>
                <c:pt idx="219">
                  <c:v>45</c:v>
                </c:pt>
                <c:pt idx="220">
                  <c:v>45</c:v>
                </c:pt>
                <c:pt idx="221">
                  <c:v>45</c:v>
                </c:pt>
                <c:pt idx="222">
                  <c:v>45</c:v>
                </c:pt>
                <c:pt idx="223">
                  <c:v>45</c:v>
                </c:pt>
                <c:pt idx="224">
                  <c:v>45</c:v>
                </c:pt>
                <c:pt idx="225">
                  <c:v>45</c:v>
                </c:pt>
                <c:pt idx="226">
                  <c:v>45</c:v>
                </c:pt>
                <c:pt idx="227">
                  <c:v>46</c:v>
                </c:pt>
                <c:pt idx="228">
                  <c:v>46</c:v>
                </c:pt>
                <c:pt idx="229">
                  <c:v>46</c:v>
                </c:pt>
                <c:pt idx="230">
                  <c:v>46</c:v>
                </c:pt>
                <c:pt idx="231">
                  <c:v>50</c:v>
                </c:pt>
                <c:pt idx="232">
                  <c:v>55</c:v>
                </c:pt>
                <c:pt idx="233">
                  <c:v>55</c:v>
                </c:pt>
                <c:pt idx="234">
                  <c:v>55</c:v>
                </c:pt>
                <c:pt idx="235">
                  <c:v>55</c:v>
                </c:pt>
                <c:pt idx="236">
                  <c:v>57</c:v>
                </c:pt>
                <c:pt idx="237">
                  <c:v>58</c:v>
                </c:pt>
                <c:pt idx="238">
                  <c:v>60</c:v>
                </c:pt>
                <c:pt idx="239">
                  <c:v>60</c:v>
                </c:pt>
                <c:pt idx="240">
                  <c:v>60</c:v>
                </c:pt>
                <c:pt idx="241">
                  <c:v>60</c:v>
                </c:pt>
                <c:pt idx="242">
                  <c:v>60</c:v>
                </c:pt>
                <c:pt idx="243">
                  <c:v>60</c:v>
                </c:pt>
                <c:pt idx="244">
                  <c:v>60</c:v>
                </c:pt>
                <c:pt idx="245">
                  <c:v>60</c:v>
                </c:pt>
                <c:pt idx="246">
                  <c:v>60</c:v>
                </c:pt>
                <c:pt idx="247">
                  <c:v>60</c:v>
                </c:pt>
                <c:pt idx="248">
                  <c:v>60</c:v>
                </c:pt>
                <c:pt idx="249">
                  <c:v>60</c:v>
                </c:pt>
                <c:pt idx="250">
                  <c:v>60</c:v>
                </c:pt>
                <c:pt idx="251">
                  <c:v>60</c:v>
                </c:pt>
                <c:pt idx="252">
                  <c:v>61</c:v>
                </c:pt>
                <c:pt idx="253">
                  <c:v>61</c:v>
                </c:pt>
                <c:pt idx="254">
                  <c:v>61.5</c:v>
                </c:pt>
                <c:pt idx="255">
                  <c:v>61.5</c:v>
                </c:pt>
                <c:pt idx="256">
                  <c:v>61.5</c:v>
                </c:pt>
                <c:pt idx="257">
                  <c:v>62</c:v>
                </c:pt>
                <c:pt idx="258">
                  <c:v>62</c:v>
                </c:pt>
                <c:pt idx="259">
                  <c:v>65</c:v>
                </c:pt>
                <c:pt idx="260">
                  <c:v>65</c:v>
                </c:pt>
                <c:pt idx="261">
                  <c:v>66</c:v>
                </c:pt>
                <c:pt idx="262">
                  <c:v>67</c:v>
                </c:pt>
                <c:pt idx="263">
                  <c:v>70</c:v>
                </c:pt>
                <c:pt idx="264">
                  <c:v>70</c:v>
                </c:pt>
                <c:pt idx="265">
                  <c:v>70</c:v>
                </c:pt>
                <c:pt idx="266">
                  <c:v>70</c:v>
                </c:pt>
                <c:pt idx="267">
                  <c:v>70</c:v>
                </c:pt>
                <c:pt idx="268">
                  <c:v>76</c:v>
                </c:pt>
                <c:pt idx="269">
                  <c:v>76</c:v>
                </c:pt>
                <c:pt idx="270">
                  <c:v>76</c:v>
                </c:pt>
                <c:pt idx="271">
                  <c:v>77</c:v>
                </c:pt>
                <c:pt idx="272">
                  <c:v>77</c:v>
                </c:pt>
                <c:pt idx="273">
                  <c:v>77</c:v>
                </c:pt>
                <c:pt idx="274">
                  <c:v>77</c:v>
                </c:pt>
                <c:pt idx="275">
                  <c:v>77</c:v>
                </c:pt>
                <c:pt idx="276">
                  <c:v>77</c:v>
                </c:pt>
                <c:pt idx="277">
                  <c:v>77</c:v>
                </c:pt>
                <c:pt idx="278">
                  <c:v>78</c:v>
                </c:pt>
                <c:pt idx="279">
                  <c:v>78</c:v>
                </c:pt>
                <c:pt idx="280">
                  <c:v>79</c:v>
                </c:pt>
                <c:pt idx="281">
                  <c:v>79</c:v>
                </c:pt>
                <c:pt idx="282">
                  <c:v>80</c:v>
                </c:pt>
                <c:pt idx="283">
                  <c:v>80</c:v>
                </c:pt>
                <c:pt idx="284">
                  <c:v>80</c:v>
                </c:pt>
                <c:pt idx="285">
                  <c:v>82</c:v>
                </c:pt>
                <c:pt idx="286">
                  <c:v>82</c:v>
                </c:pt>
                <c:pt idx="287">
                  <c:v>83</c:v>
                </c:pt>
                <c:pt idx="288">
                  <c:v>83</c:v>
                </c:pt>
                <c:pt idx="289">
                  <c:v>83</c:v>
                </c:pt>
                <c:pt idx="290">
                  <c:v>83</c:v>
                </c:pt>
                <c:pt idx="291">
                  <c:v>84</c:v>
                </c:pt>
                <c:pt idx="292">
                  <c:v>84</c:v>
                </c:pt>
                <c:pt idx="293">
                  <c:v>85</c:v>
                </c:pt>
                <c:pt idx="294">
                  <c:v>85</c:v>
                </c:pt>
                <c:pt idx="295">
                  <c:v>85</c:v>
                </c:pt>
                <c:pt idx="296">
                  <c:v>85</c:v>
                </c:pt>
                <c:pt idx="297">
                  <c:v>87</c:v>
                </c:pt>
                <c:pt idx="298">
                  <c:v>88</c:v>
                </c:pt>
                <c:pt idx="299">
                  <c:v>90</c:v>
                </c:pt>
                <c:pt idx="300">
                  <c:v>90</c:v>
                </c:pt>
                <c:pt idx="301">
                  <c:v>90</c:v>
                </c:pt>
                <c:pt idx="302">
                  <c:v>90</c:v>
                </c:pt>
                <c:pt idx="303">
                  <c:v>90</c:v>
                </c:pt>
                <c:pt idx="304">
                  <c:v>92</c:v>
                </c:pt>
                <c:pt idx="305">
                  <c:v>93</c:v>
                </c:pt>
                <c:pt idx="306">
                  <c:v>93</c:v>
                </c:pt>
                <c:pt idx="307">
                  <c:v>95</c:v>
                </c:pt>
                <c:pt idx="308">
                  <c:v>95</c:v>
                </c:pt>
                <c:pt idx="309">
                  <c:v>98</c:v>
                </c:pt>
                <c:pt idx="310">
                  <c:v>100</c:v>
                </c:pt>
                <c:pt idx="311">
                  <c:v>100</c:v>
                </c:pt>
                <c:pt idx="312">
                  <c:v>110</c:v>
                </c:pt>
                <c:pt idx="313">
                  <c:v>116</c:v>
                </c:pt>
                <c:pt idx="314">
                  <c:v>116</c:v>
                </c:pt>
                <c:pt idx="315">
                  <c:v>116</c:v>
                </c:pt>
                <c:pt idx="316">
                  <c:v>120</c:v>
                </c:pt>
                <c:pt idx="317">
                  <c:v>120</c:v>
                </c:pt>
                <c:pt idx="318">
                  <c:v>120</c:v>
                </c:pt>
                <c:pt idx="319">
                  <c:v>120</c:v>
                </c:pt>
                <c:pt idx="320">
                  <c:v>120</c:v>
                </c:pt>
                <c:pt idx="321">
                  <c:v>120</c:v>
                </c:pt>
                <c:pt idx="322">
                  <c:v>130</c:v>
                </c:pt>
                <c:pt idx="323">
                  <c:v>133</c:v>
                </c:pt>
                <c:pt idx="324">
                  <c:v>160</c:v>
                </c:pt>
                <c:pt idx="325">
                  <c:v>170</c:v>
                </c:pt>
                <c:pt idx="326">
                  <c:v>173</c:v>
                </c:pt>
                <c:pt idx="327">
                  <c:v>180</c:v>
                </c:pt>
                <c:pt idx="328">
                  <c:v>183</c:v>
                </c:pt>
                <c:pt idx="329">
                  <c:v>215</c:v>
                </c:pt>
                <c:pt idx="330">
                  <c:v>230</c:v>
                </c:pt>
                <c:pt idx="331">
                  <c:v>230</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numCache>
            </c:numRef>
          </c:xVal>
          <c:yVal>
            <c:numRef>
              <c:f>SiGe!$BN:$BN</c:f>
              <c:numCache>
                <c:formatCode>General</c:formatCode>
                <c:ptCount val="10485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8.2454084242302612E-3</c:v>
                </c:pt>
                <c:pt idx="80">
                  <c:v>0.10320016410471826</c:v>
                </c:pt>
                <c:pt idx="81">
                  <c:v>2.7648261681592016E-2</c:v>
                </c:pt>
                <c:pt idx="82">
                  <c:v>3.3240521698773513E-2</c:v>
                </c:pt>
                <c:pt idx="83">
                  <c:v>0.1677677890329505</c:v>
                </c:pt>
                <c:pt idx="84">
                  <c:v>0</c:v>
                </c:pt>
                <c:pt idx="85">
                  <c:v>1.665972511453561E-4</c:v>
                </c:pt>
                <c:pt idx="86">
                  <c:v>2.3532487207376163E-2</c:v>
                </c:pt>
                <c:pt idx="87">
                  <c:v>0</c:v>
                </c:pt>
                <c:pt idx="88">
                  <c:v>1.5538168553540331E-2</c:v>
                </c:pt>
                <c:pt idx="89">
                  <c:v>7.9365079365079375E-2</c:v>
                </c:pt>
                <c:pt idx="90">
                  <c:v>1.8356017528099875E-2</c:v>
                </c:pt>
                <c:pt idx="91">
                  <c:v>4.3548179497804033E-2</c:v>
                </c:pt>
                <c:pt idx="92">
                  <c:v>8.7096358995608067E-2</c:v>
                </c:pt>
                <c:pt idx="93">
                  <c:v>1.2022644346174138</c:v>
                </c:pt>
                <c:pt idx="94">
                  <c:v>0.95499258602143677</c:v>
                </c:pt>
                <c:pt idx="95">
                  <c:v>0.74131024130091827</c:v>
                </c:pt>
                <c:pt idx="96">
                  <c:v>0.2951209226666387</c:v>
                </c:pt>
                <c:pt idx="97">
                  <c:v>1.2022644346174138</c:v>
                </c:pt>
                <c:pt idx="98">
                  <c:v>0.95499258602143677</c:v>
                </c:pt>
                <c:pt idx="99">
                  <c:v>0.74131024130091827</c:v>
                </c:pt>
                <c:pt idx="100">
                  <c:v>0.51775600467831351</c:v>
                </c:pt>
                <c:pt idx="101">
                  <c:v>8.666996490112551E-2</c:v>
                </c:pt>
                <c:pt idx="102">
                  <c:v>0.29063755511750111</c:v>
                </c:pt>
                <c:pt idx="103">
                  <c:v>1.5424133517311417E-2</c:v>
                </c:pt>
                <c:pt idx="104">
                  <c:v>0.33034672400379822</c:v>
                </c:pt>
                <c:pt idx="105">
                  <c:v>3.1547867224009686E-2</c:v>
                </c:pt>
                <c:pt idx="106">
                  <c:v>2.4185091510206258E-2</c:v>
                </c:pt>
                <c:pt idx="107">
                  <c:v>5.7789475075421953E-3</c:v>
                </c:pt>
                <c:pt idx="108">
                  <c:v>6.6351195092249599E-2</c:v>
                </c:pt>
                <c:pt idx="109">
                  <c:v>4.0190660574873208E-2</c:v>
                </c:pt>
                <c:pt idx="110">
                  <c:v>1.0201016918246344E-2</c:v>
                </c:pt>
                <c:pt idx="111">
                  <c:v>9.3034380018936838E-3</c:v>
                </c:pt>
                <c:pt idx="112">
                  <c:v>2.095787785306515</c:v>
                </c:pt>
                <c:pt idx="113">
                  <c:v>4.6626867103487699</c:v>
                </c:pt>
                <c:pt idx="114">
                  <c:v>1.4591111214825042E-2</c:v>
                </c:pt>
                <c:pt idx="115">
                  <c:v>0.18994866073754268</c:v>
                </c:pt>
                <c:pt idx="116">
                  <c:v>0.10031071011699154</c:v>
                </c:pt>
                <c:pt idx="117">
                  <c:v>0.18691986660277551</c:v>
                </c:pt>
                <c:pt idx="118">
                  <c:v>0.27647474260744759</c:v>
                </c:pt>
                <c:pt idx="119">
                  <c:v>0.12305333117106425</c:v>
                </c:pt>
                <c:pt idx="120">
                  <c:v>0.16280039805046498</c:v>
                </c:pt>
                <c:pt idx="121">
                  <c:v>0.18691986660277551</c:v>
                </c:pt>
                <c:pt idx="122">
                  <c:v>5.7965688054887526E-2</c:v>
                </c:pt>
                <c:pt idx="123">
                  <c:v>5.7965688054887526E-2</c:v>
                </c:pt>
                <c:pt idx="124">
                  <c:v>0.17838047040742913</c:v>
                </c:pt>
                <c:pt idx="125">
                  <c:v>1.4930981855719587E-2</c:v>
                </c:pt>
                <c:pt idx="126">
                  <c:v>0.13720378031723307</c:v>
                </c:pt>
                <c:pt idx="127">
                  <c:v>6.1961935379520487E-2</c:v>
                </c:pt>
                <c:pt idx="128">
                  <c:v>7.1141820500952316E-2</c:v>
                </c:pt>
                <c:pt idx="129">
                  <c:v>0</c:v>
                </c:pt>
                <c:pt idx="130">
                  <c:v>1.8678728297836764E-2</c:v>
                </c:pt>
                <c:pt idx="131">
                  <c:v>5.5835507791514388E-2</c:v>
                </c:pt>
                <c:pt idx="132">
                  <c:v>4.1278402283475249E-2</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2.3962975291910976E-2</c:v>
                </c:pt>
                <c:pt idx="161">
                  <c:v>8.9030895149300376E-2</c:v>
                </c:pt>
                <c:pt idx="162">
                  <c:v>1.3126785645374499E-2</c:v>
                </c:pt>
                <c:pt idx="163">
                  <c:v>4.6575593045779712E-2</c:v>
                </c:pt>
                <c:pt idx="164">
                  <c:v>4.2477445707180851E-2</c:v>
                </c:pt>
                <c:pt idx="165">
                  <c:v>1.1778563015312133E-3</c:v>
                </c:pt>
                <c:pt idx="166">
                  <c:v>5.4854635216675812E-4</c:v>
                </c:pt>
                <c:pt idx="167">
                  <c:v>0.18999477219600761</c:v>
                </c:pt>
                <c:pt idx="168">
                  <c:v>7.3996866845400647E-2</c:v>
                </c:pt>
                <c:pt idx="169">
                  <c:v>0.10706054623743284</c:v>
                </c:pt>
                <c:pt idx="170">
                  <c:v>0.11043074116823079</c:v>
                </c:pt>
                <c:pt idx="171">
                  <c:v>0.10673573406324519</c:v>
                </c:pt>
                <c:pt idx="172">
                  <c:v>5.2356427402544987E-2</c:v>
                </c:pt>
                <c:pt idx="173">
                  <c:v>4.3548179497804033E-2</c:v>
                </c:pt>
                <c:pt idx="174">
                  <c:v>0.96812616039772226</c:v>
                </c:pt>
                <c:pt idx="175">
                  <c:v>1.0137525406673591</c:v>
                </c:pt>
                <c:pt idx="176">
                  <c:v>0.62495019223014292</c:v>
                </c:pt>
                <c:pt idx="177">
                  <c:v>2.7136118993433166E-2</c:v>
                </c:pt>
                <c:pt idx="178">
                  <c:v>1.36685636411367E-3</c:v>
                </c:pt>
                <c:pt idx="179">
                  <c:v>7.1224537361035248E-2</c:v>
                </c:pt>
                <c:pt idx="180">
                  <c:v>7.1224537361035248E-2</c:v>
                </c:pt>
                <c:pt idx="181">
                  <c:v>0.10857326028280627</c:v>
                </c:pt>
                <c:pt idx="182">
                  <c:v>3.7037037037037034E-3</c:v>
                </c:pt>
                <c:pt idx="183">
                  <c:v>1.911170799778621E-2</c:v>
                </c:pt>
                <c:pt idx="184">
                  <c:v>4.9124653639019661E-2</c:v>
                </c:pt>
                <c:pt idx="185">
                  <c:v>0.1953125</c:v>
                </c:pt>
                <c:pt idx="186">
                  <c:v>0.1953125</c:v>
                </c:pt>
                <c:pt idx="187">
                  <c:v>5.8226769299655465E-2</c:v>
                </c:pt>
                <c:pt idx="188">
                  <c:v>0.16777509557788978</c:v>
                </c:pt>
                <c:pt idx="189">
                  <c:v>1.1084790638716</c:v>
                </c:pt>
                <c:pt idx="190">
                  <c:v>0.15315200756036035</c:v>
                </c:pt>
                <c:pt idx="191">
                  <c:v>2.9903558988591043E-2</c:v>
                </c:pt>
                <c:pt idx="192">
                  <c:v>2.5452056532818419E-2</c:v>
                </c:pt>
                <c:pt idx="193">
                  <c:v>0.12873600962464926</c:v>
                </c:pt>
                <c:pt idx="194">
                  <c:v>1.9484983544617973E-2</c:v>
                </c:pt>
                <c:pt idx="195">
                  <c:v>1.9484983544617973E-2</c:v>
                </c:pt>
                <c:pt idx="196">
                  <c:v>0.12873600962464926</c:v>
                </c:pt>
                <c:pt idx="197">
                  <c:v>2.70912018176904E-2</c:v>
                </c:pt>
                <c:pt idx="198">
                  <c:v>8.7927584846889908E-2</c:v>
                </c:pt>
                <c:pt idx="199">
                  <c:v>0.17366009863661369</c:v>
                </c:pt>
                <c:pt idx="200">
                  <c:v>0.17366009863661369</c:v>
                </c:pt>
                <c:pt idx="201">
                  <c:v>0.1620690339294493</c:v>
                </c:pt>
                <c:pt idx="202">
                  <c:v>0.1620690339294493</c:v>
                </c:pt>
                <c:pt idx="203">
                  <c:v>0.31678767774593558</c:v>
                </c:pt>
                <c:pt idx="204">
                  <c:v>7.877120405495551E-2</c:v>
                </c:pt>
                <c:pt idx="205">
                  <c:v>0.17897403537248252</c:v>
                </c:pt>
                <c:pt idx="206">
                  <c:v>3.595067234178162E-2</c:v>
                </c:pt>
                <c:pt idx="207">
                  <c:v>9.0403372890477354E-2</c:v>
                </c:pt>
                <c:pt idx="208">
                  <c:v>0.51673223927913003</c:v>
                </c:pt>
                <c:pt idx="209">
                  <c:v>0.15249849522765524</c:v>
                </c:pt>
                <c:pt idx="210">
                  <c:v>0.10873453058128348</c:v>
                </c:pt>
                <c:pt idx="211">
                  <c:v>3.3070535737801325E-2</c:v>
                </c:pt>
                <c:pt idx="212">
                  <c:v>2.5670908011834386</c:v>
                </c:pt>
                <c:pt idx="213">
                  <c:v>0.11915969788944875</c:v>
                </c:pt>
                <c:pt idx="214">
                  <c:v>4.9665709925742763E-2</c:v>
                </c:pt>
                <c:pt idx="215">
                  <c:v>4.0369804634597911E-2</c:v>
                </c:pt>
                <c:pt idx="216">
                  <c:v>1.0618340496945275E-2</c:v>
                </c:pt>
                <c:pt idx="217">
                  <c:v>9.4663952593709612E-3</c:v>
                </c:pt>
                <c:pt idx="218">
                  <c:v>1.2336291813710584E-2</c:v>
                </c:pt>
                <c:pt idx="219">
                  <c:v>2.3237244842576412E-2</c:v>
                </c:pt>
                <c:pt idx="220">
                  <c:v>4.6364398938097663E-2</c:v>
                </c:pt>
                <c:pt idx="221">
                  <c:v>8.9190656144830169E-2</c:v>
                </c:pt>
                <c:pt idx="222">
                  <c:v>6.5445534253181226E-2</c:v>
                </c:pt>
                <c:pt idx="223">
                  <c:v>1.0835958887679183E-2</c:v>
                </c:pt>
                <c:pt idx="224">
                  <c:v>1.2441345439280179E-2</c:v>
                </c:pt>
                <c:pt idx="225">
                  <c:v>1.2731141602559526E-2</c:v>
                </c:pt>
                <c:pt idx="226">
                  <c:v>0.11500998204827105</c:v>
                </c:pt>
                <c:pt idx="227">
                  <c:v>0.10255911342320273</c:v>
                </c:pt>
                <c:pt idx="228">
                  <c:v>0.14824302139433979</c:v>
                </c:pt>
                <c:pt idx="229">
                  <c:v>0.76028121119362557</c:v>
                </c:pt>
                <c:pt idx="230">
                  <c:v>0.76028121119362557</c:v>
                </c:pt>
                <c:pt idx="231">
                  <c:v>2.5874903887623053</c:v>
                </c:pt>
                <c:pt idx="232">
                  <c:v>5.14038188335664E-2</c:v>
                </c:pt>
                <c:pt idx="233">
                  <c:v>0.23496078489925915</c:v>
                </c:pt>
                <c:pt idx="234">
                  <c:v>0.22027573584305543</c:v>
                </c:pt>
                <c:pt idx="235">
                  <c:v>6.6984434291455452E-2</c:v>
                </c:pt>
                <c:pt idx="236">
                  <c:v>0.20388640555070991</c:v>
                </c:pt>
                <c:pt idx="237">
                  <c:v>9.3401576649289365E-3</c:v>
                </c:pt>
                <c:pt idx="238">
                  <c:v>1.955339901194289E-2</c:v>
                </c:pt>
                <c:pt idx="239">
                  <c:v>0.5</c:v>
                </c:pt>
                <c:pt idx="240">
                  <c:v>0.5</c:v>
                </c:pt>
                <c:pt idx="241">
                  <c:v>0.66508743832296013</c:v>
                </c:pt>
                <c:pt idx="242">
                  <c:v>0.26523691434586866</c:v>
                </c:pt>
                <c:pt idx="243">
                  <c:v>0.19662284097564658</c:v>
                </c:pt>
                <c:pt idx="244">
                  <c:v>0.18393745152491203</c:v>
                </c:pt>
                <c:pt idx="245">
                  <c:v>6.0205043059451416E-2</c:v>
                </c:pt>
                <c:pt idx="246">
                  <c:v>1.5877573893041567E-2</c:v>
                </c:pt>
                <c:pt idx="247">
                  <c:v>1.2436286493178806E-2</c:v>
                </c:pt>
                <c:pt idx="248">
                  <c:v>8.4578156365797394E-2</c:v>
                </c:pt>
                <c:pt idx="249">
                  <c:v>0.17493582008325761</c:v>
                </c:pt>
                <c:pt idx="250">
                  <c:v>5.5292662576874659E-2</c:v>
                </c:pt>
                <c:pt idx="251">
                  <c:v>6.1252866337594358E-2</c:v>
                </c:pt>
                <c:pt idx="252">
                  <c:v>0.16625778005918468</c:v>
                </c:pt>
                <c:pt idx="253">
                  <c:v>3.1679766895854958E-2</c:v>
                </c:pt>
                <c:pt idx="254">
                  <c:v>0.22482714709860899</c:v>
                </c:pt>
                <c:pt idx="255">
                  <c:v>0</c:v>
                </c:pt>
                <c:pt idx="256">
                  <c:v>1.6282692558744434E-2</c:v>
                </c:pt>
                <c:pt idx="257">
                  <c:v>2.9810194208751379E-2</c:v>
                </c:pt>
                <c:pt idx="258">
                  <c:v>3.0319792363874234E-2</c:v>
                </c:pt>
                <c:pt idx="259">
                  <c:v>5.6802154059631231E-2</c:v>
                </c:pt>
                <c:pt idx="260">
                  <c:v>4.3378401718193786E-2</c:v>
                </c:pt>
                <c:pt idx="261">
                  <c:v>0.10515955741336562</c:v>
                </c:pt>
                <c:pt idx="262">
                  <c:v>6.2152318862203189E-2</c:v>
                </c:pt>
                <c:pt idx="263">
                  <c:v>1.0676403872205815E-3</c:v>
                </c:pt>
                <c:pt idx="264">
                  <c:v>0.15948485279425909</c:v>
                </c:pt>
                <c:pt idx="265">
                  <c:v>6.7058481943063866E-2</c:v>
                </c:pt>
                <c:pt idx="266">
                  <c:v>2.3002622999171982</c:v>
                </c:pt>
                <c:pt idx="267">
                  <c:v>3.0955948161406763E-2</c:v>
                </c:pt>
                <c:pt idx="268">
                  <c:v>0.33009294004953538</c:v>
                </c:pt>
                <c:pt idx="269">
                  <c:v>0.17226007581418823</c:v>
                </c:pt>
                <c:pt idx="270">
                  <c:v>0.73532975161287484</c:v>
                </c:pt>
                <c:pt idx="271">
                  <c:v>0.28981748320035239</c:v>
                </c:pt>
                <c:pt idx="272">
                  <c:v>1.4576060738023965E-2</c:v>
                </c:pt>
                <c:pt idx="273">
                  <c:v>4.686177709919577E-2</c:v>
                </c:pt>
                <c:pt idx="274">
                  <c:v>2.3486524427203791E-2</c:v>
                </c:pt>
                <c:pt idx="275">
                  <c:v>0.16315867645635146</c:v>
                </c:pt>
                <c:pt idx="276">
                  <c:v>1.3067263058547027E-2</c:v>
                </c:pt>
                <c:pt idx="277">
                  <c:v>5.5920296255247123E-2</c:v>
                </c:pt>
                <c:pt idx="278">
                  <c:v>7.6998477514501826E-2</c:v>
                </c:pt>
                <c:pt idx="279">
                  <c:v>2.4269434120865508E-2</c:v>
                </c:pt>
                <c:pt idx="280">
                  <c:v>1.8458020995757069E-2</c:v>
                </c:pt>
                <c:pt idx="281">
                  <c:v>0.16886362318978179</c:v>
                </c:pt>
                <c:pt idx="282">
                  <c:v>7.3812552816976781E-2</c:v>
                </c:pt>
                <c:pt idx="283">
                  <c:v>0.23327836215206291</c:v>
                </c:pt>
                <c:pt idx="284">
                  <c:v>3.3097009780178419E-2</c:v>
                </c:pt>
                <c:pt idx="285">
                  <c:v>0.15636382573312635</c:v>
                </c:pt>
                <c:pt idx="286">
                  <c:v>4.427770838457498E-3</c:v>
                </c:pt>
                <c:pt idx="287">
                  <c:v>4.1322361779339616E-2</c:v>
                </c:pt>
                <c:pt idx="288">
                  <c:v>6.0228759727885439E-2</c:v>
                </c:pt>
                <c:pt idx="289">
                  <c:v>5.8369387445801488E-2</c:v>
                </c:pt>
                <c:pt idx="290">
                  <c:v>8.7970363404380622E-2</c:v>
                </c:pt>
                <c:pt idx="291">
                  <c:v>3.0502566739999609E-2</c:v>
                </c:pt>
                <c:pt idx="292">
                  <c:v>2.6566625030745E-2</c:v>
                </c:pt>
                <c:pt idx="293">
                  <c:v>2.6566625030745E-2</c:v>
                </c:pt>
                <c:pt idx="294">
                  <c:v>0.36853788401468612</c:v>
                </c:pt>
                <c:pt idx="295">
                  <c:v>8.4645961039791717E-2</c:v>
                </c:pt>
                <c:pt idx="296">
                  <c:v>0.35938621144242977</c:v>
                </c:pt>
                <c:pt idx="297">
                  <c:v>0.35938621144242977</c:v>
                </c:pt>
                <c:pt idx="298">
                  <c:v>9.7186566712920853E-3</c:v>
                </c:pt>
                <c:pt idx="299">
                  <c:v>0.16504647002476769</c:v>
                </c:pt>
                <c:pt idx="300">
                  <c:v>0.24443489221900769</c:v>
                </c:pt>
                <c:pt idx="301">
                  <c:v>0.11319311876171727</c:v>
                </c:pt>
                <c:pt idx="302">
                  <c:v>0.11987859692991232</c:v>
                </c:pt>
                <c:pt idx="303">
                  <c:v>1.8424461401129508E-2</c:v>
                </c:pt>
                <c:pt idx="304">
                  <c:v>2.8664803310734194E-2</c:v>
                </c:pt>
                <c:pt idx="305">
                  <c:v>0.1695939243371746</c:v>
                </c:pt>
                <c:pt idx="306">
                  <c:v>4.4330106156373825E-2</c:v>
                </c:pt>
                <c:pt idx="307">
                  <c:v>3.066894038310362E-2</c:v>
                </c:pt>
                <c:pt idx="308">
                  <c:v>0.3197023417671655</c:v>
                </c:pt>
                <c:pt idx="309">
                  <c:v>0.37322527403084177</c:v>
                </c:pt>
                <c:pt idx="310">
                  <c:v>5.0525343505750742E-3</c:v>
                </c:pt>
                <c:pt idx="311">
                  <c:v>0.14172077036597769</c:v>
                </c:pt>
                <c:pt idx="312">
                  <c:v>0.13450599803118826</c:v>
                </c:pt>
                <c:pt idx="313">
                  <c:v>5.1645464247528541E-2</c:v>
                </c:pt>
                <c:pt idx="314">
                  <c:v>0.29890345816829228</c:v>
                </c:pt>
                <c:pt idx="315">
                  <c:v>2.6131077549231937E-2</c:v>
                </c:pt>
                <c:pt idx="316">
                  <c:v>0.33016286800215572</c:v>
                </c:pt>
                <c:pt idx="317">
                  <c:v>3.9051480915996473E-2</c:v>
                </c:pt>
                <c:pt idx="318">
                  <c:v>7.2597540490886542E-2</c:v>
                </c:pt>
                <c:pt idx="319">
                  <c:v>3.169786384922231E-2</c:v>
                </c:pt>
                <c:pt idx="320">
                  <c:v>7.3919456090328246E-4</c:v>
                </c:pt>
                <c:pt idx="321">
                  <c:v>9.3059081698117349E-4</c:v>
                </c:pt>
                <c:pt idx="322">
                  <c:v>0</c:v>
                </c:pt>
                <c:pt idx="323">
                  <c:v>5.2509689259460412E-3</c:v>
                </c:pt>
                <c:pt idx="324">
                  <c:v>0.12335333886990978</c:v>
                </c:pt>
                <c:pt idx="325">
                  <c:v>2.3639059208635231E-2</c:v>
                </c:pt>
                <c:pt idx="326">
                  <c:v>2.1622303549088704E-2</c:v>
                </c:pt>
                <c:pt idx="327">
                  <c:v>1.7575268154462597E-3</c:v>
                </c:pt>
                <c:pt idx="328">
                  <c:v>6.5067441567250625E-2</c:v>
                </c:pt>
                <c:pt idx="329">
                  <c:v>1.0798507412546759E-3</c:v>
                </c:pt>
                <c:pt idx="330">
                  <c:v>0</c:v>
                </c:pt>
                <c:pt idx="331">
                  <c:v>6.6037216352546405E-2</c:v>
                </c:pt>
                <c:pt idx="332">
                  <c:v>2.7777777777777779E-3</c:v>
                </c:pt>
                <c:pt idx="333">
                  <c:v>2.1266408683413331</c:v>
                </c:pt>
                <c:pt idx="334">
                  <c:v>3.3333333333333335E-3</c:v>
                </c:pt>
                <c:pt idx="335">
                  <c:v>6.5061808718282366E-3</c:v>
                </c:pt>
                <c:pt idx="336">
                  <c:v>5.8823529411764712E-4</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2.4961933052095554E-3</c:v>
                </c:pt>
                <c:pt idx="565">
                  <c:v>7.429420505200594E-4</c:v>
                </c:pt>
                <c:pt idx="566">
                  <c:v>1.1764705882352942E-3</c:v>
                </c:pt>
                <c:pt idx="567">
                  <c:v>1.4486455164421266E-3</c:v>
                </c:pt>
                <c:pt idx="568">
                  <c:v>1.4486455164421266E-3</c:v>
                </c:pt>
                <c:pt idx="569">
                  <c:v>1.4486455164421266E-3</c:v>
                </c:pt>
                <c:pt idx="570">
                  <c:v>1E-3</c:v>
                </c:pt>
                <c:pt idx="571">
                  <c:v>1.1626555051738171E-3</c:v>
                </c:pt>
                <c:pt idx="572">
                  <c:v>2.6881720430107529E-3</c:v>
                </c:pt>
                <c:pt idx="573">
                  <c:v>4.9019607843137254E-4</c:v>
                </c:pt>
                <c:pt idx="574">
                  <c:v>1.1904761904761906E-3</c:v>
                </c:pt>
                <c:pt idx="575">
                  <c:v>1.1904761904761906E-3</c:v>
                </c:pt>
                <c:pt idx="576">
                  <c:v>1.3041210224308815E-3</c:v>
                </c:pt>
                <c:pt idx="577">
                  <c:v>1.3041210224308815E-3</c:v>
                </c:pt>
                <c:pt idx="578">
                  <c:v>1.3041210224308815E-3</c:v>
                </c:pt>
                <c:pt idx="579">
                  <c:v>1.3041210224308815E-3</c:v>
                </c:pt>
                <c:pt idx="580">
                  <c:v>1.3041210224308815E-3</c:v>
                </c:pt>
                <c:pt idx="581">
                  <c:v>1.3041210224308815E-3</c:v>
                </c:pt>
                <c:pt idx="582">
                  <c:v>1.3041210224308815E-3</c:v>
                </c:pt>
                <c:pt idx="583">
                  <c:v>1.3041210224308815E-3</c:v>
                </c:pt>
                <c:pt idx="584">
                  <c:v>1.3041210224308815E-3</c:v>
                </c:pt>
                <c:pt idx="585">
                  <c:v>1.3041210224308815E-3</c:v>
                </c:pt>
                <c:pt idx="586">
                  <c:v>1.3041210224308815E-3</c:v>
                </c:pt>
                <c:pt idx="587">
                  <c:v>1.3041210224308815E-3</c:v>
                </c:pt>
                <c:pt idx="588">
                  <c:v>1.3041210224308815E-3</c:v>
                </c:pt>
                <c:pt idx="589">
                  <c:v>1.3041210224308815E-3</c:v>
                </c:pt>
                <c:pt idx="590">
                  <c:v>1.3041210224308815E-3</c:v>
                </c:pt>
                <c:pt idx="591">
                  <c:v>1.3041210224308815E-3</c:v>
                </c:pt>
                <c:pt idx="592">
                  <c:v>1.3041210224308815E-3</c:v>
                </c:pt>
                <c:pt idx="593">
                  <c:v>1.3041210224308815E-3</c:v>
                </c:pt>
                <c:pt idx="594">
                  <c:v>1.3041210224308815E-3</c:v>
                </c:pt>
                <c:pt idx="595">
                  <c:v>1.0539629005059021E-3</c:v>
                </c:pt>
                <c:pt idx="596">
                  <c:v>1.0539629005059021E-3</c:v>
                </c:pt>
                <c:pt idx="597">
                  <c:v>1.0539629005059021E-3</c:v>
                </c:pt>
                <c:pt idx="598">
                  <c:v>3.4855350296270478E-4</c:v>
                </c:pt>
                <c:pt idx="599">
                  <c:v>3.4855350296270478E-4</c:v>
                </c:pt>
                <c:pt idx="600">
                  <c:v>3.4855350296270478E-4</c:v>
                </c:pt>
                <c:pt idx="601">
                  <c:v>3.4855350296270478E-4</c:v>
                </c:pt>
                <c:pt idx="602">
                  <c:v>0</c:v>
                </c:pt>
                <c:pt idx="603">
                  <c:v>2.7925160569673277E-3</c:v>
                </c:pt>
                <c:pt idx="604">
                  <c:v>1.876172607879925E-3</c:v>
                </c:pt>
                <c:pt idx="605">
                  <c:v>3.2679738562091501E-4</c:v>
                </c:pt>
                <c:pt idx="606">
                  <c:v>1.0193679918450561E-3</c:v>
                </c:pt>
                <c:pt idx="607">
                  <c:v>1.0193679918450561E-3</c:v>
                </c:pt>
                <c:pt idx="608">
                  <c:v>3.5310734463276836E-3</c:v>
                </c:pt>
                <c:pt idx="609">
                  <c:v>0</c:v>
                </c:pt>
                <c:pt idx="610">
                  <c:v>0</c:v>
                </c:pt>
                <c:pt idx="611">
                  <c:v>0</c:v>
                </c:pt>
                <c:pt idx="612">
                  <c:v>0</c:v>
                </c:pt>
                <c:pt idx="613">
                  <c:v>0</c:v>
                </c:pt>
                <c:pt idx="614">
                  <c:v>0</c:v>
                </c:pt>
                <c:pt idx="615">
                  <c:v>0</c:v>
                </c:pt>
                <c:pt idx="616">
                  <c:v>0</c:v>
                </c:pt>
                <c:pt idx="617">
                  <c:v>1.5873015873015873E-3</c:v>
                </c:pt>
                <c:pt idx="618">
                  <c:v>4.1666666666666666E-3</c:v>
                </c:pt>
                <c:pt idx="619">
                  <c:v>1.5873015873015873E-3</c:v>
                </c:pt>
                <c:pt idx="620">
                  <c:v>4.1666666666666666E-3</c:v>
                </c:pt>
                <c:pt idx="621">
                  <c:v>3.1496062992125988E-4</c:v>
                </c:pt>
                <c:pt idx="622">
                  <c:v>1.5625000000000001E-3</c:v>
                </c:pt>
                <c:pt idx="623">
                  <c:v>3.1496062992125988E-4</c:v>
                </c:pt>
                <c:pt idx="624">
                  <c:v>3.1496062992125988E-4</c:v>
                </c:pt>
                <c:pt idx="625">
                  <c:v>3.1496062992125988E-4</c:v>
                </c:pt>
                <c:pt idx="626">
                  <c:v>3.1496062992125988E-4</c:v>
                </c:pt>
                <c:pt idx="627">
                  <c:v>3.1496062992125988E-4</c:v>
                </c:pt>
                <c:pt idx="628">
                  <c:v>3.1496062992125988E-4</c:v>
                </c:pt>
                <c:pt idx="629">
                  <c:v>3.1496062992125988E-4</c:v>
                </c:pt>
                <c:pt idx="630">
                  <c:v>3.1496062992125988E-4</c:v>
                </c:pt>
                <c:pt idx="631">
                  <c:v>1.5873015873015873E-3</c:v>
                </c:pt>
                <c:pt idx="632">
                  <c:v>1.5873015873015873E-3</c:v>
                </c:pt>
                <c:pt idx="633">
                  <c:v>1.5873015873015873E-3</c:v>
                </c:pt>
                <c:pt idx="634">
                  <c:v>2.5000000000000001E-3</c:v>
                </c:pt>
                <c:pt idx="635">
                  <c:v>1.5873015873015873E-3</c:v>
                </c:pt>
                <c:pt idx="636">
                  <c:v>1.5625000000000001E-3</c:v>
                </c:pt>
                <c:pt idx="637">
                  <c:v>2.1929824561403508E-3</c:v>
                </c:pt>
                <c:pt idx="638">
                  <c:v>2.1929824561403508E-3</c:v>
                </c:pt>
                <c:pt idx="639">
                  <c:v>0</c:v>
                </c:pt>
                <c:pt idx="640">
                  <c:v>1.5873015873015873E-3</c:v>
                </c:pt>
                <c:pt idx="641">
                  <c:v>3.1496062992125988E-4</c:v>
                </c:pt>
                <c:pt idx="642">
                  <c:v>0</c:v>
                </c:pt>
                <c:pt idx="643">
                  <c:v>2.5000000000000001E-3</c:v>
                </c:pt>
                <c:pt idx="644">
                  <c:v>2.1739130434782609E-3</c:v>
                </c:pt>
                <c:pt idx="645">
                  <c:v>3.1496062992125988E-4</c:v>
                </c:pt>
                <c:pt idx="646">
                  <c:v>0</c:v>
                </c:pt>
                <c:pt idx="647">
                  <c:v>2.5000000000000001E-3</c:v>
                </c:pt>
                <c:pt idx="648">
                  <c:v>2E-3</c:v>
                </c:pt>
                <c:pt idx="649">
                  <c:v>6.6889632107023408E-4</c:v>
                </c:pt>
                <c:pt idx="650">
                  <c:v>6.6666666666666664E-4</c:v>
                </c:pt>
                <c:pt idx="651">
                  <c:v>4.9261083743842365E-3</c:v>
                </c:pt>
                <c:pt idx="652">
                  <c:v>6.6889632107023408E-4</c:v>
                </c:pt>
                <c:pt idx="653">
                  <c:v>7.429420505200594E-4</c:v>
                </c:pt>
                <c:pt idx="654">
                  <c:v>1.160227404571296E-3</c:v>
                </c:pt>
                <c:pt idx="655">
                  <c:v>4.7846889952153117E-3</c:v>
                </c:pt>
                <c:pt idx="656">
                  <c:v>3.3057851239669425E-3</c:v>
                </c:pt>
                <c:pt idx="657">
                  <c:v>4.9140049140049148E-3</c:v>
                </c:pt>
                <c:pt idx="658">
                  <c:v>5.208333333333333E-3</c:v>
                </c:pt>
                <c:pt idx="659">
                  <c:v>5.208333333333333E-3</c:v>
                </c:pt>
                <c:pt idx="660">
                  <c:v>5.208333333333333E-3</c:v>
                </c:pt>
                <c:pt idx="661">
                  <c:v>1.3333333333333334E-4</c:v>
                </c:pt>
                <c:pt idx="662">
                  <c:v>1.3333333333333334E-4</c:v>
                </c:pt>
                <c:pt idx="663">
                  <c:v>1.3333333333333334E-4</c:v>
                </c:pt>
                <c:pt idx="664">
                  <c:v>1.3333333333333334E-4</c:v>
                </c:pt>
                <c:pt idx="665">
                  <c:v>2.525252525252525E-3</c:v>
                </c:pt>
                <c:pt idx="666">
                  <c:v>2.525252525252525E-3</c:v>
                </c:pt>
                <c:pt idx="667">
                  <c:v>2.525252525252525E-3</c:v>
                </c:pt>
                <c:pt idx="668">
                  <c:v>2.525252525252525E-3</c:v>
                </c:pt>
                <c:pt idx="669">
                  <c:v>2.525252525252525E-3</c:v>
                </c:pt>
                <c:pt idx="670">
                  <c:v>2.525252525252525E-3</c:v>
                </c:pt>
                <c:pt idx="671">
                  <c:v>6.0606060606060606E-4</c:v>
                </c:pt>
                <c:pt idx="672">
                  <c:v>6.0606060606060606E-4</c:v>
                </c:pt>
                <c:pt idx="673">
                  <c:v>2.9850746268656717E-3</c:v>
                </c:pt>
                <c:pt idx="674">
                  <c:v>0</c:v>
                </c:pt>
                <c:pt idx="675">
                  <c:v>0</c:v>
                </c:pt>
                <c:pt idx="676">
                  <c:v>5.5865921787709492E-4</c:v>
                </c:pt>
                <c:pt idx="677">
                  <c:v>3.0478512648582749E-3</c:v>
                </c:pt>
                <c:pt idx="678">
                  <c:v>1.5299877600979193E-3</c:v>
                </c:pt>
                <c:pt idx="679">
                  <c:v>1.5299877600979193E-3</c:v>
                </c:pt>
                <c:pt idx="680">
                  <c:v>2.0416496529195591E-3</c:v>
                </c:pt>
                <c:pt idx="681">
                  <c:v>2.1645021645021645E-4</c:v>
                </c:pt>
                <c:pt idx="682">
                  <c:v>1.5508684863523572E-3</c:v>
                </c:pt>
                <c:pt idx="683">
                  <c:v>9.5075109336375738E-4</c:v>
                </c:pt>
                <c:pt idx="684">
                  <c:v>7.428868583314761E-4</c:v>
                </c:pt>
                <c:pt idx="685">
                  <c:v>2.4336821611097592E-3</c:v>
                </c:pt>
                <c:pt idx="686">
                  <c:v>2.4336821611097592E-3</c:v>
                </c:pt>
                <c:pt idx="687">
                  <c:v>3.1756113051762463E-3</c:v>
                </c:pt>
                <c:pt idx="688">
                  <c:v>1.5508684863523572E-3</c:v>
                </c:pt>
                <c:pt idx="689">
                  <c:v>9.5075109336375738E-4</c:v>
                </c:pt>
                <c:pt idx="690">
                  <c:v>2.44140625E-3</c:v>
                </c:pt>
                <c:pt idx="691">
                  <c:v>3.3783783783783786E-4</c:v>
                </c:pt>
                <c:pt idx="692">
                  <c:v>3.3783783783783786E-4</c:v>
                </c:pt>
                <c:pt idx="693">
                  <c:v>3.571428571428572E-4</c:v>
                </c:pt>
                <c:pt idx="694">
                  <c:v>2.631578947368421E-4</c:v>
                </c:pt>
                <c:pt idx="695">
                  <c:v>7.428868583314761E-4</c:v>
                </c:pt>
                <c:pt idx="696">
                  <c:v>3.3783783783783786E-4</c:v>
                </c:pt>
                <c:pt idx="697">
                  <c:v>1.0101010101010101E-3</c:v>
                </c:pt>
                <c:pt idx="698">
                  <c:v>4.0933278755628331E-3</c:v>
                </c:pt>
                <c:pt idx="699">
                  <c:v>0</c:v>
                </c:pt>
                <c:pt idx="700">
                  <c:v>1.2978585334198574E-3</c:v>
                </c:pt>
                <c:pt idx="701">
                  <c:v>1.2978585334198574E-3</c:v>
                </c:pt>
                <c:pt idx="702">
                  <c:v>4.0485829959514174E-4</c:v>
                </c:pt>
                <c:pt idx="703">
                  <c:v>7.4287306156560495E-4</c:v>
                </c:pt>
                <c:pt idx="704">
                  <c:v>2.4038461538461537E-4</c:v>
                </c:pt>
                <c:pt idx="705">
                  <c:v>2.4038461538461537E-4</c:v>
                </c:pt>
                <c:pt idx="706">
                  <c:v>3.0769230769230769E-3</c:v>
                </c:pt>
                <c:pt idx="707">
                  <c:v>3.0769230769230769E-3</c:v>
                </c:pt>
                <c:pt idx="708">
                  <c:v>3.0769230769230769E-3</c:v>
                </c:pt>
                <c:pt idx="709">
                  <c:v>3.0769230769230769E-3</c:v>
                </c:pt>
                <c:pt idx="710">
                  <c:v>3.0769230769230769E-3</c:v>
                </c:pt>
                <c:pt idx="711">
                  <c:v>4.4444444444444444E-3</c:v>
                </c:pt>
                <c:pt idx="712">
                  <c:v>4.4444444444444444E-3</c:v>
                </c:pt>
                <c:pt idx="713">
                  <c:v>4.4444444444444444E-3</c:v>
                </c:pt>
                <c:pt idx="714">
                  <c:v>3.7202380952380955E-3</c:v>
                </c:pt>
                <c:pt idx="715">
                  <c:v>1.0101010101010101E-3</c:v>
                </c:pt>
                <c:pt idx="716">
                  <c:v>2.3126734505087882E-3</c:v>
                </c:pt>
                <c:pt idx="717">
                  <c:v>1.998001998001998E-3</c:v>
                </c:pt>
                <c:pt idx="718">
                  <c:v>1.3035430299554188E-4</c:v>
                </c:pt>
                <c:pt idx="719">
                  <c:v>1.3035430299554188E-4</c:v>
                </c:pt>
                <c:pt idx="720">
                  <c:v>1.3035430299554188E-4</c:v>
                </c:pt>
                <c:pt idx="721">
                  <c:v>4.3956043956043955E-5</c:v>
                </c:pt>
                <c:pt idx="722">
                  <c:v>3.3333333333333335E-3</c:v>
                </c:pt>
                <c:pt idx="723">
                  <c:v>3.3333333333333335E-3</c:v>
                </c:pt>
                <c:pt idx="724">
                  <c:v>3.5612535612535609E-3</c:v>
                </c:pt>
                <c:pt idx="725">
                  <c:v>6.3492063492063492E-3</c:v>
                </c:pt>
                <c:pt idx="726">
                  <c:v>3.5087719298245619E-3</c:v>
                </c:pt>
                <c:pt idx="727">
                  <c:v>6.3492063492063492E-3</c:v>
                </c:pt>
                <c:pt idx="728">
                  <c:v>2.0833333333333333E-3</c:v>
                </c:pt>
                <c:pt idx="729">
                  <c:v>1.5723270440251573E-3</c:v>
                </c:pt>
                <c:pt idx="730">
                  <c:v>3.3333333333333335E-3</c:v>
                </c:pt>
                <c:pt idx="731">
                  <c:v>3.3333333333333335E-3</c:v>
                </c:pt>
                <c:pt idx="732">
                  <c:v>2.9411764705882353E-3</c:v>
                </c:pt>
                <c:pt idx="733">
                  <c:v>1.0416666666666667E-3</c:v>
                </c:pt>
                <c:pt idx="734">
                  <c:v>1.3888888888888887E-3</c:v>
                </c:pt>
                <c:pt idx="735">
                  <c:v>2.9868578255675027E-3</c:v>
                </c:pt>
                <c:pt idx="736">
                  <c:v>3.5919540229885061E-3</c:v>
                </c:pt>
                <c:pt idx="737">
                  <c:v>3.5919540229885061E-3</c:v>
                </c:pt>
                <c:pt idx="738">
                  <c:v>3.5612535612535609E-3</c:v>
                </c:pt>
                <c:pt idx="739">
                  <c:v>1.25E-3</c:v>
                </c:pt>
                <c:pt idx="740">
                  <c:v>1.25E-3</c:v>
                </c:pt>
                <c:pt idx="741">
                  <c:v>8.8495575221238948E-4</c:v>
                </c:pt>
                <c:pt idx="742">
                  <c:v>1.923076923076923E-3</c:v>
                </c:pt>
                <c:pt idx="743">
                  <c:v>1.923076923076923E-3</c:v>
                </c:pt>
                <c:pt idx="744">
                  <c:v>1.2180267965895251E-3</c:v>
                </c:pt>
                <c:pt idx="745">
                  <c:v>2.5839793281653748E-3</c:v>
                </c:pt>
                <c:pt idx="746">
                  <c:v>2.9868578255675031E-3</c:v>
                </c:pt>
                <c:pt idx="747">
                  <c:v>2.9868578255675031E-3</c:v>
                </c:pt>
                <c:pt idx="748">
                  <c:v>2.0263424518743669E-3</c:v>
                </c:pt>
                <c:pt idx="749">
                  <c:v>2.0815986677768525E-3</c:v>
                </c:pt>
                <c:pt idx="750">
                  <c:v>2.717391304347826E-3</c:v>
                </c:pt>
                <c:pt idx="751">
                  <c:v>5.0000000000000001E-3</c:v>
                </c:pt>
                <c:pt idx="752">
                  <c:v>2.770083102493075E-4</c:v>
                </c:pt>
                <c:pt idx="753">
                  <c:v>2.770083102493075E-4</c:v>
                </c:pt>
                <c:pt idx="754">
                  <c:v>1.4705882352941176E-3</c:v>
                </c:pt>
                <c:pt idx="755">
                  <c:v>1.25E-3</c:v>
                </c:pt>
                <c:pt idx="756">
                  <c:v>1.25E-3</c:v>
                </c:pt>
                <c:pt idx="757">
                  <c:v>2.0815986677768525E-3</c:v>
                </c:pt>
                <c:pt idx="758">
                  <c:v>2.7995520716685329E-3</c:v>
                </c:pt>
                <c:pt idx="759">
                  <c:v>1.0101010101010101E-3</c:v>
                </c:pt>
                <c:pt idx="760">
                  <c:v>1.0256410256410256E-3</c:v>
                </c:pt>
                <c:pt idx="761">
                  <c:v>3.9872408293460922E-3</c:v>
                </c:pt>
                <c:pt idx="762">
                  <c:v>0</c:v>
                </c:pt>
                <c:pt idx="763">
                  <c:v>3.7509377344336083E-3</c:v>
                </c:pt>
                <c:pt idx="764">
                  <c:v>2.6041666666666665E-3</c:v>
                </c:pt>
                <c:pt idx="765">
                  <c:v>1.5625000000000001E-3</c:v>
                </c:pt>
                <c:pt idx="766">
                  <c:v>2.4752475247524753E-3</c:v>
                </c:pt>
                <c:pt idx="767">
                  <c:v>1.5408320493066256E-3</c:v>
                </c:pt>
                <c:pt idx="768">
                  <c:v>3.7693177534866193E-3</c:v>
                </c:pt>
                <c:pt idx="769">
                  <c:v>8.3612040133779274E-4</c:v>
                </c:pt>
                <c:pt idx="770">
                  <c:v>9.716284492809951E-4</c:v>
                </c:pt>
                <c:pt idx="771">
                  <c:v>1.563477173233271E-3</c:v>
                </c:pt>
                <c:pt idx="772">
                  <c:v>1.563477173233271E-3</c:v>
                </c:pt>
                <c:pt idx="773">
                  <c:v>4.5454545454545452E-3</c:v>
                </c:pt>
                <c:pt idx="774">
                  <c:v>4.5454545454545452E-3</c:v>
                </c:pt>
                <c:pt idx="775">
                  <c:v>4.1322314049586781E-4</c:v>
                </c:pt>
                <c:pt idx="776">
                  <c:v>3.7693177534866193E-3</c:v>
                </c:pt>
                <c:pt idx="777">
                  <c:v>1.7439832577607255E-3</c:v>
                </c:pt>
                <c:pt idx="778">
                  <c:v>1.7439832577607255E-3</c:v>
                </c:pt>
                <c:pt idx="779">
                  <c:v>1.7439832577607255E-3</c:v>
                </c:pt>
                <c:pt idx="780">
                  <c:v>1.9047619047619049E-2</c:v>
                </c:pt>
                <c:pt idx="781">
                  <c:v>1.6891891891891893E-3</c:v>
                </c:pt>
                <c:pt idx="782">
                  <c:v>5.6882821387940839E-4</c:v>
                </c:pt>
                <c:pt idx="783">
                  <c:v>2.6595744680851063E-3</c:v>
                </c:pt>
                <c:pt idx="784">
                  <c:v>2.6595744680851063E-3</c:v>
                </c:pt>
                <c:pt idx="785">
                  <c:v>2.7322404371584699E-3</c:v>
                </c:pt>
                <c:pt idx="786">
                  <c:v>2.5906735751295338E-3</c:v>
                </c:pt>
                <c:pt idx="787">
                  <c:v>0</c:v>
                </c:pt>
                <c:pt idx="788">
                  <c:v>0</c:v>
                </c:pt>
                <c:pt idx="789">
                  <c:v>1.7857142857142857E-3</c:v>
                </c:pt>
                <c:pt idx="790">
                  <c:v>1.7857142857142857E-3</c:v>
                </c:pt>
                <c:pt idx="791">
                  <c:v>1.3513513513513514E-3</c:v>
                </c:pt>
                <c:pt idx="792">
                  <c:v>1.3513513513513514E-3</c:v>
                </c:pt>
                <c:pt idx="793">
                  <c:v>1.6528925619834713E-3</c:v>
                </c:pt>
                <c:pt idx="794">
                  <c:v>1.9607843137254902E-3</c:v>
                </c:pt>
                <c:pt idx="795">
                  <c:v>1.9607843137254902E-3</c:v>
                </c:pt>
                <c:pt idx="796">
                  <c:v>1.0416666666666667E-3</c:v>
                </c:pt>
                <c:pt idx="797">
                  <c:v>1.0416666666666667E-3</c:v>
                </c:pt>
                <c:pt idx="798">
                  <c:v>9.8619329388560163E-4</c:v>
                </c:pt>
                <c:pt idx="799">
                  <c:v>2.5641025641025641E-3</c:v>
                </c:pt>
                <c:pt idx="800">
                  <c:v>4.0404040404040404E-3</c:v>
                </c:pt>
                <c:pt idx="801">
                  <c:v>1.9607843137254902E-3</c:v>
                </c:pt>
                <c:pt idx="802">
                  <c:v>9.8619329388560163E-4</c:v>
                </c:pt>
                <c:pt idx="803">
                  <c:v>1.1111111111111112E-4</c:v>
                </c:pt>
                <c:pt idx="804">
                  <c:v>4.6296296296296293E-4</c:v>
                </c:pt>
                <c:pt idx="805">
                  <c:v>2.5000000000000001E-3</c:v>
                </c:pt>
                <c:pt idx="806">
                  <c:v>1.1235955056179776E-3</c:v>
                </c:pt>
                <c:pt idx="807">
                  <c:v>1.2135922330097088E-3</c:v>
                </c:pt>
                <c:pt idx="808">
                  <c:v>7.874015748031496E-4</c:v>
                </c:pt>
                <c:pt idx="809">
                  <c:v>2.6455026455026454E-3</c:v>
                </c:pt>
                <c:pt idx="810">
                  <c:v>0</c:v>
                </c:pt>
                <c:pt idx="811">
                  <c:v>1.4705882352941176E-3</c:v>
                </c:pt>
                <c:pt idx="812">
                  <c:v>2E-3</c:v>
                </c:pt>
                <c:pt idx="813">
                  <c:v>1.724137931034483E-3</c:v>
                </c:pt>
                <c:pt idx="814">
                  <c:v>1.724137931034483E-3</c:v>
                </c:pt>
                <c:pt idx="815">
                  <c:v>1.5151515151515152E-3</c:v>
                </c:pt>
                <c:pt idx="816">
                  <c:v>0</c:v>
                </c:pt>
                <c:pt idx="817">
                  <c:v>0</c:v>
                </c:pt>
                <c:pt idx="818">
                  <c:v>0</c:v>
                </c:pt>
                <c:pt idx="819">
                  <c:v>1.934984520123839E-3</c:v>
                </c:pt>
                <c:pt idx="820">
                  <c:v>1.2269938650306749E-3</c:v>
                </c:pt>
                <c:pt idx="821">
                  <c:v>1.2269938650306749E-3</c:v>
                </c:pt>
                <c:pt idx="822">
                  <c:v>3.7037037037037034E-3</c:v>
                </c:pt>
                <c:pt idx="823">
                  <c:v>3.7037037037037034E-3</c:v>
                </c:pt>
                <c:pt idx="824">
                  <c:v>0</c:v>
                </c:pt>
                <c:pt idx="825">
                  <c:v>1.2269938650306749E-3</c:v>
                </c:pt>
                <c:pt idx="826">
                  <c:v>1.2269938650306749E-3</c:v>
                </c:pt>
                <c:pt idx="827">
                  <c:v>4.2016806722689078E-4</c:v>
                </c:pt>
                <c:pt idx="828">
                  <c:v>9.5238095238095241E-5</c:v>
                </c:pt>
                <c:pt idx="829">
                  <c:v>9.5238095238095241E-5</c:v>
                </c:pt>
                <c:pt idx="830">
                  <c:v>2.4826216484607746E-3</c:v>
                </c:pt>
                <c:pt idx="831">
                  <c:v>1.001001001001001E-3</c:v>
                </c:pt>
                <c:pt idx="832">
                  <c:v>2.0263424518743669E-3</c:v>
                </c:pt>
                <c:pt idx="833">
                  <c:v>1.7857142857142857E-3</c:v>
                </c:pt>
                <c:pt idx="834">
                  <c:v>5.9880239520958079E-3</c:v>
                </c:pt>
                <c:pt idx="835">
                  <c:v>1.02880658436214E-3</c:v>
                </c:pt>
                <c:pt idx="836">
                  <c:v>1.02880658436214E-3</c:v>
                </c:pt>
                <c:pt idx="837">
                  <c:v>4.4444444444444447E-4</c:v>
                </c:pt>
                <c:pt idx="838">
                  <c:v>4.4444444444444447E-4</c:v>
                </c:pt>
                <c:pt idx="839">
                  <c:v>7.4962518740629694E-5</c:v>
                </c:pt>
                <c:pt idx="840">
                  <c:v>7.4962518740629694E-5</c:v>
                </c:pt>
                <c:pt idx="841">
                  <c:v>7.4962518740629694E-5</c:v>
                </c:pt>
                <c:pt idx="842">
                  <c:v>1.0775862068965517E-3</c:v>
                </c:pt>
                <c:pt idx="843">
                  <c:v>2.7932960893854749E-3</c:v>
                </c:pt>
                <c:pt idx="844">
                  <c:v>1.8181818181818182E-3</c:v>
                </c:pt>
                <c:pt idx="845">
                  <c:v>1.8181818181818182E-3</c:v>
                </c:pt>
                <c:pt idx="846">
                  <c:v>6.6445182724252493E-3</c:v>
                </c:pt>
                <c:pt idx="847">
                  <c:v>4.4444444444444447E-4</c:v>
                </c:pt>
                <c:pt idx="848">
                  <c:v>3.90625E-3</c:v>
                </c:pt>
                <c:pt idx="849">
                  <c:v>0</c:v>
                </c:pt>
                <c:pt idx="850">
                  <c:v>1.5625000000000001E-3</c:v>
                </c:pt>
                <c:pt idx="851">
                  <c:v>1.9047619047619048E-3</c:v>
                </c:pt>
                <c:pt idx="852">
                  <c:v>1.3848497438027974E-3</c:v>
                </c:pt>
                <c:pt idx="853">
                  <c:v>2.3255813953488372E-3</c:v>
                </c:pt>
                <c:pt idx="854">
                  <c:v>2.6343519494204425E-3</c:v>
                </c:pt>
                <c:pt idx="855">
                  <c:v>6.6666666666666671E-3</c:v>
                </c:pt>
                <c:pt idx="856">
                  <c:v>9.7087378640776708E-3</c:v>
                </c:pt>
                <c:pt idx="857">
                  <c:v>3.1328320802005015E-3</c:v>
                </c:pt>
                <c:pt idx="858">
                  <c:v>1.6666666666666668E-3</c:v>
                </c:pt>
                <c:pt idx="859">
                  <c:v>3.0959752321981426E-4</c:v>
                </c:pt>
                <c:pt idx="860">
                  <c:v>3.0959752321981426E-4</c:v>
                </c:pt>
                <c:pt idx="861">
                  <c:v>3.0959752321981426E-4</c:v>
                </c:pt>
                <c:pt idx="862">
                  <c:v>3.0959752321981426E-4</c:v>
                </c:pt>
                <c:pt idx="863">
                  <c:v>1.4285714285714288E-3</c:v>
                </c:pt>
                <c:pt idx="864">
                  <c:v>1.4084507042253522E-3</c:v>
                </c:pt>
                <c:pt idx="865">
                  <c:v>4.7619047619047623E-3</c:v>
                </c:pt>
                <c:pt idx="866">
                  <c:v>3.0303030303030303E-3</c:v>
                </c:pt>
                <c:pt idx="867">
                  <c:v>1.4285714285714288E-3</c:v>
                </c:pt>
                <c:pt idx="868">
                  <c:v>1.4285714285714288E-3</c:v>
                </c:pt>
                <c:pt idx="869">
                  <c:v>3.5714285714285713E-3</c:v>
                </c:pt>
                <c:pt idx="870">
                  <c:v>3.5714285714285713E-3</c:v>
                </c:pt>
                <c:pt idx="871">
                  <c:v>8.8573959255978745E-4</c:v>
                </c:pt>
                <c:pt idx="872">
                  <c:v>1.6666666666666668E-3</c:v>
                </c:pt>
                <c:pt idx="873">
                  <c:v>1.6666666666666668E-3</c:v>
                </c:pt>
                <c:pt idx="874">
                  <c:v>4.4444444444444444E-3</c:v>
                </c:pt>
                <c:pt idx="875">
                  <c:v>2.2222222222222222E-3</c:v>
                </c:pt>
                <c:pt idx="876">
                  <c:v>1.5151515151515152E-3</c:v>
                </c:pt>
                <c:pt idx="877">
                  <c:v>4.0000000000000001E-3</c:v>
                </c:pt>
                <c:pt idx="878">
                  <c:v>1.0256410256410256E-3</c:v>
                </c:pt>
                <c:pt idx="879">
                  <c:v>1.8867924528301887E-3</c:v>
                </c:pt>
                <c:pt idx="880">
                  <c:v>1.8867924528301887E-3</c:v>
                </c:pt>
                <c:pt idx="881">
                  <c:v>5.9171597633136085E-4</c:v>
                </c:pt>
                <c:pt idx="882">
                  <c:v>1.6666666666666668E-3</c:v>
                </c:pt>
                <c:pt idx="883">
                  <c:v>3.294328484081805E-3</c:v>
                </c:pt>
                <c:pt idx="884">
                  <c:v>1.7543859649122805E-3</c:v>
                </c:pt>
                <c:pt idx="885">
                  <c:v>1.8601190476190477E-3</c:v>
                </c:pt>
                <c:pt idx="886">
                  <c:v>2.9425612052730696E-3</c:v>
                </c:pt>
                <c:pt idx="887">
                  <c:v>8.9126559714795004E-4</c:v>
                </c:pt>
                <c:pt idx="888">
                  <c:v>8.1168831168831161E-3</c:v>
                </c:pt>
                <c:pt idx="889">
                  <c:v>8.1168831168831161E-3</c:v>
                </c:pt>
                <c:pt idx="890">
                  <c:v>1.3145354760261594E-3</c:v>
                </c:pt>
                <c:pt idx="891">
                  <c:v>3.4602076124567478E-4</c:v>
                </c:pt>
                <c:pt idx="892">
                  <c:v>2.1837875611460519E-3</c:v>
                </c:pt>
                <c:pt idx="893">
                  <c:v>9.7465886939571145E-4</c:v>
                </c:pt>
                <c:pt idx="894">
                  <c:v>2.9425612052730696E-3</c:v>
                </c:pt>
                <c:pt idx="895">
                  <c:v>2.0161290322580645E-3</c:v>
                </c:pt>
                <c:pt idx="896">
                  <c:v>1.7857142857142859E-3</c:v>
                </c:pt>
                <c:pt idx="897">
                  <c:v>2.8571428571428576E-3</c:v>
                </c:pt>
                <c:pt idx="898">
                  <c:v>2.8571428571428576E-3</c:v>
                </c:pt>
                <c:pt idx="899">
                  <c:v>2.1404109589041095E-3</c:v>
                </c:pt>
                <c:pt idx="900">
                  <c:v>1.0278548668927949E-3</c:v>
                </c:pt>
                <c:pt idx="901">
                  <c:v>1.5715857300015717E-3</c:v>
                </c:pt>
                <c:pt idx="902">
                  <c:v>2.705627705627706E-3</c:v>
                </c:pt>
                <c:pt idx="903">
                  <c:v>3.9032006245121004E-3</c:v>
                </c:pt>
                <c:pt idx="904">
                  <c:v>8.3333333333333339E-4</c:v>
                </c:pt>
                <c:pt idx="905">
                  <c:v>9.8039215686274508E-4</c:v>
                </c:pt>
                <c:pt idx="906">
                  <c:v>3.5714285714285718E-3</c:v>
                </c:pt>
                <c:pt idx="907">
                  <c:v>1.1715089034676663E-3</c:v>
                </c:pt>
                <c:pt idx="908">
                  <c:v>3.3068783068783071E-3</c:v>
                </c:pt>
                <c:pt idx="909">
                  <c:v>4.5454545454545455E-4</c:v>
                </c:pt>
                <c:pt idx="910">
                  <c:v>4.3859649122807015E-3</c:v>
                </c:pt>
                <c:pt idx="911">
                  <c:v>2.3255813953488372E-3</c:v>
                </c:pt>
                <c:pt idx="912">
                  <c:v>1.4492753623188408E-3</c:v>
                </c:pt>
                <c:pt idx="913">
                  <c:v>1.3888888888888889E-3</c:v>
                </c:pt>
                <c:pt idx="914">
                  <c:v>3.0303030303030303E-3</c:v>
                </c:pt>
                <c:pt idx="915">
                  <c:v>4.8875855327468231E-3</c:v>
                </c:pt>
                <c:pt idx="916">
                  <c:v>4.8875855327468231E-3</c:v>
                </c:pt>
                <c:pt idx="917">
                  <c:v>4.8875855327468231E-3</c:v>
                </c:pt>
                <c:pt idx="918">
                  <c:v>4.8875855327468231E-3</c:v>
                </c:pt>
                <c:pt idx="919">
                  <c:v>2.787068004459309E-3</c:v>
                </c:pt>
                <c:pt idx="920">
                  <c:v>3.105590062111801E-3</c:v>
                </c:pt>
                <c:pt idx="921">
                  <c:v>3.105590062111801E-3</c:v>
                </c:pt>
                <c:pt idx="922">
                  <c:v>3.105590062111801E-3</c:v>
                </c:pt>
                <c:pt idx="923">
                  <c:v>3.105590062111801E-3</c:v>
                </c:pt>
                <c:pt idx="924">
                  <c:v>2.9411764705882353E-3</c:v>
                </c:pt>
                <c:pt idx="925">
                  <c:v>2.9411764705882353E-3</c:v>
                </c:pt>
                <c:pt idx="926">
                  <c:v>2.9411764705882353E-3</c:v>
                </c:pt>
                <c:pt idx="927">
                  <c:v>2.8571428571428574E-4</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numCache>
            </c:numRef>
          </c:yVal>
          <c:smooth val="0"/>
          <c:extLst>
            <c:ext xmlns:c16="http://schemas.microsoft.com/office/drawing/2014/chart" uri="{C3380CC4-5D6E-409C-BE32-E72D297353CC}">
              <c16:uniqueId val="{00000001-23B5-4FFC-A9DB-67E01007E502}"/>
            </c:ext>
          </c:extLst>
        </c:ser>
        <c:ser>
          <c:idx val="2"/>
          <c:order val="2"/>
          <c:tx>
            <c:v>GaN</c:v>
          </c:tx>
          <c:spPr>
            <a:ln w="25400" cap="rnd">
              <a:noFill/>
              <a:round/>
            </a:ln>
            <a:effectLst/>
          </c:spPr>
          <c:marker>
            <c:symbol val="circle"/>
            <c:size val="5"/>
            <c:spPr>
              <a:solidFill>
                <a:srgbClr val="FF0000">
                  <a:alpha val="40000"/>
                </a:srgbClr>
              </a:solidFill>
              <a:ln w="6350">
                <a:solidFill>
                  <a:schemeClr val="tx1"/>
                </a:solidFill>
              </a:ln>
              <a:effectLst/>
            </c:spPr>
          </c:marker>
          <c:xVal>
            <c:numRef>
              <c:f>GaN!$AN$2:$AN$1500</c:f>
              <c:numCache>
                <c:formatCode>General</c:formatCode>
                <c:ptCount val="1499"/>
                <c:pt idx="0">
                  <c:v>0.1</c:v>
                </c:pt>
                <c:pt idx="1">
                  <c:v>0.36</c:v>
                </c:pt>
                <c:pt idx="2">
                  <c:v>0.5</c:v>
                </c:pt>
                <c:pt idx="3">
                  <c:v>0.55000000000000004</c:v>
                </c:pt>
                <c:pt idx="4">
                  <c:v>0.622</c:v>
                </c:pt>
                <c:pt idx="5">
                  <c:v>0.7</c:v>
                </c:pt>
                <c:pt idx="6">
                  <c:v>0.7</c:v>
                </c:pt>
                <c:pt idx="7">
                  <c:v>0.7</c:v>
                </c:pt>
                <c:pt idx="8">
                  <c:v>0.7</c:v>
                </c:pt>
                <c:pt idx="9">
                  <c:v>0.72499999999999998</c:v>
                </c:pt>
                <c:pt idx="10">
                  <c:v>0.75</c:v>
                </c:pt>
                <c:pt idx="11">
                  <c:v>0.78</c:v>
                </c:pt>
                <c:pt idx="12">
                  <c:v>0.8</c:v>
                </c:pt>
                <c:pt idx="13">
                  <c:v>0.8</c:v>
                </c:pt>
                <c:pt idx="14">
                  <c:v>0.8</c:v>
                </c:pt>
                <c:pt idx="15">
                  <c:v>0.8</c:v>
                </c:pt>
                <c:pt idx="16">
                  <c:v>0.8</c:v>
                </c:pt>
                <c:pt idx="17">
                  <c:v>0.8</c:v>
                </c:pt>
                <c:pt idx="18">
                  <c:v>0.8</c:v>
                </c:pt>
                <c:pt idx="19">
                  <c:v>0.8</c:v>
                </c:pt>
                <c:pt idx="20">
                  <c:v>0.82499999999999996</c:v>
                </c:pt>
                <c:pt idx="21">
                  <c:v>0.82499999999999996</c:v>
                </c:pt>
                <c:pt idx="22">
                  <c:v>0.84</c:v>
                </c:pt>
                <c:pt idx="23">
                  <c:v>0.84</c:v>
                </c:pt>
                <c:pt idx="24">
                  <c:v>0.85</c:v>
                </c:pt>
                <c:pt idx="25">
                  <c:v>0.85</c:v>
                </c:pt>
                <c:pt idx="26">
                  <c:v>0.85</c:v>
                </c:pt>
                <c:pt idx="27">
                  <c:v>0.85</c:v>
                </c:pt>
                <c:pt idx="28">
                  <c:v>0.85</c:v>
                </c:pt>
                <c:pt idx="29">
                  <c:v>0.85</c:v>
                </c:pt>
                <c:pt idx="30">
                  <c:v>0.85</c:v>
                </c:pt>
                <c:pt idx="31">
                  <c:v>0.86</c:v>
                </c:pt>
                <c:pt idx="32">
                  <c:v>0.88</c:v>
                </c:pt>
                <c:pt idx="33">
                  <c:v>0.88</c:v>
                </c:pt>
                <c:pt idx="34">
                  <c:v>0.88900000000000001</c:v>
                </c:pt>
                <c:pt idx="35">
                  <c:v>0.9</c:v>
                </c:pt>
                <c:pt idx="36">
                  <c:v>0.9</c:v>
                </c:pt>
                <c:pt idx="37">
                  <c:v>0.9</c:v>
                </c:pt>
                <c:pt idx="38">
                  <c:v>0.9</c:v>
                </c:pt>
                <c:pt idx="39">
                  <c:v>0.9</c:v>
                </c:pt>
                <c:pt idx="40">
                  <c:v>0.9</c:v>
                </c:pt>
                <c:pt idx="41">
                  <c:v>0.9</c:v>
                </c:pt>
                <c:pt idx="42">
                  <c:v>0.9</c:v>
                </c:pt>
                <c:pt idx="43">
                  <c:v>0.9</c:v>
                </c:pt>
                <c:pt idx="44">
                  <c:v>0.9</c:v>
                </c:pt>
                <c:pt idx="45">
                  <c:v>0.9</c:v>
                </c:pt>
                <c:pt idx="46">
                  <c:v>0.9</c:v>
                </c:pt>
                <c:pt idx="47">
                  <c:v>0.9</c:v>
                </c:pt>
                <c:pt idx="48">
                  <c:v>0.9</c:v>
                </c:pt>
                <c:pt idx="49">
                  <c:v>0.9</c:v>
                </c:pt>
                <c:pt idx="50">
                  <c:v>0.9</c:v>
                </c:pt>
                <c:pt idx="51">
                  <c:v>0.9</c:v>
                </c:pt>
                <c:pt idx="52">
                  <c:v>0.91</c:v>
                </c:pt>
                <c:pt idx="53">
                  <c:v>0.92</c:v>
                </c:pt>
                <c:pt idx="54">
                  <c:v>0.95</c:v>
                </c:pt>
                <c:pt idx="55">
                  <c:v>0.95499999999999996</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1.1000000000000001</c:v>
                </c:pt>
                <c:pt idx="75">
                  <c:v>1.2</c:v>
                </c:pt>
                <c:pt idx="76">
                  <c:v>1.2</c:v>
                </c:pt>
                <c:pt idx="77">
                  <c:v>1.2</c:v>
                </c:pt>
                <c:pt idx="78">
                  <c:v>1.2</c:v>
                </c:pt>
                <c:pt idx="79">
                  <c:v>1.2</c:v>
                </c:pt>
                <c:pt idx="80">
                  <c:v>1.2</c:v>
                </c:pt>
                <c:pt idx="81">
                  <c:v>1.2</c:v>
                </c:pt>
                <c:pt idx="82">
                  <c:v>1.2</c:v>
                </c:pt>
                <c:pt idx="83">
                  <c:v>1.2</c:v>
                </c:pt>
                <c:pt idx="84">
                  <c:v>1.2</c:v>
                </c:pt>
                <c:pt idx="85">
                  <c:v>1.2</c:v>
                </c:pt>
                <c:pt idx="86">
                  <c:v>1.2270000000000001</c:v>
                </c:pt>
                <c:pt idx="87">
                  <c:v>1.3</c:v>
                </c:pt>
                <c:pt idx="88">
                  <c:v>1.3149999999999999</c:v>
                </c:pt>
                <c:pt idx="89">
                  <c:v>1.37</c:v>
                </c:pt>
                <c:pt idx="90">
                  <c:v>1.4</c:v>
                </c:pt>
                <c:pt idx="91">
                  <c:v>1.4</c:v>
                </c:pt>
                <c:pt idx="92">
                  <c:v>1.4</c:v>
                </c:pt>
                <c:pt idx="93">
                  <c:v>1.4</c:v>
                </c:pt>
                <c:pt idx="94">
                  <c:v>1.4</c:v>
                </c:pt>
                <c:pt idx="95">
                  <c:v>1.4</c:v>
                </c:pt>
                <c:pt idx="96">
                  <c:v>1.4</c:v>
                </c:pt>
                <c:pt idx="97">
                  <c:v>1.4</c:v>
                </c:pt>
                <c:pt idx="98">
                  <c:v>1.4</c:v>
                </c:pt>
                <c:pt idx="99">
                  <c:v>1.45</c:v>
                </c:pt>
                <c:pt idx="100">
                  <c:v>1.45</c:v>
                </c:pt>
                <c:pt idx="101">
                  <c:v>1.5</c:v>
                </c:pt>
                <c:pt idx="102">
                  <c:v>1.5</c:v>
                </c:pt>
                <c:pt idx="103">
                  <c:v>1.5</c:v>
                </c:pt>
                <c:pt idx="104">
                  <c:v>1.5</c:v>
                </c:pt>
                <c:pt idx="105">
                  <c:v>1.5</c:v>
                </c:pt>
                <c:pt idx="106">
                  <c:v>1.5</c:v>
                </c:pt>
                <c:pt idx="107">
                  <c:v>1.5</c:v>
                </c:pt>
                <c:pt idx="108">
                  <c:v>1.5</c:v>
                </c:pt>
                <c:pt idx="109">
                  <c:v>1.5</c:v>
                </c:pt>
                <c:pt idx="110">
                  <c:v>1.5</c:v>
                </c:pt>
                <c:pt idx="111">
                  <c:v>1.5</c:v>
                </c:pt>
                <c:pt idx="112">
                  <c:v>1.5</c:v>
                </c:pt>
                <c:pt idx="113">
                  <c:v>1.5</c:v>
                </c:pt>
                <c:pt idx="114">
                  <c:v>1.5</c:v>
                </c:pt>
                <c:pt idx="115">
                  <c:v>1.5</c:v>
                </c:pt>
                <c:pt idx="116">
                  <c:v>1.52</c:v>
                </c:pt>
                <c:pt idx="117">
                  <c:v>1.55</c:v>
                </c:pt>
                <c:pt idx="118">
                  <c:v>1.575</c:v>
                </c:pt>
                <c:pt idx="119">
                  <c:v>1.6</c:v>
                </c:pt>
                <c:pt idx="120">
                  <c:v>1.6</c:v>
                </c:pt>
                <c:pt idx="121">
                  <c:v>1.6</c:v>
                </c:pt>
                <c:pt idx="122">
                  <c:v>1.6</c:v>
                </c:pt>
                <c:pt idx="123">
                  <c:v>1.6</c:v>
                </c:pt>
                <c:pt idx="124">
                  <c:v>1.6</c:v>
                </c:pt>
                <c:pt idx="125">
                  <c:v>1.6</c:v>
                </c:pt>
                <c:pt idx="126">
                  <c:v>1.6</c:v>
                </c:pt>
                <c:pt idx="127">
                  <c:v>1.6</c:v>
                </c:pt>
                <c:pt idx="128">
                  <c:v>1.62</c:v>
                </c:pt>
                <c:pt idx="129">
                  <c:v>1.65</c:v>
                </c:pt>
                <c:pt idx="130">
                  <c:v>1.65</c:v>
                </c:pt>
                <c:pt idx="131">
                  <c:v>1.7</c:v>
                </c:pt>
                <c:pt idx="132">
                  <c:v>1.7</c:v>
                </c:pt>
                <c:pt idx="133">
                  <c:v>1.7</c:v>
                </c:pt>
                <c:pt idx="134">
                  <c:v>1.7</c:v>
                </c:pt>
                <c:pt idx="135">
                  <c:v>1.7</c:v>
                </c:pt>
                <c:pt idx="136">
                  <c:v>1.7</c:v>
                </c:pt>
                <c:pt idx="137">
                  <c:v>1.7</c:v>
                </c:pt>
                <c:pt idx="138">
                  <c:v>1.72</c:v>
                </c:pt>
                <c:pt idx="139">
                  <c:v>1.73</c:v>
                </c:pt>
                <c:pt idx="140">
                  <c:v>1.74</c:v>
                </c:pt>
                <c:pt idx="141">
                  <c:v>1.75</c:v>
                </c:pt>
                <c:pt idx="142">
                  <c:v>1.8</c:v>
                </c:pt>
                <c:pt idx="143">
                  <c:v>1.8</c:v>
                </c:pt>
                <c:pt idx="144">
                  <c:v>1.8</c:v>
                </c:pt>
                <c:pt idx="145">
                  <c:v>1.8</c:v>
                </c:pt>
                <c:pt idx="146">
                  <c:v>1.8</c:v>
                </c:pt>
                <c:pt idx="147">
                  <c:v>1.8</c:v>
                </c:pt>
                <c:pt idx="148">
                  <c:v>1.8</c:v>
                </c:pt>
                <c:pt idx="149">
                  <c:v>1.8</c:v>
                </c:pt>
                <c:pt idx="150">
                  <c:v>1.8</c:v>
                </c:pt>
                <c:pt idx="151">
                  <c:v>1.8</c:v>
                </c:pt>
                <c:pt idx="152">
                  <c:v>1.8</c:v>
                </c:pt>
                <c:pt idx="153">
                  <c:v>1.8</c:v>
                </c:pt>
                <c:pt idx="154">
                  <c:v>1.8</c:v>
                </c:pt>
                <c:pt idx="155">
                  <c:v>1.8</c:v>
                </c:pt>
                <c:pt idx="156">
                  <c:v>1.8</c:v>
                </c:pt>
                <c:pt idx="157">
                  <c:v>1.8</c:v>
                </c:pt>
                <c:pt idx="158">
                  <c:v>1.8</c:v>
                </c:pt>
                <c:pt idx="159">
                  <c:v>1.8</c:v>
                </c:pt>
                <c:pt idx="160">
                  <c:v>1.8</c:v>
                </c:pt>
                <c:pt idx="161">
                  <c:v>1.8</c:v>
                </c:pt>
                <c:pt idx="162">
                  <c:v>1.8</c:v>
                </c:pt>
                <c:pt idx="163">
                  <c:v>1.8</c:v>
                </c:pt>
                <c:pt idx="164">
                  <c:v>1.8</c:v>
                </c:pt>
                <c:pt idx="165">
                  <c:v>1.8</c:v>
                </c:pt>
                <c:pt idx="166">
                  <c:v>1.8</c:v>
                </c:pt>
                <c:pt idx="167">
                  <c:v>1.8</c:v>
                </c:pt>
                <c:pt idx="168">
                  <c:v>1.84</c:v>
                </c:pt>
                <c:pt idx="169">
                  <c:v>1.84</c:v>
                </c:pt>
                <c:pt idx="170">
                  <c:v>1.84</c:v>
                </c:pt>
                <c:pt idx="171">
                  <c:v>1.84</c:v>
                </c:pt>
                <c:pt idx="172">
                  <c:v>1.84</c:v>
                </c:pt>
                <c:pt idx="173">
                  <c:v>1.84</c:v>
                </c:pt>
                <c:pt idx="174">
                  <c:v>1.8425</c:v>
                </c:pt>
                <c:pt idx="175">
                  <c:v>1.85</c:v>
                </c:pt>
                <c:pt idx="176">
                  <c:v>1.85</c:v>
                </c:pt>
                <c:pt idx="177">
                  <c:v>1.85</c:v>
                </c:pt>
                <c:pt idx="178">
                  <c:v>1.85</c:v>
                </c:pt>
                <c:pt idx="179">
                  <c:v>1.85</c:v>
                </c:pt>
                <c:pt idx="180">
                  <c:v>1.85</c:v>
                </c:pt>
                <c:pt idx="181">
                  <c:v>1.88</c:v>
                </c:pt>
                <c:pt idx="182">
                  <c:v>1.88</c:v>
                </c:pt>
                <c:pt idx="183">
                  <c:v>1.9</c:v>
                </c:pt>
                <c:pt idx="184">
                  <c:v>1.9</c:v>
                </c:pt>
                <c:pt idx="185">
                  <c:v>1.9</c:v>
                </c:pt>
                <c:pt idx="186">
                  <c:v>1.9</c:v>
                </c:pt>
                <c:pt idx="187">
                  <c:v>1.9</c:v>
                </c:pt>
                <c:pt idx="188">
                  <c:v>1.9</c:v>
                </c:pt>
                <c:pt idx="189">
                  <c:v>1.9</c:v>
                </c:pt>
                <c:pt idx="190">
                  <c:v>1.9</c:v>
                </c:pt>
                <c:pt idx="191">
                  <c:v>1.9</c:v>
                </c:pt>
                <c:pt idx="192">
                  <c:v>1.9</c:v>
                </c:pt>
                <c:pt idx="193">
                  <c:v>1.9</c:v>
                </c:pt>
                <c:pt idx="194">
                  <c:v>1.9</c:v>
                </c:pt>
                <c:pt idx="195">
                  <c:v>1.9</c:v>
                </c:pt>
                <c:pt idx="196">
                  <c:v>1.9</c:v>
                </c:pt>
                <c:pt idx="197">
                  <c:v>1.9</c:v>
                </c:pt>
                <c:pt idx="198">
                  <c:v>1.94</c:v>
                </c:pt>
                <c:pt idx="199">
                  <c:v>1.94</c:v>
                </c:pt>
                <c:pt idx="200">
                  <c:v>1.94</c:v>
                </c:pt>
                <c:pt idx="201">
                  <c:v>1.94</c:v>
                </c:pt>
                <c:pt idx="202">
                  <c:v>1.95</c:v>
                </c:pt>
                <c:pt idx="203">
                  <c:v>1.95</c:v>
                </c:pt>
                <c:pt idx="204">
                  <c:v>1.95</c:v>
                </c:pt>
                <c:pt idx="205">
                  <c:v>1.95</c:v>
                </c:pt>
                <c:pt idx="206">
                  <c:v>1.96</c:v>
                </c:pt>
                <c:pt idx="207">
                  <c:v>1.96</c:v>
                </c:pt>
                <c:pt idx="208">
                  <c:v>2</c:v>
                </c:pt>
                <c:pt idx="209">
                  <c:v>2</c:v>
                </c:pt>
                <c:pt idx="210">
                  <c:v>2</c:v>
                </c:pt>
                <c:pt idx="211">
                  <c:v>2</c:v>
                </c:pt>
                <c:pt idx="212">
                  <c:v>2</c:v>
                </c:pt>
                <c:pt idx="213">
                  <c:v>2</c:v>
                </c:pt>
                <c:pt idx="214">
                  <c:v>2</c:v>
                </c:pt>
                <c:pt idx="215">
                  <c:v>2</c:v>
                </c:pt>
                <c:pt idx="216">
                  <c:v>2</c:v>
                </c:pt>
                <c:pt idx="217">
                  <c:v>2</c:v>
                </c:pt>
                <c:pt idx="218">
                  <c:v>2</c:v>
                </c:pt>
                <c:pt idx="219">
                  <c:v>2</c:v>
                </c:pt>
                <c:pt idx="220">
                  <c:v>2</c:v>
                </c:pt>
                <c:pt idx="221">
                  <c:v>2</c:v>
                </c:pt>
                <c:pt idx="222">
                  <c:v>2</c:v>
                </c:pt>
                <c:pt idx="223">
                  <c:v>2</c:v>
                </c:pt>
                <c:pt idx="224">
                  <c:v>2</c:v>
                </c:pt>
                <c:pt idx="225">
                  <c:v>2</c:v>
                </c:pt>
                <c:pt idx="226">
                  <c:v>2</c:v>
                </c:pt>
                <c:pt idx="227">
                  <c:v>2</c:v>
                </c:pt>
                <c:pt idx="228">
                  <c:v>2</c:v>
                </c:pt>
                <c:pt idx="229">
                  <c:v>2</c:v>
                </c:pt>
                <c:pt idx="230">
                  <c:v>2</c:v>
                </c:pt>
                <c:pt idx="231">
                  <c:v>2</c:v>
                </c:pt>
                <c:pt idx="232">
                  <c:v>2</c:v>
                </c:pt>
                <c:pt idx="233">
                  <c:v>2</c:v>
                </c:pt>
                <c:pt idx="234">
                  <c:v>2</c:v>
                </c:pt>
                <c:pt idx="235">
                  <c:v>2</c:v>
                </c:pt>
                <c:pt idx="236">
                  <c:v>2</c:v>
                </c:pt>
                <c:pt idx="237">
                  <c:v>2</c:v>
                </c:pt>
                <c:pt idx="238">
                  <c:v>2</c:v>
                </c:pt>
                <c:pt idx="239">
                  <c:v>2</c:v>
                </c:pt>
                <c:pt idx="240">
                  <c:v>2</c:v>
                </c:pt>
                <c:pt idx="241">
                  <c:v>2</c:v>
                </c:pt>
                <c:pt idx="242">
                  <c:v>2</c:v>
                </c:pt>
                <c:pt idx="243">
                  <c:v>2</c:v>
                </c:pt>
                <c:pt idx="244">
                  <c:v>2</c:v>
                </c:pt>
                <c:pt idx="245">
                  <c:v>2</c:v>
                </c:pt>
                <c:pt idx="246">
                  <c:v>2</c:v>
                </c:pt>
                <c:pt idx="247">
                  <c:v>2</c:v>
                </c:pt>
                <c:pt idx="248">
                  <c:v>2</c:v>
                </c:pt>
                <c:pt idx="249">
                  <c:v>2</c:v>
                </c:pt>
                <c:pt idx="250">
                  <c:v>2</c:v>
                </c:pt>
                <c:pt idx="251">
                  <c:v>2</c:v>
                </c:pt>
                <c:pt idx="252">
                  <c:v>2</c:v>
                </c:pt>
                <c:pt idx="253">
                  <c:v>2</c:v>
                </c:pt>
                <c:pt idx="254">
                  <c:v>2</c:v>
                </c:pt>
                <c:pt idx="255">
                  <c:v>2</c:v>
                </c:pt>
                <c:pt idx="256">
                  <c:v>2</c:v>
                </c:pt>
                <c:pt idx="257">
                  <c:v>2</c:v>
                </c:pt>
                <c:pt idx="258">
                  <c:v>2</c:v>
                </c:pt>
                <c:pt idx="259">
                  <c:v>2</c:v>
                </c:pt>
                <c:pt idx="260">
                  <c:v>2</c:v>
                </c:pt>
                <c:pt idx="261">
                  <c:v>2</c:v>
                </c:pt>
                <c:pt idx="262">
                  <c:v>2</c:v>
                </c:pt>
                <c:pt idx="263">
                  <c:v>2</c:v>
                </c:pt>
                <c:pt idx="264">
                  <c:v>2</c:v>
                </c:pt>
                <c:pt idx="265">
                  <c:v>2</c:v>
                </c:pt>
                <c:pt idx="266">
                  <c:v>2</c:v>
                </c:pt>
                <c:pt idx="267">
                  <c:v>2</c:v>
                </c:pt>
                <c:pt idx="268">
                  <c:v>2</c:v>
                </c:pt>
                <c:pt idx="269">
                  <c:v>2</c:v>
                </c:pt>
                <c:pt idx="270">
                  <c:v>2</c:v>
                </c:pt>
                <c:pt idx="271">
                  <c:v>2</c:v>
                </c:pt>
                <c:pt idx="272">
                  <c:v>2</c:v>
                </c:pt>
                <c:pt idx="273">
                  <c:v>2</c:v>
                </c:pt>
                <c:pt idx="274">
                  <c:v>2</c:v>
                </c:pt>
                <c:pt idx="275">
                  <c:v>2</c:v>
                </c:pt>
                <c:pt idx="276">
                  <c:v>2</c:v>
                </c:pt>
                <c:pt idx="277">
                  <c:v>2</c:v>
                </c:pt>
                <c:pt idx="278">
                  <c:v>2</c:v>
                </c:pt>
                <c:pt idx="279">
                  <c:v>2.0499999999999998</c:v>
                </c:pt>
                <c:pt idx="280">
                  <c:v>2.08</c:v>
                </c:pt>
                <c:pt idx="281">
                  <c:v>2.08</c:v>
                </c:pt>
                <c:pt idx="282">
                  <c:v>2.08</c:v>
                </c:pt>
                <c:pt idx="283">
                  <c:v>2.08</c:v>
                </c:pt>
                <c:pt idx="284">
                  <c:v>2.1</c:v>
                </c:pt>
                <c:pt idx="285">
                  <c:v>2.1</c:v>
                </c:pt>
                <c:pt idx="286">
                  <c:v>2.1</c:v>
                </c:pt>
                <c:pt idx="287">
                  <c:v>2.1</c:v>
                </c:pt>
                <c:pt idx="288">
                  <c:v>2.1</c:v>
                </c:pt>
                <c:pt idx="289">
                  <c:v>2.1</c:v>
                </c:pt>
                <c:pt idx="290">
                  <c:v>2.1</c:v>
                </c:pt>
                <c:pt idx="291">
                  <c:v>2.1</c:v>
                </c:pt>
                <c:pt idx="292">
                  <c:v>2.1</c:v>
                </c:pt>
                <c:pt idx="293">
                  <c:v>2.1</c:v>
                </c:pt>
                <c:pt idx="294">
                  <c:v>2.1</c:v>
                </c:pt>
                <c:pt idx="295">
                  <c:v>2.1</c:v>
                </c:pt>
                <c:pt idx="296">
                  <c:v>2.1</c:v>
                </c:pt>
                <c:pt idx="297">
                  <c:v>2.1</c:v>
                </c:pt>
                <c:pt idx="298">
                  <c:v>2.1</c:v>
                </c:pt>
                <c:pt idx="299">
                  <c:v>2.1</c:v>
                </c:pt>
                <c:pt idx="300">
                  <c:v>2.1</c:v>
                </c:pt>
                <c:pt idx="301">
                  <c:v>2.1</c:v>
                </c:pt>
                <c:pt idx="302">
                  <c:v>2.1</c:v>
                </c:pt>
                <c:pt idx="303">
                  <c:v>2.1</c:v>
                </c:pt>
                <c:pt idx="304">
                  <c:v>2.1</c:v>
                </c:pt>
                <c:pt idx="305">
                  <c:v>2.1</c:v>
                </c:pt>
                <c:pt idx="306">
                  <c:v>2.1</c:v>
                </c:pt>
                <c:pt idx="307">
                  <c:v>2.1</c:v>
                </c:pt>
                <c:pt idx="308">
                  <c:v>2.1</c:v>
                </c:pt>
                <c:pt idx="309">
                  <c:v>2.1</c:v>
                </c:pt>
                <c:pt idx="310">
                  <c:v>2.1</c:v>
                </c:pt>
                <c:pt idx="311">
                  <c:v>2.1</c:v>
                </c:pt>
                <c:pt idx="312">
                  <c:v>2.1</c:v>
                </c:pt>
                <c:pt idx="313">
                  <c:v>2.1</c:v>
                </c:pt>
                <c:pt idx="314">
                  <c:v>2.1</c:v>
                </c:pt>
                <c:pt idx="315">
                  <c:v>2.11</c:v>
                </c:pt>
                <c:pt idx="316">
                  <c:v>2.14</c:v>
                </c:pt>
                <c:pt idx="317">
                  <c:v>2.14</c:v>
                </c:pt>
                <c:pt idx="318">
                  <c:v>2.14</c:v>
                </c:pt>
                <c:pt idx="319">
                  <c:v>2.14</c:v>
                </c:pt>
                <c:pt idx="320">
                  <c:v>2.14</c:v>
                </c:pt>
                <c:pt idx="321">
                  <c:v>2.14</c:v>
                </c:pt>
                <c:pt idx="322">
                  <c:v>2.14</c:v>
                </c:pt>
                <c:pt idx="323">
                  <c:v>2.14</c:v>
                </c:pt>
                <c:pt idx="324">
                  <c:v>2.14</c:v>
                </c:pt>
                <c:pt idx="325">
                  <c:v>2.14</c:v>
                </c:pt>
                <c:pt idx="326">
                  <c:v>2.14</c:v>
                </c:pt>
                <c:pt idx="327">
                  <c:v>2.14</c:v>
                </c:pt>
                <c:pt idx="328">
                  <c:v>2.14</c:v>
                </c:pt>
                <c:pt idx="329">
                  <c:v>2.14</c:v>
                </c:pt>
                <c:pt idx="330">
                  <c:v>2.14</c:v>
                </c:pt>
                <c:pt idx="331">
                  <c:v>2.14</c:v>
                </c:pt>
                <c:pt idx="332">
                  <c:v>2.14</c:v>
                </c:pt>
                <c:pt idx="333">
                  <c:v>2.14</c:v>
                </c:pt>
                <c:pt idx="334">
                  <c:v>2.14</c:v>
                </c:pt>
                <c:pt idx="335">
                  <c:v>2.14</c:v>
                </c:pt>
                <c:pt idx="336">
                  <c:v>2.14</c:v>
                </c:pt>
                <c:pt idx="337">
                  <c:v>2.14</c:v>
                </c:pt>
                <c:pt idx="338">
                  <c:v>2.14</c:v>
                </c:pt>
                <c:pt idx="339">
                  <c:v>2.14</c:v>
                </c:pt>
                <c:pt idx="340">
                  <c:v>2.14</c:v>
                </c:pt>
                <c:pt idx="341">
                  <c:v>2.14</c:v>
                </c:pt>
                <c:pt idx="342">
                  <c:v>2.14</c:v>
                </c:pt>
                <c:pt idx="343">
                  <c:v>2.14</c:v>
                </c:pt>
                <c:pt idx="344">
                  <c:v>2.14</c:v>
                </c:pt>
                <c:pt idx="345">
                  <c:v>2.14</c:v>
                </c:pt>
                <c:pt idx="346">
                  <c:v>2.14</c:v>
                </c:pt>
                <c:pt idx="347">
                  <c:v>2.14</c:v>
                </c:pt>
                <c:pt idx="348">
                  <c:v>2.14</c:v>
                </c:pt>
                <c:pt idx="349">
                  <c:v>2.14</c:v>
                </c:pt>
                <c:pt idx="350">
                  <c:v>2.14</c:v>
                </c:pt>
                <c:pt idx="351">
                  <c:v>2.14</c:v>
                </c:pt>
                <c:pt idx="352">
                  <c:v>2.14</c:v>
                </c:pt>
                <c:pt idx="353">
                  <c:v>2.14</c:v>
                </c:pt>
                <c:pt idx="354">
                  <c:v>2.14</c:v>
                </c:pt>
                <c:pt idx="355">
                  <c:v>2.14</c:v>
                </c:pt>
                <c:pt idx="356">
                  <c:v>2.14</c:v>
                </c:pt>
                <c:pt idx="357">
                  <c:v>2.14</c:v>
                </c:pt>
                <c:pt idx="358">
                  <c:v>2.14</c:v>
                </c:pt>
                <c:pt idx="359">
                  <c:v>2.14</c:v>
                </c:pt>
                <c:pt idx="360">
                  <c:v>2.14</c:v>
                </c:pt>
                <c:pt idx="361">
                  <c:v>2.14</c:v>
                </c:pt>
                <c:pt idx="362">
                  <c:v>2.14</c:v>
                </c:pt>
                <c:pt idx="363">
                  <c:v>2.14</c:v>
                </c:pt>
                <c:pt idx="364">
                  <c:v>2.14</c:v>
                </c:pt>
                <c:pt idx="365">
                  <c:v>2.14</c:v>
                </c:pt>
                <c:pt idx="366">
                  <c:v>2.15</c:v>
                </c:pt>
                <c:pt idx="367">
                  <c:v>2.15</c:v>
                </c:pt>
                <c:pt idx="368">
                  <c:v>2.2000000000000002</c:v>
                </c:pt>
                <c:pt idx="369">
                  <c:v>2.2000000000000002</c:v>
                </c:pt>
                <c:pt idx="370">
                  <c:v>2.2000000000000002</c:v>
                </c:pt>
                <c:pt idx="371">
                  <c:v>2.2000000000000002</c:v>
                </c:pt>
                <c:pt idx="372">
                  <c:v>2.2000000000000002</c:v>
                </c:pt>
                <c:pt idx="373">
                  <c:v>2.2000000000000002</c:v>
                </c:pt>
                <c:pt idx="374">
                  <c:v>2.2000000000000002</c:v>
                </c:pt>
                <c:pt idx="375">
                  <c:v>2.2000000000000002</c:v>
                </c:pt>
                <c:pt idx="376">
                  <c:v>2.2000000000000002</c:v>
                </c:pt>
                <c:pt idx="377">
                  <c:v>2.2000000000000002</c:v>
                </c:pt>
                <c:pt idx="378">
                  <c:v>2.2000000000000002</c:v>
                </c:pt>
                <c:pt idx="379">
                  <c:v>2.2000000000000002</c:v>
                </c:pt>
                <c:pt idx="380">
                  <c:v>2.2000000000000002</c:v>
                </c:pt>
                <c:pt idx="381">
                  <c:v>2.2000000000000002</c:v>
                </c:pt>
                <c:pt idx="382">
                  <c:v>2.2000000000000002</c:v>
                </c:pt>
                <c:pt idx="383">
                  <c:v>2.2000000000000002</c:v>
                </c:pt>
                <c:pt idx="384">
                  <c:v>2.2000000000000002</c:v>
                </c:pt>
                <c:pt idx="385">
                  <c:v>2.2000000000000002</c:v>
                </c:pt>
                <c:pt idx="386">
                  <c:v>2.2000000000000002</c:v>
                </c:pt>
                <c:pt idx="387">
                  <c:v>2.2000000000000002</c:v>
                </c:pt>
                <c:pt idx="388">
                  <c:v>2.2000000000000002</c:v>
                </c:pt>
                <c:pt idx="389">
                  <c:v>2.2000000000000002</c:v>
                </c:pt>
                <c:pt idx="390">
                  <c:v>2.2000000000000002</c:v>
                </c:pt>
                <c:pt idx="391">
                  <c:v>2.21</c:v>
                </c:pt>
                <c:pt idx="392">
                  <c:v>2.25</c:v>
                </c:pt>
                <c:pt idx="393">
                  <c:v>2.25</c:v>
                </c:pt>
                <c:pt idx="394">
                  <c:v>2.2999999999999998</c:v>
                </c:pt>
                <c:pt idx="395">
                  <c:v>2.2999999999999998</c:v>
                </c:pt>
                <c:pt idx="396">
                  <c:v>2.2999999999999998</c:v>
                </c:pt>
                <c:pt idx="397">
                  <c:v>2.2999999999999998</c:v>
                </c:pt>
                <c:pt idx="398">
                  <c:v>2.2999999999999998</c:v>
                </c:pt>
                <c:pt idx="399">
                  <c:v>2.2999999999999998</c:v>
                </c:pt>
                <c:pt idx="400">
                  <c:v>2.2999999999999998</c:v>
                </c:pt>
                <c:pt idx="401">
                  <c:v>2.2999999999999998</c:v>
                </c:pt>
                <c:pt idx="402">
                  <c:v>2.2999999999999998</c:v>
                </c:pt>
                <c:pt idx="403">
                  <c:v>2.2999999999999998</c:v>
                </c:pt>
                <c:pt idx="404">
                  <c:v>2.2999999999999998</c:v>
                </c:pt>
                <c:pt idx="405">
                  <c:v>2.2999999999999998</c:v>
                </c:pt>
                <c:pt idx="406">
                  <c:v>2.35</c:v>
                </c:pt>
                <c:pt idx="407">
                  <c:v>2.35</c:v>
                </c:pt>
                <c:pt idx="408">
                  <c:v>2.35</c:v>
                </c:pt>
                <c:pt idx="409">
                  <c:v>2.4</c:v>
                </c:pt>
                <c:pt idx="410">
                  <c:v>2.4</c:v>
                </c:pt>
                <c:pt idx="411">
                  <c:v>2.4</c:v>
                </c:pt>
                <c:pt idx="412">
                  <c:v>2.4</c:v>
                </c:pt>
                <c:pt idx="413">
                  <c:v>2.4</c:v>
                </c:pt>
                <c:pt idx="414">
                  <c:v>2.4</c:v>
                </c:pt>
                <c:pt idx="415">
                  <c:v>2.4</c:v>
                </c:pt>
                <c:pt idx="416">
                  <c:v>2.4</c:v>
                </c:pt>
                <c:pt idx="417">
                  <c:v>2.4</c:v>
                </c:pt>
                <c:pt idx="418">
                  <c:v>2.4</c:v>
                </c:pt>
                <c:pt idx="419">
                  <c:v>2.4</c:v>
                </c:pt>
                <c:pt idx="420">
                  <c:v>2.4</c:v>
                </c:pt>
                <c:pt idx="421">
                  <c:v>2.4</c:v>
                </c:pt>
                <c:pt idx="422">
                  <c:v>2.4</c:v>
                </c:pt>
                <c:pt idx="423">
                  <c:v>2.4</c:v>
                </c:pt>
                <c:pt idx="424">
                  <c:v>2.4</c:v>
                </c:pt>
                <c:pt idx="425">
                  <c:v>2.4</c:v>
                </c:pt>
                <c:pt idx="426">
                  <c:v>2.4</c:v>
                </c:pt>
                <c:pt idx="427">
                  <c:v>2.4</c:v>
                </c:pt>
                <c:pt idx="428">
                  <c:v>2.4</c:v>
                </c:pt>
                <c:pt idx="429">
                  <c:v>2.4</c:v>
                </c:pt>
                <c:pt idx="430">
                  <c:v>2.4</c:v>
                </c:pt>
                <c:pt idx="431">
                  <c:v>2.4</c:v>
                </c:pt>
                <c:pt idx="432">
                  <c:v>2.4</c:v>
                </c:pt>
                <c:pt idx="433">
                  <c:v>2.4500000000000002</c:v>
                </c:pt>
                <c:pt idx="434">
                  <c:v>2.4500000000000002</c:v>
                </c:pt>
                <c:pt idx="435">
                  <c:v>2.4500000000000002</c:v>
                </c:pt>
                <c:pt idx="436">
                  <c:v>2.4500000000000002</c:v>
                </c:pt>
                <c:pt idx="437">
                  <c:v>2.4500000000000002</c:v>
                </c:pt>
                <c:pt idx="438">
                  <c:v>2.4500000000000002</c:v>
                </c:pt>
                <c:pt idx="439">
                  <c:v>2.5</c:v>
                </c:pt>
                <c:pt idx="440">
                  <c:v>2.5</c:v>
                </c:pt>
                <c:pt idx="441">
                  <c:v>2.5</c:v>
                </c:pt>
                <c:pt idx="442">
                  <c:v>2.5</c:v>
                </c:pt>
                <c:pt idx="443">
                  <c:v>2.5</c:v>
                </c:pt>
                <c:pt idx="444">
                  <c:v>2.5</c:v>
                </c:pt>
                <c:pt idx="445">
                  <c:v>2.5</c:v>
                </c:pt>
                <c:pt idx="446">
                  <c:v>2.5</c:v>
                </c:pt>
                <c:pt idx="447">
                  <c:v>2.5</c:v>
                </c:pt>
                <c:pt idx="448">
                  <c:v>2.5</c:v>
                </c:pt>
                <c:pt idx="449">
                  <c:v>2.5</c:v>
                </c:pt>
                <c:pt idx="450">
                  <c:v>2.5</c:v>
                </c:pt>
                <c:pt idx="451">
                  <c:v>2.5</c:v>
                </c:pt>
                <c:pt idx="452">
                  <c:v>2.5</c:v>
                </c:pt>
                <c:pt idx="453">
                  <c:v>2.5</c:v>
                </c:pt>
                <c:pt idx="454">
                  <c:v>2.5</c:v>
                </c:pt>
                <c:pt idx="455">
                  <c:v>2.5</c:v>
                </c:pt>
                <c:pt idx="456">
                  <c:v>2.5499999999999998</c:v>
                </c:pt>
                <c:pt idx="457">
                  <c:v>2.5499999999999998</c:v>
                </c:pt>
                <c:pt idx="458">
                  <c:v>2.5499999999999998</c:v>
                </c:pt>
                <c:pt idx="459">
                  <c:v>2.5499999999999998</c:v>
                </c:pt>
                <c:pt idx="460">
                  <c:v>2.5499999999999998</c:v>
                </c:pt>
                <c:pt idx="461">
                  <c:v>2.5499999999999998</c:v>
                </c:pt>
                <c:pt idx="462">
                  <c:v>2.6</c:v>
                </c:pt>
                <c:pt idx="463">
                  <c:v>2.6</c:v>
                </c:pt>
                <c:pt idx="464">
                  <c:v>2.6</c:v>
                </c:pt>
                <c:pt idx="465">
                  <c:v>2.6</c:v>
                </c:pt>
                <c:pt idx="466">
                  <c:v>2.6</c:v>
                </c:pt>
                <c:pt idx="467">
                  <c:v>2.6</c:v>
                </c:pt>
                <c:pt idx="468">
                  <c:v>2.6</c:v>
                </c:pt>
                <c:pt idx="469">
                  <c:v>2.6</c:v>
                </c:pt>
                <c:pt idx="470">
                  <c:v>2.6</c:v>
                </c:pt>
                <c:pt idx="471">
                  <c:v>2.6</c:v>
                </c:pt>
                <c:pt idx="472">
                  <c:v>2.6</c:v>
                </c:pt>
                <c:pt idx="473">
                  <c:v>2.6</c:v>
                </c:pt>
                <c:pt idx="474">
                  <c:v>2.6</c:v>
                </c:pt>
                <c:pt idx="475">
                  <c:v>2.6</c:v>
                </c:pt>
                <c:pt idx="476">
                  <c:v>2.6</c:v>
                </c:pt>
                <c:pt idx="477">
                  <c:v>2.6</c:v>
                </c:pt>
                <c:pt idx="478">
                  <c:v>2.6</c:v>
                </c:pt>
                <c:pt idx="479">
                  <c:v>2.6</c:v>
                </c:pt>
                <c:pt idx="480">
                  <c:v>2.6</c:v>
                </c:pt>
                <c:pt idx="481">
                  <c:v>2.6</c:v>
                </c:pt>
                <c:pt idx="482">
                  <c:v>2.6</c:v>
                </c:pt>
                <c:pt idx="483">
                  <c:v>2.6</c:v>
                </c:pt>
                <c:pt idx="484">
                  <c:v>2.6</c:v>
                </c:pt>
                <c:pt idx="485">
                  <c:v>2.6</c:v>
                </c:pt>
                <c:pt idx="486">
                  <c:v>2.6</c:v>
                </c:pt>
                <c:pt idx="487">
                  <c:v>2.6</c:v>
                </c:pt>
                <c:pt idx="488">
                  <c:v>2.6</c:v>
                </c:pt>
                <c:pt idx="489">
                  <c:v>2.6</c:v>
                </c:pt>
                <c:pt idx="490">
                  <c:v>2.6</c:v>
                </c:pt>
                <c:pt idx="491">
                  <c:v>2.6</c:v>
                </c:pt>
                <c:pt idx="492">
                  <c:v>2.6</c:v>
                </c:pt>
                <c:pt idx="493">
                  <c:v>2.6</c:v>
                </c:pt>
                <c:pt idx="494">
                  <c:v>2.6</c:v>
                </c:pt>
                <c:pt idx="495">
                  <c:v>2.6</c:v>
                </c:pt>
                <c:pt idx="496">
                  <c:v>2.6</c:v>
                </c:pt>
                <c:pt idx="497">
                  <c:v>2.6</c:v>
                </c:pt>
                <c:pt idx="498">
                  <c:v>2.6</c:v>
                </c:pt>
                <c:pt idx="499">
                  <c:v>2.6</c:v>
                </c:pt>
                <c:pt idx="500">
                  <c:v>2.64</c:v>
                </c:pt>
                <c:pt idx="501">
                  <c:v>2.65</c:v>
                </c:pt>
                <c:pt idx="502">
                  <c:v>2.65</c:v>
                </c:pt>
                <c:pt idx="503">
                  <c:v>2.65</c:v>
                </c:pt>
                <c:pt idx="504">
                  <c:v>2.6549999999999998</c:v>
                </c:pt>
                <c:pt idx="505">
                  <c:v>2.6549999999999998</c:v>
                </c:pt>
                <c:pt idx="506">
                  <c:v>2.6549999999999998</c:v>
                </c:pt>
                <c:pt idx="507">
                  <c:v>2.6549999999999998</c:v>
                </c:pt>
                <c:pt idx="508">
                  <c:v>2.6549999999999998</c:v>
                </c:pt>
                <c:pt idx="509">
                  <c:v>2.6549999999999998</c:v>
                </c:pt>
                <c:pt idx="510">
                  <c:v>2.6549999999999998</c:v>
                </c:pt>
                <c:pt idx="511">
                  <c:v>2.6549999999999998</c:v>
                </c:pt>
                <c:pt idx="512">
                  <c:v>2.6549999999999998</c:v>
                </c:pt>
                <c:pt idx="513">
                  <c:v>2.6549999999999998</c:v>
                </c:pt>
                <c:pt idx="514">
                  <c:v>2.67</c:v>
                </c:pt>
                <c:pt idx="515">
                  <c:v>2.7</c:v>
                </c:pt>
                <c:pt idx="516">
                  <c:v>2.7</c:v>
                </c:pt>
                <c:pt idx="517">
                  <c:v>2.7</c:v>
                </c:pt>
                <c:pt idx="518">
                  <c:v>2.7</c:v>
                </c:pt>
                <c:pt idx="519">
                  <c:v>2.7</c:v>
                </c:pt>
                <c:pt idx="520">
                  <c:v>2.75</c:v>
                </c:pt>
                <c:pt idx="521">
                  <c:v>2.75</c:v>
                </c:pt>
                <c:pt idx="522">
                  <c:v>2.8</c:v>
                </c:pt>
                <c:pt idx="523">
                  <c:v>2.8</c:v>
                </c:pt>
                <c:pt idx="524">
                  <c:v>2.8</c:v>
                </c:pt>
                <c:pt idx="525">
                  <c:v>2.8</c:v>
                </c:pt>
                <c:pt idx="526">
                  <c:v>2.8</c:v>
                </c:pt>
                <c:pt idx="527">
                  <c:v>2.85</c:v>
                </c:pt>
                <c:pt idx="528">
                  <c:v>2.9</c:v>
                </c:pt>
                <c:pt idx="529">
                  <c:v>2.95</c:v>
                </c:pt>
                <c:pt idx="530">
                  <c:v>3</c:v>
                </c:pt>
                <c:pt idx="531">
                  <c:v>3</c:v>
                </c:pt>
                <c:pt idx="532">
                  <c:v>3</c:v>
                </c:pt>
                <c:pt idx="533">
                  <c:v>3</c:v>
                </c:pt>
                <c:pt idx="534">
                  <c:v>3</c:v>
                </c:pt>
                <c:pt idx="535">
                  <c:v>3</c:v>
                </c:pt>
                <c:pt idx="536">
                  <c:v>3</c:v>
                </c:pt>
                <c:pt idx="537">
                  <c:v>3</c:v>
                </c:pt>
                <c:pt idx="538">
                  <c:v>3</c:v>
                </c:pt>
                <c:pt idx="539">
                  <c:v>3</c:v>
                </c:pt>
                <c:pt idx="540">
                  <c:v>3.05</c:v>
                </c:pt>
                <c:pt idx="541">
                  <c:v>3.05</c:v>
                </c:pt>
                <c:pt idx="542">
                  <c:v>3.1</c:v>
                </c:pt>
                <c:pt idx="543">
                  <c:v>3.1</c:v>
                </c:pt>
                <c:pt idx="544">
                  <c:v>3.1</c:v>
                </c:pt>
                <c:pt idx="545">
                  <c:v>3.15</c:v>
                </c:pt>
                <c:pt idx="546">
                  <c:v>3.2</c:v>
                </c:pt>
                <c:pt idx="547">
                  <c:v>3.22</c:v>
                </c:pt>
                <c:pt idx="548">
                  <c:v>3.22</c:v>
                </c:pt>
                <c:pt idx="549">
                  <c:v>3.3</c:v>
                </c:pt>
                <c:pt idx="550">
                  <c:v>3.3</c:v>
                </c:pt>
                <c:pt idx="551">
                  <c:v>3.3</c:v>
                </c:pt>
                <c:pt idx="552">
                  <c:v>3.3</c:v>
                </c:pt>
                <c:pt idx="553">
                  <c:v>3.3</c:v>
                </c:pt>
                <c:pt idx="554">
                  <c:v>3.3</c:v>
                </c:pt>
                <c:pt idx="555">
                  <c:v>3.3</c:v>
                </c:pt>
                <c:pt idx="556">
                  <c:v>3.4</c:v>
                </c:pt>
                <c:pt idx="557">
                  <c:v>3.4</c:v>
                </c:pt>
                <c:pt idx="558">
                  <c:v>3.4</c:v>
                </c:pt>
                <c:pt idx="559">
                  <c:v>3.4</c:v>
                </c:pt>
                <c:pt idx="560">
                  <c:v>3.4</c:v>
                </c:pt>
                <c:pt idx="561">
                  <c:v>3.4</c:v>
                </c:pt>
                <c:pt idx="562">
                  <c:v>3.4</c:v>
                </c:pt>
                <c:pt idx="563">
                  <c:v>3.4</c:v>
                </c:pt>
                <c:pt idx="564">
                  <c:v>3.4</c:v>
                </c:pt>
                <c:pt idx="565">
                  <c:v>3.45</c:v>
                </c:pt>
                <c:pt idx="566">
                  <c:v>3.45</c:v>
                </c:pt>
                <c:pt idx="567">
                  <c:v>3.45</c:v>
                </c:pt>
                <c:pt idx="568">
                  <c:v>3.45</c:v>
                </c:pt>
                <c:pt idx="569">
                  <c:v>3.5</c:v>
                </c:pt>
                <c:pt idx="570">
                  <c:v>3.5</c:v>
                </c:pt>
                <c:pt idx="571">
                  <c:v>3.5</c:v>
                </c:pt>
                <c:pt idx="572">
                  <c:v>3.5</c:v>
                </c:pt>
                <c:pt idx="573">
                  <c:v>3.5</c:v>
                </c:pt>
                <c:pt idx="574">
                  <c:v>3.5</c:v>
                </c:pt>
                <c:pt idx="575">
                  <c:v>3.5</c:v>
                </c:pt>
                <c:pt idx="576">
                  <c:v>3.5</c:v>
                </c:pt>
                <c:pt idx="577">
                  <c:v>3.5</c:v>
                </c:pt>
                <c:pt idx="578">
                  <c:v>3.5</c:v>
                </c:pt>
                <c:pt idx="579">
                  <c:v>3.5</c:v>
                </c:pt>
                <c:pt idx="580">
                  <c:v>3.5</c:v>
                </c:pt>
                <c:pt idx="581">
                  <c:v>3.5</c:v>
                </c:pt>
                <c:pt idx="582">
                  <c:v>3.5</c:v>
                </c:pt>
                <c:pt idx="583">
                  <c:v>3.5</c:v>
                </c:pt>
                <c:pt idx="584">
                  <c:v>3.5</c:v>
                </c:pt>
                <c:pt idx="585">
                  <c:v>3.5</c:v>
                </c:pt>
                <c:pt idx="586">
                  <c:v>3.5</c:v>
                </c:pt>
                <c:pt idx="587">
                  <c:v>3.5</c:v>
                </c:pt>
                <c:pt idx="588">
                  <c:v>3.5</c:v>
                </c:pt>
                <c:pt idx="589">
                  <c:v>3.5</c:v>
                </c:pt>
                <c:pt idx="590">
                  <c:v>3.5</c:v>
                </c:pt>
                <c:pt idx="591">
                  <c:v>3.5</c:v>
                </c:pt>
                <c:pt idx="592">
                  <c:v>3.5</c:v>
                </c:pt>
                <c:pt idx="593">
                  <c:v>3.54</c:v>
                </c:pt>
                <c:pt idx="594">
                  <c:v>3.57</c:v>
                </c:pt>
                <c:pt idx="595">
                  <c:v>3.6</c:v>
                </c:pt>
                <c:pt idx="596">
                  <c:v>3.6</c:v>
                </c:pt>
                <c:pt idx="597">
                  <c:v>3.6</c:v>
                </c:pt>
                <c:pt idx="598">
                  <c:v>3.6</c:v>
                </c:pt>
                <c:pt idx="599">
                  <c:v>3.6</c:v>
                </c:pt>
                <c:pt idx="600">
                  <c:v>3.6</c:v>
                </c:pt>
                <c:pt idx="601">
                  <c:v>3.62</c:v>
                </c:pt>
                <c:pt idx="602">
                  <c:v>3.7</c:v>
                </c:pt>
                <c:pt idx="603">
                  <c:v>3.7</c:v>
                </c:pt>
                <c:pt idx="604">
                  <c:v>3.7</c:v>
                </c:pt>
                <c:pt idx="605">
                  <c:v>3.8</c:v>
                </c:pt>
                <c:pt idx="606">
                  <c:v>3.8</c:v>
                </c:pt>
                <c:pt idx="607">
                  <c:v>3.8</c:v>
                </c:pt>
                <c:pt idx="608">
                  <c:v>4</c:v>
                </c:pt>
                <c:pt idx="609">
                  <c:v>4</c:v>
                </c:pt>
                <c:pt idx="610">
                  <c:v>4</c:v>
                </c:pt>
                <c:pt idx="611">
                  <c:v>4</c:v>
                </c:pt>
                <c:pt idx="612">
                  <c:v>4</c:v>
                </c:pt>
                <c:pt idx="613">
                  <c:v>4</c:v>
                </c:pt>
                <c:pt idx="614">
                  <c:v>4</c:v>
                </c:pt>
                <c:pt idx="615">
                  <c:v>4</c:v>
                </c:pt>
                <c:pt idx="616">
                  <c:v>4</c:v>
                </c:pt>
                <c:pt idx="617">
                  <c:v>4</c:v>
                </c:pt>
                <c:pt idx="618">
                  <c:v>4</c:v>
                </c:pt>
                <c:pt idx="619">
                  <c:v>4.3</c:v>
                </c:pt>
                <c:pt idx="620">
                  <c:v>4.3</c:v>
                </c:pt>
                <c:pt idx="621">
                  <c:v>4.3</c:v>
                </c:pt>
                <c:pt idx="622">
                  <c:v>4.5</c:v>
                </c:pt>
                <c:pt idx="623">
                  <c:v>4.5</c:v>
                </c:pt>
                <c:pt idx="624">
                  <c:v>4.5</c:v>
                </c:pt>
                <c:pt idx="625">
                  <c:v>4.5999999999999996</c:v>
                </c:pt>
                <c:pt idx="626">
                  <c:v>4.5999999999999996</c:v>
                </c:pt>
                <c:pt idx="627">
                  <c:v>4.7</c:v>
                </c:pt>
                <c:pt idx="628">
                  <c:v>4.7</c:v>
                </c:pt>
                <c:pt idx="629">
                  <c:v>4.8</c:v>
                </c:pt>
                <c:pt idx="630">
                  <c:v>4.9000000000000004</c:v>
                </c:pt>
                <c:pt idx="631">
                  <c:v>4.9000000000000004</c:v>
                </c:pt>
                <c:pt idx="632">
                  <c:v>5</c:v>
                </c:pt>
                <c:pt idx="633">
                  <c:v>5</c:v>
                </c:pt>
                <c:pt idx="634">
                  <c:v>5</c:v>
                </c:pt>
                <c:pt idx="635">
                  <c:v>5</c:v>
                </c:pt>
                <c:pt idx="636">
                  <c:v>5</c:v>
                </c:pt>
                <c:pt idx="637">
                  <c:v>5</c:v>
                </c:pt>
                <c:pt idx="638">
                  <c:v>5</c:v>
                </c:pt>
                <c:pt idx="639">
                  <c:v>5</c:v>
                </c:pt>
                <c:pt idx="640">
                  <c:v>5</c:v>
                </c:pt>
                <c:pt idx="641">
                  <c:v>5.2</c:v>
                </c:pt>
                <c:pt idx="642">
                  <c:v>5.4</c:v>
                </c:pt>
                <c:pt idx="643">
                  <c:v>5.4</c:v>
                </c:pt>
                <c:pt idx="644">
                  <c:v>5.4</c:v>
                </c:pt>
                <c:pt idx="645">
                  <c:v>5.4</c:v>
                </c:pt>
                <c:pt idx="646">
                  <c:v>5.4</c:v>
                </c:pt>
                <c:pt idx="647">
                  <c:v>5.4</c:v>
                </c:pt>
                <c:pt idx="648">
                  <c:v>5.4</c:v>
                </c:pt>
                <c:pt idx="649">
                  <c:v>5.4</c:v>
                </c:pt>
                <c:pt idx="650">
                  <c:v>5.4</c:v>
                </c:pt>
                <c:pt idx="651">
                  <c:v>5.4</c:v>
                </c:pt>
                <c:pt idx="652">
                  <c:v>5.5</c:v>
                </c:pt>
                <c:pt idx="653">
                  <c:v>5.5</c:v>
                </c:pt>
                <c:pt idx="654">
                  <c:v>5.5</c:v>
                </c:pt>
                <c:pt idx="655">
                  <c:v>5.5</c:v>
                </c:pt>
                <c:pt idx="656">
                  <c:v>5.5</c:v>
                </c:pt>
                <c:pt idx="657">
                  <c:v>5.5</c:v>
                </c:pt>
                <c:pt idx="658">
                  <c:v>5.5</c:v>
                </c:pt>
                <c:pt idx="659">
                  <c:v>5.65</c:v>
                </c:pt>
                <c:pt idx="660">
                  <c:v>5.7</c:v>
                </c:pt>
                <c:pt idx="661">
                  <c:v>5.72</c:v>
                </c:pt>
                <c:pt idx="662">
                  <c:v>5.8</c:v>
                </c:pt>
                <c:pt idx="663">
                  <c:v>5.8</c:v>
                </c:pt>
                <c:pt idx="664">
                  <c:v>5.8</c:v>
                </c:pt>
                <c:pt idx="665">
                  <c:v>5.8</c:v>
                </c:pt>
                <c:pt idx="666">
                  <c:v>5.8</c:v>
                </c:pt>
                <c:pt idx="667">
                  <c:v>5.9</c:v>
                </c:pt>
                <c:pt idx="668">
                  <c:v>5.9</c:v>
                </c:pt>
                <c:pt idx="669">
                  <c:v>5.9</c:v>
                </c:pt>
                <c:pt idx="670">
                  <c:v>5.9</c:v>
                </c:pt>
                <c:pt idx="671">
                  <c:v>5.9</c:v>
                </c:pt>
                <c:pt idx="672">
                  <c:v>5.9</c:v>
                </c:pt>
                <c:pt idx="673">
                  <c:v>5.9</c:v>
                </c:pt>
                <c:pt idx="674">
                  <c:v>5.9</c:v>
                </c:pt>
                <c:pt idx="675">
                  <c:v>6</c:v>
                </c:pt>
                <c:pt idx="676">
                  <c:v>6</c:v>
                </c:pt>
                <c:pt idx="677">
                  <c:v>6</c:v>
                </c:pt>
                <c:pt idx="678">
                  <c:v>6</c:v>
                </c:pt>
                <c:pt idx="679">
                  <c:v>6</c:v>
                </c:pt>
                <c:pt idx="680">
                  <c:v>6</c:v>
                </c:pt>
                <c:pt idx="681">
                  <c:v>6</c:v>
                </c:pt>
                <c:pt idx="682">
                  <c:v>6</c:v>
                </c:pt>
                <c:pt idx="683">
                  <c:v>6</c:v>
                </c:pt>
                <c:pt idx="684">
                  <c:v>6</c:v>
                </c:pt>
                <c:pt idx="685">
                  <c:v>6</c:v>
                </c:pt>
                <c:pt idx="686">
                  <c:v>6</c:v>
                </c:pt>
                <c:pt idx="687">
                  <c:v>6.2</c:v>
                </c:pt>
                <c:pt idx="688">
                  <c:v>6.5</c:v>
                </c:pt>
                <c:pt idx="689">
                  <c:v>6.5</c:v>
                </c:pt>
                <c:pt idx="690">
                  <c:v>6.5</c:v>
                </c:pt>
                <c:pt idx="691">
                  <c:v>7</c:v>
                </c:pt>
                <c:pt idx="692">
                  <c:v>7</c:v>
                </c:pt>
                <c:pt idx="693">
                  <c:v>7</c:v>
                </c:pt>
                <c:pt idx="694">
                  <c:v>7</c:v>
                </c:pt>
                <c:pt idx="695">
                  <c:v>7</c:v>
                </c:pt>
                <c:pt idx="696">
                  <c:v>7</c:v>
                </c:pt>
                <c:pt idx="697">
                  <c:v>7</c:v>
                </c:pt>
                <c:pt idx="698">
                  <c:v>7.25</c:v>
                </c:pt>
                <c:pt idx="699">
                  <c:v>7.5</c:v>
                </c:pt>
                <c:pt idx="700">
                  <c:v>7.5</c:v>
                </c:pt>
                <c:pt idx="701">
                  <c:v>7.6</c:v>
                </c:pt>
                <c:pt idx="702">
                  <c:v>7.75</c:v>
                </c:pt>
                <c:pt idx="703">
                  <c:v>7.9</c:v>
                </c:pt>
                <c:pt idx="704">
                  <c:v>8</c:v>
                </c:pt>
                <c:pt idx="705">
                  <c:v>8</c:v>
                </c:pt>
                <c:pt idx="706">
                  <c:v>8</c:v>
                </c:pt>
                <c:pt idx="707">
                  <c:v>8</c:v>
                </c:pt>
                <c:pt idx="708">
                  <c:v>8</c:v>
                </c:pt>
                <c:pt idx="709">
                  <c:v>8</c:v>
                </c:pt>
                <c:pt idx="710">
                  <c:v>8</c:v>
                </c:pt>
                <c:pt idx="711">
                  <c:v>8</c:v>
                </c:pt>
                <c:pt idx="712">
                  <c:v>8</c:v>
                </c:pt>
                <c:pt idx="713">
                  <c:v>8</c:v>
                </c:pt>
                <c:pt idx="714">
                  <c:v>8.1</c:v>
                </c:pt>
                <c:pt idx="715">
                  <c:v>8.16</c:v>
                </c:pt>
                <c:pt idx="716">
                  <c:v>8.4</c:v>
                </c:pt>
                <c:pt idx="717">
                  <c:v>8.4</c:v>
                </c:pt>
                <c:pt idx="718">
                  <c:v>8.4</c:v>
                </c:pt>
                <c:pt idx="719">
                  <c:v>8.5</c:v>
                </c:pt>
                <c:pt idx="720">
                  <c:v>8.5</c:v>
                </c:pt>
                <c:pt idx="721">
                  <c:v>8.5</c:v>
                </c:pt>
                <c:pt idx="722">
                  <c:v>8.6</c:v>
                </c:pt>
                <c:pt idx="723">
                  <c:v>8.75</c:v>
                </c:pt>
                <c:pt idx="724">
                  <c:v>8.8000000000000007</c:v>
                </c:pt>
                <c:pt idx="725">
                  <c:v>8.8000000000000007</c:v>
                </c:pt>
                <c:pt idx="726">
                  <c:v>8.8000000000000007</c:v>
                </c:pt>
                <c:pt idx="727">
                  <c:v>9</c:v>
                </c:pt>
                <c:pt idx="728">
                  <c:v>9</c:v>
                </c:pt>
                <c:pt idx="729">
                  <c:v>9</c:v>
                </c:pt>
                <c:pt idx="730">
                  <c:v>9</c:v>
                </c:pt>
                <c:pt idx="731">
                  <c:v>9</c:v>
                </c:pt>
                <c:pt idx="732">
                  <c:v>9</c:v>
                </c:pt>
                <c:pt idx="733">
                  <c:v>9.1999999999999993</c:v>
                </c:pt>
                <c:pt idx="734">
                  <c:v>9.1999999999999993</c:v>
                </c:pt>
                <c:pt idx="735">
                  <c:v>9.3000000000000007</c:v>
                </c:pt>
                <c:pt idx="736">
                  <c:v>9.3000000000000007</c:v>
                </c:pt>
                <c:pt idx="737">
                  <c:v>9.3000000000000007</c:v>
                </c:pt>
                <c:pt idx="738">
                  <c:v>9.4</c:v>
                </c:pt>
                <c:pt idx="739">
                  <c:v>9.4</c:v>
                </c:pt>
                <c:pt idx="740">
                  <c:v>9.5</c:v>
                </c:pt>
                <c:pt idx="741">
                  <c:v>9.5</c:v>
                </c:pt>
                <c:pt idx="742">
                  <c:v>9.5</c:v>
                </c:pt>
                <c:pt idx="743">
                  <c:v>9.57</c:v>
                </c:pt>
                <c:pt idx="744">
                  <c:v>9.6</c:v>
                </c:pt>
                <c:pt idx="745">
                  <c:v>9.6999999999999993</c:v>
                </c:pt>
                <c:pt idx="746">
                  <c:v>9.8000000000000007</c:v>
                </c:pt>
                <c:pt idx="747">
                  <c:v>9.8000000000000007</c:v>
                </c:pt>
                <c:pt idx="748">
                  <c:v>9.8000000000000007</c:v>
                </c:pt>
                <c:pt idx="749">
                  <c:v>9.9</c:v>
                </c:pt>
                <c:pt idx="750">
                  <c:v>10</c:v>
                </c:pt>
                <c:pt idx="751">
                  <c:v>10</c:v>
                </c:pt>
                <c:pt idx="752">
                  <c:v>10</c:v>
                </c:pt>
                <c:pt idx="753">
                  <c:v>10</c:v>
                </c:pt>
                <c:pt idx="754">
                  <c:v>10</c:v>
                </c:pt>
                <c:pt idx="755">
                  <c:v>10</c:v>
                </c:pt>
                <c:pt idx="756">
                  <c:v>10</c:v>
                </c:pt>
                <c:pt idx="757">
                  <c:v>10</c:v>
                </c:pt>
                <c:pt idx="758">
                  <c:v>10</c:v>
                </c:pt>
                <c:pt idx="759">
                  <c:v>10</c:v>
                </c:pt>
                <c:pt idx="760">
                  <c:v>10</c:v>
                </c:pt>
                <c:pt idx="761">
                  <c:v>10</c:v>
                </c:pt>
                <c:pt idx="762">
                  <c:v>10</c:v>
                </c:pt>
                <c:pt idx="763">
                  <c:v>10</c:v>
                </c:pt>
                <c:pt idx="764">
                  <c:v>10</c:v>
                </c:pt>
                <c:pt idx="765">
                  <c:v>10</c:v>
                </c:pt>
                <c:pt idx="766">
                  <c:v>10</c:v>
                </c:pt>
                <c:pt idx="767">
                  <c:v>10</c:v>
                </c:pt>
                <c:pt idx="768">
                  <c:v>10</c:v>
                </c:pt>
                <c:pt idx="769">
                  <c:v>10</c:v>
                </c:pt>
                <c:pt idx="770">
                  <c:v>10.1</c:v>
                </c:pt>
                <c:pt idx="771">
                  <c:v>10.199999999999999</c:v>
                </c:pt>
                <c:pt idx="772">
                  <c:v>10.3</c:v>
                </c:pt>
                <c:pt idx="773">
                  <c:v>10.35</c:v>
                </c:pt>
                <c:pt idx="774">
                  <c:v>10.5</c:v>
                </c:pt>
                <c:pt idx="775">
                  <c:v>11</c:v>
                </c:pt>
                <c:pt idx="776">
                  <c:v>11</c:v>
                </c:pt>
                <c:pt idx="777">
                  <c:v>11</c:v>
                </c:pt>
                <c:pt idx="778">
                  <c:v>11</c:v>
                </c:pt>
                <c:pt idx="779">
                  <c:v>12</c:v>
                </c:pt>
                <c:pt idx="780">
                  <c:v>12</c:v>
                </c:pt>
                <c:pt idx="781">
                  <c:v>12</c:v>
                </c:pt>
                <c:pt idx="782">
                  <c:v>12</c:v>
                </c:pt>
                <c:pt idx="783">
                  <c:v>12</c:v>
                </c:pt>
                <c:pt idx="784">
                  <c:v>12</c:v>
                </c:pt>
                <c:pt idx="785">
                  <c:v>12</c:v>
                </c:pt>
                <c:pt idx="786">
                  <c:v>13</c:v>
                </c:pt>
                <c:pt idx="787">
                  <c:v>13</c:v>
                </c:pt>
                <c:pt idx="788">
                  <c:v>13.25</c:v>
                </c:pt>
                <c:pt idx="789">
                  <c:v>13.75</c:v>
                </c:pt>
                <c:pt idx="790">
                  <c:v>14</c:v>
                </c:pt>
                <c:pt idx="791">
                  <c:v>14</c:v>
                </c:pt>
                <c:pt idx="792">
                  <c:v>14</c:v>
                </c:pt>
                <c:pt idx="793">
                  <c:v>14</c:v>
                </c:pt>
                <c:pt idx="794">
                  <c:v>14.1</c:v>
                </c:pt>
                <c:pt idx="795">
                  <c:v>14.375</c:v>
                </c:pt>
                <c:pt idx="796">
                  <c:v>14.5</c:v>
                </c:pt>
                <c:pt idx="797">
                  <c:v>14.5</c:v>
                </c:pt>
                <c:pt idx="798">
                  <c:v>14.6</c:v>
                </c:pt>
                <c:pt idx="799">
                  <c:v>14.9</c:v>
                </c:pt>
                <c:pt idx="800">
                  <c:v>15</c:v>
                </c:pt>
                <c:pt idx="801">
                  <c:v>15</c:v>
                </c:pt>
                <c:pt idx="802">
                  <c:v>15</c:v>
                </c:pt>
                <c:pt idx="803">
                  <c:v>15</c:v>
                </c:pt>
                <c:pt idx="804">
                  <c:v>15</c:v>
                </c:pt>
                <c:pt idx="805">
                  <c:v>16</c:v>
                </c:pt>
                <c:pt idx="806">
                  <c:v>16</c:v>
                </c:pt>
                <c:pt idx="807">
                  <c:v>17.100000000000001</c:v>
                </c:pt>
                <c:pt idx="808">
                  <c:v>17.3</c:v>
                </c:pt>
                <c:pt idx="809">
                  <c:v>18</c:v>
                </c:pt>
                <c:pt idx="810">
                  <c:v>18</c:v>
                </c:pt>
                <c:pt idx="811">
                  <c:v>18</c:v>
                </c:pt>
                <c:pt idx="812">
                  <c:v>18</c:v>
                </c:pt>
                <c:pt idx="813">
                  <c:v>19</c:v>
                </c:pt>
                <c:pt idx="814">
                  <c:v>19</c:v>
                </c:pt>
                <c:pt idx="815">
                  <c:v>19</c:v>
                </c:pt>
                <c:pt idx="816">
                  <c:v>19</c:v>
                </c:pt>
                <c:pt idx="817">
                  <c:v>19</c:v>
                </c:pt>
                <c:pt idx="818">
                  <c:v>19</c:v>
                </c:pt>
                <c:pt idx="819">
                  <c:v>19.8</c:v>
                </c:pt>
                <c:pt idx="820">
                  <c:v>20</c:v>
                </c:pt>
                <c:pt idx="821">
                  <c:v>20</c:v>
                </c:pt>
                <c:pt idx="822">
                  <c:v>20</c:v>
                </c:pt>
                <c:pt idx="823">
                  <c:v>20.2</c:v>
                </c:pt>
                <c:pt idx="824">
                  <c:v>20.2</c:v>
                </c:pt>
                <c:pt idx="825">
                  <c:v>21</c:v>
                </c:pt>
                <c:pt idx="826">
                  <c:v>21</c:v>
                </c:pt>
                <c:pt idx="827">
                  <c:v>23</c:v>
                </c:pt>
                <c:pt idx="828">
                  <c:v>23</c:v>
                </c:pt>
                <c:pt idx="829">
                  <c:v>24</c:v>
                </c:pt>
                <c:pt idx="830">
                  <c:v>25</c:v>
                </c:pt>
                <c:pt idx="831">
                  <c:v>26</c:v>
                </c:pt>
                <c:pt idx="832">
                  <c:v>26</c:v>
                </c:pt>
                <c:pt idx="833">
                  <c:v>26</c:v>
                </c:pt>
                <c:pt idx="834">
                  <c:v>26</c:v>
                </c:pt>
                <c:pt idx="835">
                  <c:v>26.5</c:v>
                </c:pt>
                <c:pt idx="836">
                  <c:v>26.5</c:v>
                </c:pt>
                <c:pt idx="837">
                  <c:v>26.5</c:v>
                </c:pt>
                <c:pt idx="838">
                  <c:v>27</c:v>
                </c:pt>
                <c:pt idx="839">
                  <c:v>27</c:v>
                </c:pt>
                <c:pt idx="840">
                  <c:v>27</c:v>
                </c:pt>
                <c:pt idx="841">
                  <c:v>27</c:v>
                </c:pt>
                <c:pt idx="842">
                  <c:v>27.7</c:v>
                </c:pt>
                <c:pt idx="843">
                  <c:v>28</c:v>
                </c:pt>
                <c:pt idx="844">
                  <c:v>28</c:v>
                </c:pt>
                <c:pt idx="845">
                  <c:v>28</c:v>
                </c:pt>
                <c:pt idx="846">
                  <c:v>28</c:v>
                </c:pt>
                <c:pt idx="847">
                  <c:v>28</c:v>
                </c:pt>
                <c:pt idx="848">
                  <c:v>28</c:v>
                </c:pt>
                <c:pt idx="849">
                  <c:v>28</c:v>
                </c:pt>
                <c:pt idx="850">
                  <c:v>28</c:v>
                </c:pt>
                <c:pt idx="851">
                  <c:v>155</c:v>
                </c:pt>
                <c:pt idx="852">
                  <c:v>181</c:v>
                </c:pt>
                <c:pt idx="853">
                  <c:v>190</c:v>
                </c:pt>
                <c:pt idx="854">
                  <c:v>195</c:v>
                </c:pt>
                <c:pt idx="855">
                  <c:v>205</c:v>
                </c:pt>
                <c:pt idx="856">
                  <c:v>55</c:v>
                </c:pt>
                <c:pt idx="857">
                  <c:v>65</c:v>
                </c:pt>
                <c:pt idx="858">
                  <c:v>87</c:v>
                </c:pt>
                <c:pt idx="859">
                  <c:v>#N/A</c:v>
                </c:pt>
                <c:pt idx="860">
                  <c:v>#N/A</c:v>
                </c:pt>
                <c:pt idx="861">
                  <c:v>#N/A</c:v>
                </c:pt>
                <c:pt idx="862">
                  <c:v>#N/A</c:v>
                </c:pt>
                <c:pt idx="863">
                  <c:v>29</c:v>
                </c:pt>
                <c:pt idx="864">
                  <c:v>#N/A</c:v>
                </c:pt>
                <c:pt idx="865">
                  <c:v>30</c:v>
                </c:pt>
                <c:pt idx="866">
                  <c:v>29</c:v>
                </c:pt>
                <c:pt idx="867">
                  <c:v>#N/A</c:v>
                </c:pt>
                <c:pt idx="868">
                  <c:v>#N/A</c:v>
                </c:pt>
                <c:pt idx="869">
                  <c:v>#N/A</c:v>
                </c:pt>
                <c:pt idx="870">
                  <c:v>30</c:v>
                </c:pt>
                <c:pt idx="871">
                  <c:v>30</c:v>
                </c:pt>
                <c:pt idx="872">
                  <c:v>30</c:v>
                </c:pt>
                <c:pt idx="873">
                  <c:v>#N/A</c:v>
                </c:pt>
                <c:pt idx="874">
                  <c:v>#N/A</c:v>
                </c:pt>
                <c:pt idx="875">
                  <c:v>#N/A</c:v>
                </c:pt>
                <c:pt idx="876">
                  <c:v>30</c:v>
                </c:pt>
                <c:pt idx="877">
                  <c:v>#N/A</c:v>
                </c:pt>
                <c:pt idx="878">
                  <c:v>#N/A</c:v>
                </c:pt>
                <c:pt idx="879">
                  <c:v>30</c:v>
                </c:pt>
                <c:pt idx="880">
                  <c:v>#N/A</c:v>
                </c:pt>
                <c:pt idx="881">
                  <c:v>35</c:v>
                </c:pt>
                <c:pt idx="882">
                  <c:v>35</c:v>
                </c:pt>
                <c:pt idx="883">
                  <c:v>35.4</c:v>
                </c:pt>
                <c:pt idx="884">
                  <c:v>36</c:v>
                </c:pt>
                <c:pt idx="885">
                  <c:v>36</c:v>
                </c:pt>
                <c:pt idx="886">
                  <c:v>36</c:v>
                </c:pt>
                <c:pt idx="887">
                  <c:v>37.5</c:v>
                </c:pt>
                <c:pt idx="888">
                  <c:v>38</c:v>
                </c:pt>
                <c:pt idx="889">
                  <c:v>38</c:v>
                </c:pt>
                <c:pt idx="890">
                  <c:v>38</c:v>
                </c:pt>
                <c:pt idx="891">
                  <c:v>38</c:v>
                </c:pt>
                <c:pt idx="892">
                  <c:v>38</c:v>
                </c:pt>
                <c:pt idx="893">
                  <c:v>39</c:v>
                </c:pt>
                <c:pt idx="894">
                  <c:v>39</c:v>
                </c:pt>
                <c:pt idx="895">
                  <c:v>39</c:v>
                </c:pt>
                <c:pt idx="896">
                  <c:v>39</c:v>
                </c:pt>
                <c:pt idx="897">
                  <c:v>39</c:v>
                </c:pt>
                <c:pt idx="898">
                  <c:v>30.5</c:v>
                </c:pt>
                <c:pt idx="899">
                  <c:v>31</c:v>
                </c:pt>
                <c:pt idx="900">
                  <c:v>31</c:v>
                </c:pt>
                <c:pt idx="901">
                  <c:v>31</c:v>
                </c:pt>
                <c:pt idx="902">
                  <c:v>#N/A</c:v>
                </c:pt>
                <c:pt idx="903">
                  <c:v>30</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40</c:v>
                </c:pt>
                <c:pt idx="929">
                  <c:v>40</c:v>
                </c:pt>
                <c:pt idx="930">
                  <c:v>40</c:v>
                </c:pt>
                <c:pt idx="931">
                  <c:v>42.5</c:v>
                </c:pt>
                <c:pt idx="932">
                  <c:v>57</c:v>
                </c:pt>
                <c:pt idx="933">
                  <c:v>59</c:v>
                </c:pt>
                <c:pt idx="934">
                  <c:v>64</c:v>
                </c:pt>
                <c:pt idx="935">
                  <c:v>71</c:v>
                </c:pt>
                <c:pt idx="936">
                  <c:v>73</c:v>
                </c:pt>
                <c:pt idx="937">
                  <c:v>74</c:v>
                </c:pt>
                <c:pt idx="938">
                  <c:v>74</c:v>
                </c:pt>
                <c:pt idx="939">
                  <c:v>74</c:v>
                </c:pt>
                <c:pt idx="940">
                  <c:v>74</c:v>
                </c:pt>
                <c:pt idx="941">
                  <c:v>74</c:v>
                </c:pt>
                <c:pt idx="942">
                  <c:v>74</c:v>
                </c:pt>
                <c:pt idx="943">
                  <c:v>74</c:v>
                </c:pt>
                <c:pt idx="944">
                  <c:v>76</c:v>
                </c:pt>
                <c:pt idx="945">
                  <c:v>76</c:v>
                </c:pt>
                <c:pt idx="946">
                  <c:v>76</c:v>
                </c:pt>
                <c:pt idx="947">
                  <c:v>76.5</c:v>
                </c:pt>
                <c:pt idx="948">
                  <c:v>76.5</c:v>
                </c:pt>
                <c:pt idx="949">
                  <c:v>80</c:v>
                </c:pt>
                <c:pt idx="950">
                  <c:v>80</c:v>
                </c:pt>
                <c:pt idx="951">
                  <c:v>80</c:v>
                </c:pt>
                <c:pt idx="952">
                  <c:v>80</c:v>
                </c:pt>
                <c:pt idx="953">
                  <c:v>80</c:v>
                </c:pt>
                <c:pt idx="954">
                  <c:v>80.5</c:v>
                </c:pt>
                <c:pt idx="955">
                  <c:v>#N/A</c:v>
                </c:pt>
                <c:pt idx="956">
                  <c:v>83</c:v>
                </c:pt>
                <c:pt idx="957">
                  <c:v>84</c:v>
                </c:pt>
                <c:pt idx="958">
                  <c:v>84</c:v>
                </c:pt>
                <c:pt idx="959">
                  <c:v>84</c:v>
                </c:pt>
                <c:pt idx="960">
                  <c:v>84</c:v>
                </c:pt>
                <c:pt idx="961">
                  <c:v>84</c:v>
                </c:pt>
                <c:pt idx="962">
                  <c:v>86</c:v>
                </c:pt>
                <c:pt idx="963">
                  <c:v>86</c:v>
                </c:pt>
                <c:pt idx="964">
                  <c:v>86</c:v>
                </c:pt>
                <c:pt idx="965">
                  <c:v>86</c:v>
                </c:pt>
                <c:pt idx="966">
                  <c:v>86</c:v>
                </c:pt>
                <c:pt idx="967">
                  <c:v>88</c:v>
                </c:pt>
                <c:pt idx="968">
                  <c:v>88</c:v>
                </c:pt>
                <c:pt idx="969">
                  <c:v>#N/A</c:v>
                </c:pt>
                <c:pt idx="970">
                  <c:v>#N/A</c:v>
                </c:pt>
                <c:pt idx="971">
                  <c:v>#N/A</c:v>
                </c:pt>
                <c:pt idx="972">
                  <c:v>90</c:v>
                </c:pt>
                <c:pt idx="973">
                  <c:v>90</c:v>
                </c:pt>
                <c:pt idx="974">
                  <c:v>90</c:v>
                </c:pt>
                <c:pt idx="975">
                  <c:v>90</c:v>
                </c:pt>
                <c:pt idx="976">
                  <c:v>90</c:v>
                </c:pt>
                <c:pt idx="977">
                  <c:v>90</c:v>
                </c:pt>
                <c:pt idx="978">
                  <c:v>91</c:v>
                </c:pt>
                <c:pt idx="979">
                  <c:v>91</c:v>
                </c:pt>
                <c:pt idx="980">
                  <c:v>#N/A</c:v>
                </c:pt>
                <c:pt idx="981">
                  <c:v>91</c:v>
                </c:pt>
                <c:pt idx="982">
                  <c:v>92</c:v>
                </c:pt>
                <c:pt idx="983">
                  <c:v>92</c:v>
                </c:pt>
                <c:pt idx="984">
                  <c:v>93</c:v>
                </c:pt>
                <c:pt idx="985">
                  <c:v>93</c:v>
                </c:pt>
                <c:pt idx="986">
                  <c:v>93.5</c:v>
                </c:pt>
                <c:pt idx="987">
                  <c:v>93.5</c:v>
                </c:pt>
                <c:pt idx="988">
                  <c:v>94</c:v>
                </c:pt>
                <c:pt idx="989">
                  <c:v>94</c:v>
                </c:pt>
                <c:pt idx="990">
                  <c:v>94</c:v>
                </c:pt>
                <c:pt idx="991">
                  <c:v>94</c:v>
                </c:pt>
                <c:pt idx="992">
                  <c:v>94</c:v>
                </c:pt>
                <c:pt idx="993">
                  <c:v>95</c:v>
                </c:pt>
                <c:pt idx="994">
                  <c:v>95</c:v>
                </c:pt>
                <c:pt idx="995">
                  <c:v>95</c:v>
                </c:pt>
                <c:pt idx="996">
                  <c:v>95</c:v>
                </c:pt>
                <c:pt idx="997">
                  <c:v>95</c:v>
                </c:pt>
                <c:pt idx="998">
                  <c:v>102</c:v>
                </c:pt>
                <c:pt idx="999">
                  <c:v>114</c:v>
                </c:pt>
                <c:pt idx="1000">
                  <c:v>115</c:v>
                </c:pt>
                <c:pt idx="1004">
                  <c:v>2</c:v>
                </c:pt>
                <c:pt idx="1005">
                  <c:v>0.55000000000000004</c:v>
                </c:pt>
                <c:pt idx="1006">
                  <c:v>0.7</c:v>
                </c:pt>
                <c:pt idx="1007">
                  <c:v>2.2000000000000002</c:v>
                </c:pt>
                <c:pt idx="1008">
                  <c:v>2</c:v>
                </c:pt>
                <c:pt idx="1009">
                  <c:v>2.4</c:v>
                </c:pt>
                <c:pt idx="1010">
                  <c:v>2.2000000000000002</c:v>
                </c:pt>
                <c:pt idx="1011">
                  <c:v>1.85</c:v>
                </c:pt>
                <c:pt idx="1012">
                  <c:v>2.15</c:v>
                </c:pt>
                <c:pt idx="1013">
                  <c:v>1.8</c:v>
                </c:pt>
                <c:pt idx="1014">
                  <c:v>2.1</c:v>
                </c:pt>
                <c:pt idx="1015">
                  <c:v>#N/A</c:v>
                </c:pt>
                <c:pt idx="1016">
                  <c:v>9.4</c:v>
                </c:pt>
                <c:pt idx="1017">
                  <c:v>5</c:v>
                </c:pt>
                <c:pt idx="1018">
                  <c:v>5</c:v>
                </c:pt>
                <c:pt idx="1019">
                  <c:v>5.5</c:v>
                </c:pt>
                <c:pt idx="1020">
                  <c:v>0.9</c:v>
                </c:pt>
                <c:pt idx="1021">
                  <c:v>1.8</c:v>
                </c:pt>
                <c:pt idx="1022">
                  <c:v>1.2</c:v>
                </c:pt>
                <c:pt idx="1023">
                  <c:v>2</c:v>
                </c:pt>
                <c:pt idx="1024">
                  <c:v>1.4</c:v>
                </c:pt>
                <c:pt idx="1025">
                  <c:v>1.7</c:v>
                </c:pt>
                <c:pt idx="1026">
                  <c:v>2</c:v>
                </c:pt>
                <c:pt idx="1027">
                  <c:v>1</c:v>
                </c:pt>
                <c:pt idx="1028">
                  <c:v>1.5</c:v>
                </c:pt>
                <c:pt idx="1029">
                  <c:v>2</c:v>
                </c:pt>
                <c:pt idx="1030">
                  <c:v>1.8</c:v>
                </c:pt>
                <c:pt idx="1031">
                  <c:v>2</c:v>
                </c:pt>
                <c:pt idx="1032">
                  <c:v>2</c:v>
                </c:pt>
                <c:pt idx="1033">
                  <c:v>1.8</c:v>
                </c:pt>
                <c:pt idx="1034">
                  <c:v>2</c:v>
                </c:pt>
                <c:pt idx="1035">
                  <c:v>92</c:v>
                </c:pt>
                <c:pt idx="1036">
                  <c:v>0.9</c:v>
                </c:pt>
                <c:pt idx="1037">
                  <c:v>28</c:v>
                </c:pt>
                <c:pt idx="1038">
                  <c:v>38</c:v>
                </c:pt>
                <c:pt idx="1039">
                  <c:v>#N/A</c:v>
                </c:pt>
                <c:pt idx="1040">
                  <c:v>26</c:v>
                </c:pt>
                <c:pt idx="1041">
                  <c:v>34</c:v>
                </c:pt>
                <c:pt idx="1042">
                  <c:v>24</c:v>
                </c:pt>
                <c:pt idx="1043">
                  <c:v>#N/A</c:v>
                </c:pt>
                <c:pt idx="1044">
                  <c:v>#N/A</c:v>
                </c:pt>
                <c:pt idx="1045">
                  <c:v>36</c:v>
                </c:pt>
                <c:pt idx="1046">
                  <c:v>#N/A</c:v>
                </c:pt>
                <c:pt idx="1047">
                  <c:v>#N/A</c:v>
                </c:pt>
                <c:pt idx="1048">
                  <c:v>#N/A</c:v>
                </c:pt>
                <c:pt idx="1049">
                  <c:v>#N/A</c:v>
                </c:pt>
                <c:pt idx="1050">
                  <c:v>#N/A</c:v>
                </c:pt>
                <c:pt idx="1051">
                  <c:v>18</c:v>
                </c:pt>
                <c:pt idx="1052">
                  <c:v>19</c:v>
                </c:pt>
                <c:pt idx="1053">
                  <c:v>20.3</c:v>
                </c:pt>
                <c:pt idx="1054">
                  <c:v>#N/A</c:v>
                </c:pt>
                <c:pt idx="1055">
                  <c:v>28</c:v>
                </c:pt>
                <c:pt idx="1056">
                  <c:v>38</c:v>
                </c:pt>
                <c:pt idx="1057">
                  <c:v>#N/A</c:v>
                </c:pt>
                <c:pt idx="1058">
                  <c:v>22</c:v>
                </c:pt>
                <c:pt idx="1104">
                  <c:v>4.8</c:v>
                </c:pt>
                <c:pt idx="1105">
                  <c:v>2.1</c:v>
                </c:pt>
                <c:pt idx="1106">
                  <c:v>2.2999999999999998</c:v>
                </c:pt>
                <c:pt idx="1107">
                  <c:v>2.8</c:v>
                </c:pt>
                <c:pt idx="1108">
                  <c:v>3.5</c:v>
                </c:pt>
                <c:pt idx="1109">
                  <c:v>2.2000000000000002</c:v>
                </c:pt>
                <c:pt idx="1110">
                  <c:v>2.5</c:v>
                </c:pt>
                <c:pt idx="1111">
                  <c:v>3.5</c:v>
                </c:pt>
                <c:pt idx="1112">
                  <c:v>3.7</c:v>
                </c:pt>
                <c:pt idx="1113">
                  <c:v>8.5</c:v>
                </c:pt>
                <c:pt idx="1114">
                  <c:v>10.5</c:v>
                </c:pt>
                <c:pt idx="1115">
                  <c:v>17.5</c:v>
                </c:pt>
                <c:pt idx="1116">
                  <c:v>15</c:v>
                </c:pt>
                <c:pt idx="1117">
                  <c:v>34</c:v>
                </c:pt>
                <c:pt idx="1118">
                  <c:v>36</c:v>
                </c:pt>
                <c:pt idx="1119">
                  <c:v>3.3</c:v>
                </c:pt>
                <c:pt idx="1120">
                  <c:v>3.7</c:v>
                </c:pt>
                <c:pt idx="1121">
                  <c:v>21.5</c:v>
                </c:pt>
                <c:pt idx="1122">
                  <c:v>3.5</c:v>
                </c:pt>
                <c:pt idx="1123">
                  <c:v>5</c:v>
                </c:pt>
                <c:pt idx="1124">
                  <c:v>19</c:v>
                </c:pt>
                <c:pt idx="1125">
                  <c:v>9</c:v>
                </c:pt>
                <c:pt idx="1126">
                  <c:v>18</c:v>
                </c:pt>
                <c:pt idx="1127">
                  <c:v>18</c:v>
                </c:pt>
                <c:pt idx="1128">
                  <c:v>19</c:v>
                </c:pt>
                <c:pt idx="1129">
                  <c:v>13</c:v>
                </c:pt>
                <c:pt idx="1130">
                  <c:v>14</c:v>
                </c:pt>
                <c:pt idx="1131">
                  <c:v>17</c:v>
                </c:pt>
                <c:pt idx="1132">
                  <c:v>9.5</c:v>
                </c:pt>
                <c:pt idx="1133">
                  <c:v>3.2</c:v>
                </c:pt>
                <c:pt idx="1134">
                  <c:v>10</c:v>
                </c:pt>
                <c:pt idx="1135">
                  <c:v>2.4</c:v>
                </c:pt>
                <c:pt idx="1136">
                  <c:v>17.7</c:v>
                </c:pt>
                <c:pt idx="1137">
                  <c:v>8.5</c:v>
                </c:pt>
                <c:pt idx="1138">
                  <c:v>12</c:v>
                </c:pt>
                <c:pt idx="1139">
                  <c:v>2</c:v>
                </c:pt>
                <c:pt idx="1140">
                  <c:v>2.1</c:v>
                </c:pt>
                <c:pt idx="1141">
                  <c:v>3.7</c:v>
                </c:pt>
                <c:pt idx="1142">
                  <c:v>3.5</c:v>
                </c:pt>
                <c:pt idx="1143">
                  <c:v>10</c:v>
                </c:pt>
                <c:pt idx="1144">
                  <c:v>1.8</c:v>
                </c:pt>
                <c:pt idx="1145">
                  <c:v>4.9000000000000004</c:v>
                </c:pt>
                <c:pt idx="1146">
                  <c:v>8.1999999999999993</c:v>
                </c:pt>
                <c:pt idx="1147">
                  <c:v>8.5</c:v>
                </c:pt>
                <c:pt idx="1148">
                  <c:v>3</c:v>
                </c:pt>
                <c:pt idx="1149">
                  <c:v>4.2</c:v>
                </c:pt>
                <c:pt idx="1150">
                  <c:v>3.5</c:v>
                </c:pt>
                <c:pt idx="1151">
                  <c:v>3.5</c:v>
                </c:pt>
                <c:pt idx="1152">
                  <c:v>3.5</c:v>
                </c:pt>
                <c:pt idx="1153">
                  <c:v>4</c:v>
                </c:pt>
                <c:pt idx="1154">
                  <c:v>10</c:v>
                </c:pt>
                <c:pt idx="1155">
                  <c:v>16</c:v>
                </c:pt>
                <c:pt idx="1156">
                  <c:v>3.5</c:v>
                </c:pt>
                <c:pt idx="1157">
                  <c:v>3.6</c:v>
                </c:pt>
                <c:pt idx="1158">
                  <c:v>4.5999999999999996</c:v>
                </c:pt>
                <c:pt idx="1159">
                  <c:v>2.6</c:v>
                </c:pt>
                <c:pt idx="1160">
                  <c:v>3.5</c:v>
                </c:pt>
                <c:pt idx="1161">
                  <c:v>1.8</c:v>
                </c:pt>
                <c:pt idx="1162">
                  <c:v>2</c:v>
                </c:pt>
                <c:pt idx="1163">
                  <c:v>2</c:v>
                </c:pt>
                <c:pt idx="1164">
                  <c:v>24</c:v>
                </c:pt>
                <c:pt idx="1165">
                  <c:v>28</c:v>
                </c:pt>
                <c:pt idx="1166">
                  <c:v>38</c:v>
                </c:pt>
                <c:pt idx="1167">
                  <c:v>24</c:v>
                </c:pt>
                <c:pt idx="1168">
                  <c:v>28</c:v>
                </c:pt>
              </c:numCache>
            </c:numRef>
          </c:xVal>
          <c:yVal>
            <c:numRef>
              <c:f>GaN!$AZ:$AZ</c:f>
              <c:numCache>
                <c:formatCode>General</c:formatCode>
                <c:ptCount val="10485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1.2867854115076081</c:v>
                </c:pt>
                <c:pt idx="811">
                  <c:v>0.88183421516754856</c:v>
                </c:pt>
                <c:pt idx="812">
                  <c:v>0.38185693990649394</c:v>
                </c:pt>
                <c:pt idx="813">
                  <c:v>1.9397514889481846</c:v>
                </c:pt>
                <c:pt idx="814">
                  <c:v>0.13106408907111031</c:v>
                </c:pt>
                <c:pt idx="815">
                  <c:v>0.44410300661453633</c:v>
                </c:pt>
                <c:pt idx="816">
                  <c:v>0.48694926359447199</c:v>
                </c:pt>
                <c:pt idx="817">
                  <c:v>2.6238582594424393</c:v>
                </c:pt>
                <c:pt idx="818">
                  <c:v>0.35407192625132045</c:v>
                </c:pt>
                <c:pt idx="819">
                  <c:v>0.72987515057346963</c:v>
                </c:pt>
                <c:pt idx="820">
                  <c:v>0.51671203597522553</c:v>
                </c:pt>
                <c:pt idx="821">
                  <c:v>0.34601689646298672</c:v>
                </c:pt>
                <c:pt idx="822">
                  <c:v>0.72033555594641674</c:v>
                </c:pt>
                <c:pt idx="823">
                  <c:v>0.67225290394735981</c:v>
                </c:pt>
                <c:pt idx="824">
                  <c:v>3.4757741904863808</c:v>
                </c:pt>
                <c:pt idx="825">
                  <c:v>1.552571300912065</c:v>
                </c:pt>
                <c:pt idx="826">
                  <c:v>0.72987515057346963</c:v>
                </c:pt>
                <c:pt idx="827">
                  <c:v>0.72987515057346963</c:v>
                </c:pt>
                <c:pt idx="828">
                  <c:v>0.62714586118156646</c:v>
                </c:pt>
                <c:pt idx="829">
                  <c:v>0.72987515057346963</c:v>
                </c:pt>
                <c:pt idx="830">
                  <c:v>0.31431749924638269</c:v>
                </c:pt>
                <c:pt idx="831">
                  <c:v>0.12518994930162564</c:v>
                </c:pt>
                <c:pt idx="832">
                  <c:v>0</c:v>
                </c:pt>
                <c:pt idx="833">
                  <c:v>0</c:v>
                </c:pt>
                <c:pt idx="834">
                  <c:v>0.66939727072675204</c:v>
                </c:pt>
                <c:pt idx="835">
                  <c:v>6.878876703390259E-2</c:v>
                </c:pt>
                <c:pt idx="836">
                  <c:v>0.38912052300254141</c:v>
                </c:pt>
                <c:pt idx="837">
                  <c:v>1.0128526036803496</c:v>
                </c:pt>
                <c:pt idx="838">
                  <c:v>0.22825523986329943</c:v>
                </c:pt>
                <c:pt idx="839">
                  <c:v>0.33049126104389165</c:v>
                </c:pt>
                <c:pt idx="840">
                  <c:v>0.33049126104389165</c:v>
                </c:pt>
                <c:pt idx="841">
                  <c:v>3.508055253302572</c:v>
                </c:pt>
                <c:pt idx="842">
                  <c:v>1.0373658707717197</c:v>
                </c:pt>
                <c:pt idx="843">
                  <c:v>0.5749595745760695</c:v>
                </c:pt>
                <c:pt idx="844">
                  <c:v>0</c:v>
                </c:pt>
                <c:pt idx="845">
                  <c:v>0.80073410758496111</c:v>
                </c:pt>
                <c:pt idx="846">
                  <c:v>0.39588537995414291</c:v>
                </c:pt>
                <c:pt idx="847">
                  <c:v>2.6129262126042443</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0.89318456798436874</c:v>
                </c:pt>
                <c:pt idx="874">
                  <c:v>0</c:v>
                </c:pt>
                <c:pt idx="875">
                  <c:v>0.7997607244203655</c:v>
                </c:pt>
                <c:pt idx="876">
                  <c:v>0.93963691965815543</c:v>
                </c:pt>
                <c:pt idx="877">
                  <c:v>0.41461426320898759</c:v>
                </c:pt>
                <c:pt idx="878">
                  <c:v>0.45670537252525778</c:v>
                </c:pt>
                <c:pt idx="879">
                  <c:v>0.68927488282326999</c:v>
                </c:pt>
                <c:pt idx="880">
                  <c:v>0.68927488282326999</c:v>
                </c:pt>
                <c:pt idx="881">
                  <c:v>6.6834525863686295E-2</c:v>
                </c:pt>
                <c:pt idx="882">
                  <c:v>6.6834525863686295E-2</c:v>
                </c:pt>
                <c:pt idx="883">
                  <c:v>0</c:v>
                </c:pt>
                <c:pt idx="884">
                  <c:v>0</c:v>
                </c:pt>
                <c:pt idx="885">
                  <c:v>0</c:v>
                </c:pt>
                <c:pt idx="886">
                  <c:v>0.72606941530960023</c:v>
                </c:pt>
                <c:pt idx="887">
                  <c:v>0</c:v>
                </c:pt>
                <c:pt idx="888">
                  <c:v>0</c:v>
                </c:pt>
                <c:pt idx="889">
                  <c:v>0</c:v>
                </c:pt>
                <c:pt idx="890">
                  <c:v>0.43151549884040441</c:v>
                </c:pt>
                <c:pt idx="891">
                  <c:v>0.33496266175545525</c:v>
                </c:pt>
                <c:pt idx="892">
                  <c:v>0.51879573724200934</c:v>
                </c:pt>
                <c:pt idx="893">
                  <c:v>0.66833837592232792</c:v>
                </c:pt>
                <c:pt idx="894">
                  <c:v>0.23031885720640113</c:v>
                </c:pt>
                <c:pt idx="895">
                  <c:v>0.18684176724856744</c:v>
                </c:pt>
                <c:pt idx="896">
                  <c:v>0</c:v>
                </c:pt>
                <c:pt idx="897">
                  <c:v>0</c:v>
                </c:pt>
                <c:pt idx="898">
                  <c:v>0</c:v>
                </c:pt>
                <c:pt idx="899">
                  <c:v>6.2941845146798059</c:v>
                </c:pt>
                <c:pt idx="900">
                  <c:v>6.2941845146798059</c:v>
                </c:pt>
                <c:pt idx="901">
                  <c:v>1.6472361750213917</c:v>
                </c:pt>
                <c:pt idx="902">
                  <c:v>1.5372902447670993</c:v>
                </c:pt>
                <c:pt idx="903">
                  <c:v>0</c:v>
                </c:pt>
                <c:pt idx="904">
                  <c:v>1.9958242536912723</c:v>
                </c:pt>
                <c:pt idx="905">
                  <c:v>1.2100104114204597</c:v>
                </c:pt>
                <c:pt idx="906">
                  <c:v>0</c:v>
                </c:pt>
                <c:pt idx="907">
                  <c:v>0</c:v>
                </c:pt>
                <c:pt idx="908">
                  <c:v>0.19333937160551165</c:v>
                </c:pt>
                <c:pt idx="909">
                  <c:v>0.13732320428198561</c:v>
                </c:pt>
                <c:pt idx="910">
                  <c:v>0.55308146837132788</c:v>
                </c:pt>
                <c:pt idx="911">
                  <c:v>1.4274739498324396</c:v>
                </c:pt>
                <c:pt idx="912">
                  <c:v>1.4274739498324396</c:v>
                </c:pt>
                <c:pt idx="913">
                  <c:v>0.3787258970469351</c:v>
                </c:pt>
                <c:pt idx="914">
                  <c:v>0.48509667141242502</c:v>
                </c:pt>
                <c:pt idx="915">
                  <c:v>0.4889638830552237</c:v>
                </c:pt>
                <c:pt idx="916">
                  <c:v>0.4889638830552237</c:v>
                </c:pt>
                <c:pt idx="917">
                  <c:v>0.4889638830552237</c:v>
                </c:pt>
                <c:pt idx="918">
                  <c:v>0.4889638830552237</c:v>
                </c:pt>
                <c:pt idx="919">
                  <c:v>0.4889638830552237</c:v>
                </c:pt>
                <c:pt idx="920">
                  <c:v>0.66474582591601727</c:v>
                </c:pt>
                <c:pt idx="921">
                  <c:v>0</c:v>
                </c:pt>
                <c:pt idx="922">
                  <c:v>0</c:v>
                </c:pt>
                <c:pt idx="923">
                  <c:v>0.44883349680707241</c:v>
                </c:pt>
                <c:pt idx="924">
                  <c:v>2.3138299872927197</c:v>
                </c:pt>
                <c:pt idx="925">
                  <c:v>2.3138299872927197</c:v>
                </c:pt>
                <c:pt idx="926">
                  <c:v>0.23990773554379971</c:v>
                </c:pt>
                <c:pt idx="927">
                  <c:v>0</c:v>
                </c:pt>
                <c:pt idx="928">
                  <c:v>0</c:v>
                </c:pt>
                <c:pt idx="929">
                  <c:v>0</c:v>
                </c:pt>
                <c:pt idx="930">
                  <c:v>0</c:v>
                </c:pt>
                <c:pt idx="931">
                  <c:v>0.22636672099096183</c:v>
                </c:pt>
                <c:pt idx="932">
                  <c:v>0.23939952899590078</c:v>
                </c:pt>
                <c:pt idx="933">
                  <c:v>4.2896938263653405E-3</c:v>
                </c:pt>
                <c:pt idx="934">
                  <c:v>3.3298624639359949E-3</c:v>
                </c:pt>
                <c:pt idx="935">
                  <c:v>2.7696589602566357</c:v>
                </c:pt>
                <c:pt idx="936">
                  <c:v>2.3856473179502515</c:v>
                </c:pt>
                <c:pt idx="937">
                  <c:v>0.17217446107590825</c:v>
                </c:pt>
                <c:pt idx="938">
                  <c:v>0.11911562457359022</c:v>
                </c:pt>
                <c:pt idx="939">
                  <c:v>0.23264083129975549</c:v>
                </c:pt>
                <c:pt idx="940">
                  <c:v>1.6860565877245891E-2</c:v>
                </c:pt>
                <c:pt idx="941">
                  <c:v>0</c:v>
                </c:pt>
                <c:pt idx="942">
                  <c:v>0</c:v>
                </c:pt>
                <c:pt idx="943">
                  <c:v>6.6847281752946172E-2</c:v>
                </c:pt>
                <c:pt idx="944">
                  <c:v>0.32348610248976484</c:v>
                </c:pt>
                <c:pt idx="945">
                  <c:v>0.20262169359920212</c:v>
                </c:pt>
                <c:pt idx="946">
                  <c:v>6.3767613639097512E-2</c:v>
                </c:pt>
                <c:pt idx="947">
                  <c:v>7.4607204951080405E-2</c:v>
                </c:pt>
                <c:pt idx="948">
                  <c:v>6.3767613639097512E-2</c:v>
                </c:pt>
                <c:pt idx="949">
                  <c:v>7.4607204951080405E-2</c:v>
                </c:pt>
                <c:pt idx="950">
                  <c:v>0</c:v>
                </c:pt>
                <c:pt idx="951">
                  <c:v>0</c:v>
                </c:pt>
                <c:pt idx="952">
                  <c:v>0</c:v>
                </c:pt>
                <c:pt idx="953">
                  <c:v>3.0886413544409912</c:v>
                </c:pt>
                <c:pt idx="954">
                  <c:v>2.4533950347695286</c:v>
                </c:pt>
                <c:pt idx="955">
                  <c:v>1.5479876160990711</c:v>
                </c:pt>
                <c:pt idx="956">
                  <c:v>0.28410166733100783</c:v>
                </c:pt>
                <c:pt idx="957">
                  <c:v>0.24232012721596782</c:v>
                </c:pt>
                <c:pt idx="958">
                  <c:v>0</c:v>
                </c:pt>
                <c:pt idx="959">
                  <c:v>0.46672911442962761</c:v>
                </c:pt>
                <c:pt idx="960">
                  <c:v>0</c:v>
                </c:pt>
                <c:pt idx="961">
                  <c:v>0</c:v>
                </c:pt>
                <c:pt idx="962">
                  <c:v>0</c:v>
                </c:pt>
                <c:pt idx="963">
                  <c:v>0.25181598763383956</c:v>
                </c:pt>
                <c:pt idx="964">
                  <c:v>0.12914669592904315</c:v>
                </c:pt>
                <c:pt idx="965">
                  <c:v>0</c:v>
                </c:pt>
                <c:pt idx="966">
                  <c:v>0.11743262213601897</c:v>
                </c:pt>
                <c:pt idx="967">
                  <c:v>0.16712570909707189</c:v>
                </c:pt>
                <c:pt idx="968">
                  <c:v>0.3765669065873079</c:v>
                </c:pt>
                <c:pt idx="969">
                  <c:v>0.22824226745240844</c:v>
                </c:pt>
                <c:pt idx="970">
                  <c:v>0.6432741107809633</c:v>
                </c:pt>
                <c:pt idx="971">
                  <c:v>0</c:v>
                </c:pt>
                <c:pt idx="972">
                  <c:v>0</c:v>
                </c:pt>
                <c:pt idx="973">
                  <c:v>6.6470981985295566E-2</c:v>
                </c:pt>
                <c:pt idx="974">
                  <c:v>4.9148416482410973</c:v>
                </c:pt>
                <c:pt idx="975">
                  <c:v>0</c:v>
                </c:pt>
                <c:pt idx="976">
                  <c:v>0</c:v>
                </c:pt>
                <c:pt idx="977">
                  <c:v>0</c:v>
                </c:pt>
                <c:pt idx="978">
                  <c:v>0</c:v>
                </c:pt>
                <c:pt idx="979">
                  <c:v>0</c:v>
                </c:pt>
                <c:pt idx="980">
                  <c:v>0</c:v>
                </c:pt>
                <c:pt idx="981">
                  <c:v>0</c:v>
                </c:pt>
                <c:pt idx="982">
                  <c:v>0</c:v>
                </c:pt>
                <c:pt idx="983">
                  <c:v>0</c:v>
                </c:pt>
                <c:pt idx="984">
                  <c:v>0</c:v>
                </c:pt>
                <c:pt idx="985">
                  <c:v>0.42099658552063263</c:v>
                </c:pt>
                <c:pt idx="986">
                  <c:v>0</c:v>
                </c:pt>
                <c:pt idx="987">
                  <c:v>0</c:v>
                </c:pt>
                <c:pt idx="988">
                  <c:v>0</c:v>
                </c:pt>
                <c:pt idx="989">
                  <c:v>0.74490025977936691</c:v>
                </c:pt>
                <c:pt idx="990">
                  <c:v>0.13157317792687495</c:v>
                </c:pt>
                <c:pt idx="991">
                  <c:v>0.1784085157613553</c:v>
                </c:pt>
                <c:pt idx="992">
                  <c:v>5.6027153215038303E-2</c:v>
                </c:pt>
                <c:pt idx="993">
                  <c:v>0</c:v>
                </c:pt>
                <c:pt idx="994">
                  <c:v>7.6581724954415051E-2</c:v>
                </c:pt>
                <c:pt idx="995">
                  <c:v>0</c:v>
                </c:pt>
                <c:pt idx="996">
                  <c:v>1.2650221378874128E-3</c:v>
                </c:pt>
                <c:pt idx="997">
                  <c:v>0</c:v>
                </c:pt>
                <c:pt idx="998">
                  <c:v>2.2503338087492091E-2</c:v>
                </c:pt>
                <c:pt idx="999">
                  <c:v>1.6877534636011837E-2</c:v>
                </c:pt>
                <c:pt idx="1000">
                  <c:v>6.1958104916944499E-2</c:v>
                </c:pt>
                <c:pt idx="1001">
                  <c:v>4.1336962878018045E-2</c:v>
                </c:pt>
                <c:pt idx="1002">
                  <c:v>1.6619100427869404E-2</c:v>
                </c:pt>
                <c:pt idx="1003">
                  <c:v>9.7860518446682473E-3</c:v>
                </c:pt>
                <c:pt idx="1004">
                  <c:v>2.1409548675745904E-2</c:v>
                </c:pt>
                <c:pt idx="1038">
                  <c:v>1.7376</c:v>
                </c:pt>
                <c:pt idx="1039">
                  <c:v>1.7376</c:v>
                </c:pt>
                <c:pt idx="1040">
                  <c:v>1.7376</c:v>
                </c:pt>
                <c:pt idx="1041">
                  <c:v>2.1617899999999999</c:v>
                </c:pt>
                <c:pt idx="1042">
                  <c:v>6.2569999999999997</c:v>
                </c:pt>
                <c:pt idx="1043">
                  <c:v>5.1527000000000003</c:v>
                </c:pt>
                <c:pt idx="1044">
                  <c:v>3.6804999999999999</c:v>
                </c:pt>
                <c:pt idx="1045">
                  <c:v>2.8292999999999999</c:v>
                </c:pt>
                <c:pt idx="1046">
                  <c:v>2.9424999999999999</c:v>
                </c:pt>
                <c:pt idx="1047">
                  <c:v>2.8292999999999999</c:v>
                </c:pt>
                <c:pt idx="1048">
                  <c:v>4.2728900000000003</c:v>
                </c:pt>
                <c:pt idx="1049">
                  <c:v>4.2728900000000003</c:v>
                </c:pt>
                <c:pt idx="1050">
                  <c:v>4.7477</c:v>
                </c:pt>
                <c:pt idx="1051">
                  <c:v>1.4058999999999999</c:v>
                </c:pt>
                <c:pt idx="1052">
                  <c:v>1.4058999999999999</c:v>
                </c:pt>
                <c:pt idx="1053">
                  <c:v>1.3887100000000001</c:v>
                </c:pt>
                <c:pt idx="1054">
                  <c:v>1.3772</c:v>
                </c:pt>
                <c:pt idx="1055">
                  <c:v>7.7922000000000002</c:v>
                </c:pt>
                <c:pt idx="1056">
                  <c:v>7.7922000000000002</c:v>
                </c:pt>
                <c:pt idx="1057">
                  <c:v>7.7922000000000002</c:v>
                </c:pt>
                <c:pt idx="1058">
                  <c:v>3.4752399999999999</c:v>
                </c:pt>
                <c:pt idx="1059">
                  <c:v>2.6063999999999998</c:v>
                </c:pt>
                <c:pt idx="1105">
                  <c:v>4.2675437687937867</c:v>
                </c:pt>
                <c:pt idx="1106">
                  <c:v>4.0754726597200515</c:v>
                </c:pt>
                <c:pt idx="1107">
                  <c:v>0.47882628631279817</c:v>
                </c:pt>
                <c:pt idx="1108">
                  <c:v>0.53725192964783575</c:v>
                </c:pt>
                <c:pt idx="1109">
                  <c:v>0</c:v>
                </c:pt>
                <c:pt idx="1110">
                  <c:v>0</c:v>
                </c:pt>
                <c:pt idx="1111">
                  <c:v>0</c:v>
                </c:pt>
                <c:pt idx="1112">
                  <c:v>0</c:v>
                </c:pt>
                <c:pt idx="1113">
                  <c:v>0</c:v>
                </c:pt>
                <c:pt idx="1114">
                  <c:v>0</c:v>
                </c:pt>
                <c:pt idx="1115">
                  <c:v>0</c:v>
                </c:pt>
                <c:pt idx="1116">
                  <c:v>0.38753402698141914</c:v>
                </c:pt>
                <c:pt idx="1117">
                  <c:v>0.81188021295366419</c:v>
                </c:pt>
                <c:pt idx="1118">
                  <c:v>1.2867434226041414</c:v>
                </c:pt>
                <c:pt idx="1119">
                  <c:v>0</c:v>
                </c:pt>
                <c:pt idx="1120">
                  <c:v>0</c:v>
                </c:pt>
                <c:pt idx="1121">
                  <c:v>0</c:v>
                </c:pt>
                <c:pt idx="1122">
                  <c:v>1.4409221902017291</c:v>
                </c:pt>
                <c:pt idx="1123">
                  <c:v>4.8388269909231543</c:v>
                </c:pt>
                <c:pt idx="1124">
                  <c:v>0</c:v>
                </c:pt>
                <c:pt idx="1125">
                  <c:v>0</c:v>
                </c:pt>
                <c:pt idx="1126">
                  <c:v>0</c:v>
                </c:pt>
                <c:pt idx="1127">
                  <c:v>0</c:v>
                </c:pt>
                <c:pt idx="1128">
                  <c:v>1.6613136189319861</c:v>
                </c:pt>
                <c:pt idx="1129">
                  <c:v>0</c:v>
                </c:pt>
                <c:pt idx="1130">
                  <c:v>0</c:v>
                </c:pt>
                <c:pt idx="1131">
                  <c:v>0</c:v>
                </c:pt>
                <c:pt idx="1132">
                  <c:v>0</c:v>
                </c:pt>
                <c:pt idx="1133">
                  <c:v>0.77710843141001318</c:v>
                </c:pt>
                <c:pt idx="1134">
                  <c:v>0</c:v>
                </c:pt>
                <c:pt idx="1135">
                  <c:v>3.6267578774853884</c:v>
                </c:pt>
                <c:pt idx="1136">
                  <c:v>0</c:v>
                </c:pt>
                <c:pt idx="1137">
                  <c:v>0</c:v>
                </c:pt>
                <c:pt idx="1138">
                  <c:v>0</c:v>
                </c:pt>
                <c:pt idx="1139">
                  <c:v>0</c:v>
                </c:pt>
                <c:pt idx="1140">
                  <c:v>0</c:v>
                </c:pt>
                <c:pt idx="1141">
                  <c:v>0</c:v>
                </c:pt>
                <c:pt idx="1142">
                  <c:v>0</c:v>
                </c:pt>
                <c:pt idx="1143">
                  <c:v>0.36857981220025948</c:v>
                </c:pt>
                <c:pt idx="1144">
                  <c:v>0.36857981220025948</c:v>
                </c:pt>
                <c:pt idx="1145">
                  <c:v>0.36857981220025948</c:v>
                </c:pt>
                <c:pt idx="1146">
                  <c:v>0</c:v>
                </c:pt>
                <c:pt idx="1147">
                  <c:v>1.7316718181487856</c:v>
                </c:pt>
                <c:pt idx="1148">
                  <c:v>1.2259297635952502</c:v>
                </c:pt>
                <c:pt idx="1149">
                  <c:v>0.64944073499754928</c:v>
                </c:pt>
                <c:pt idx="1150">
                  <c:v>0.81759744474269702</c:v>
                </c:pt>
                <c:pt idx="1151">
                  <c:v>0</c:v>
                </c:pt>
                <c:pt idx="1152">
                  <c:v>0</c:v>
                </c:pt>
                <c:pt idx="1153">
                  <c:v>0</c:v>
                </c:pt>
                <c:pt idx="1154">
                  <c:v>3.9201080090638024E-2</c:v>
                </c:pt>
                <c:pt idx="1155">
                  <c:v>3.9201080090638024E-2</c:v>
                </c:pt>
                <c:pt idx="1156">
                  <c:v>2.8398672091437923E-2</c:v>
                </c:pt>
                <c:pt idx="1157">
                  <c:v>5.5372997417789796E-2</c:v>
                </c:pt>
                <c:pt idx="1158">
                  <c:v>5.7982646387316421E-2</c:v>
                </c:pt>
                <c:pt idx="1159">
                  <c:v>4.3984335290265131E-2</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numCache>
            </c:numRef>
          </c:yVal>
          <c:smooth val="0"/>
          <c:extLst>
            <c:ext xmlns:c16="http://schemas.microsoft.com/office/drawing/2014/chart" uri="{C3380CC4-5D6E-409C-BE32-E72D297353CC}">
              <c16:uniqueId val="{00000002-23B5-4FFC-A9DB-67E01007E502}"/>
            </c:ext>
          </c:extLst>
        </c:ser>
        <c:ser>
          <c:idx val="3"/>
          <c:order val="3"/>
          <c:tx>
            <c:v>GaAs</c:v>
          </c:tx>
          <c:spPr>
            <a:ln w="25400" cap="rnd">
              <a:noFill/>
              <a:round/>
            </a:ln>
            <a:effectLst/>
          </c:spPr>
          <c:marker>
            <c:symbol val="circle"/>
            <c:size val="5"/>
            <c:spPr>
              <a:solidFill>
                <a:srgbClr val="FFC000">
                  <a:alpha val="30000"/>
                </a:srgbClr>
              </a:solidFill>
              <a:ln w="6350">
                <a:solidFill>
                  <a:schemeClr val="tx1"/>
                </a:solidFill>
              </a:ln>
              <a:effectLst/>
            </c:spPr>
          </c:marker>
          <c:xVal>
            <c:numRef>
              <c:f>GaAs!$AN$2:$AN$1500</c:f>
              <c:numCache>
                <c:formatCode>General</c:formatCode>
                <c:ptCount val="1499"/>
                <c:pt idx="0">
                  <c:v>0.8</c:v>
                </c:pt>
                <c:pt idx="1">
                  <c:v>0.8</c:v>
                </c:pt>
                <c:pt idx="2">
                  <c:v>0.8</c:v>
                </c:pt>
                <c:pt idx="3">
                  <c:v>0.8</c:v>
                </c:pt>
                <c:pt idx="4">
                  <c:v>0.8</c:v>
                </c:pt>
                <c:pt idx="5">
                  <c:v>0.8</c:v>
                </c:pt>
                <c:pt idx="6">
                  <c:v>0.81399999999999995</c:v>
                </c:pt>
                <c:pt idx="7">
                  <c:v>0.81399999999999995</c:v>
                </c:pt>
                <c:pt idx="8">
                  <c:v>0.81399999999999995</c:v>
                </c:pt>
                <c:pt idx="9">
                  <c:v>0.83599999999999997</c:v>
                </c:pt>
                <c:pt idx="10">
                  <c:v>0.84</c:v>
                </c:pt>
                <c:pt idx="11">
                  <c:v>0.84</c:v>
                </c:pt>
                <c:pt idx="12">
                  <c:v>0.85</c:v>
                </c:pt>
                <c:pt idx="13">
                  <c:v>0.86</c:v>
                </c:pt>
                <c:pt idx="14">
                  <c:v>0.87</c:v>
                </c:pt>
                <c:pt idx="15">
                  <c:v>0.88</c:v>
                </c:pt>
                <c:pt idx="16">
                  <c:v>0.9</c:v>
                </c:pt>
                <c:pt idx="17">
                  <c:v>0.9</c:v>
                </c:pt>
                <c:pt idx="18">
                  <c:v>0.9</c:v>
                </c:pt>
                <c:pt idx="19">
                  <c:v>0.9</c:v>
                </c:pt>
                <c:pt idx="20">
                  <c:v>0.9</c:v>
                </c:pt>
                <c:pt idx="21">
                  <c:v>0.9</c:v>
                </c:pt>
                <c:pt idx="22">
                  <c:v>0.9</c:v>
                </c:pt>
                <c:pt idx="23">
                  <c:v>0.9</c:v>
                </c:pt>
                <c:pt idx="24">
                  <c:v>0.9</c:v>
                </c:pt>
                <c:pt idx="25">
                  <c:v>0.9</c:v>
                </c:pt>
                <c:pt idx="26">
                  <c:v>0.9</c:v>
                </c:pt>
                <c:pt idx="27">
                  <c:v>0.9</c:v>
                </c:pt>
                <c:pt idx="28">
                  <c:v>0.9</c:v>
                </c:pt>
                <c:pt idx="29">
                  <c:v>0.9</c:v>
                </c:pt>
                <c:pt idx="30">
                  <c:v>0.9</c:v>
                </c:pt>
                <c:pt idx="31">
                  <c:v>0.9</c:v>
                </c:pt>
                <c:pt idx="32">
                  <c:v>0.9</c:v>
                </c:pt>
                <c:pt idx="33">
                  <c:v>0.9</c:v>
                </c:pt>
                <c:pt idx="34">
                  <c:v>0.9</c:v>
                </c:pt>
                <c:pt idx="35">
                  <c:v>0.9</c:v>
                </c:pt>
                <c:pt idx="36">
                  <c:v>0.91500000000000004</c:v>
                </c:pt>
                <c:pt idx="37">
                  <c:v>0.91500000000000004</c:v>
                </c:pt>
                <c:pt idx="38">
                  <c:v>0.91500000000000004</c:v>
                </c:pt>
                <c:pt idx="39">
                  <c:v>0.91500000000000004</c:v>
                </c:pt>
                <c:pt idx="40">
                  <c:v>0.91500000000000004</c:v>
                </c:pt>
                <c:pt idx="41">
                  <c:v>0.93500000000000005</c:v>
                </c:pt>
                <c:pt idx="42">
                  <c:v>0.95</c:v>
                </c:pt>
                <c:pt idx="43">
                  <c:v>1</c:v>
                </c:pt>
                <c:pt idx="44">
                  <c:v>1</c:v>
                </c:pt>
                <c:pt idx="45">
                  <c:v>1.2749999999999999</c:v>
                </c:pt>
                <c:pt idx="46">
                  <c:v>1.2749999999999999</c:v>
                </c:pt>
                <c:pt idx="47">
                  <c:v>1.5</c:v>
                </c:pt>
                <c:pt idx="48">
                  <c:v>1.5</c:v>
                </c:pt>
                <c:pt idx="49">
                  <c:v>1.5</c:v>
                </c:pt>
                <c:pt idx="50">
                  <c:v>1.6</c:v>
                </c:pt>
                <c:pt idx="51">
                  <c:v>1.7</c:v>
                </c:pt>
                <c:pt idx="52">
                  <c:v>1.71</c:v>
                </c:pt>
                <c:pt idx="53">
                  <c:v>1.71</c:v>
                </c:pt>
                <c:pt idx="54">
                  <c:v>1.7350000000000001</c:v>
                </c:pt>
                <c:pt idx="55">
                  <c:v>1.74</c:v>
                </c:pt>
                <c:pt idx="56">
                  <c:v>1.74</c:v>
                </c:pt>
                <c:pt idx="57">
                  <c:v>1.7450000000000001</c:v>
                </c:pt>
                <c:pt idx="58">
                  <c:v>1.75</c:v>
                </c:pt>
                <c:pt idx="59">
                  <c:v>1.75</c:v>
                </c:pt>
                <c:pt idx="60">
                  <c:v>1.75</c:v>
                </c:pt>
                <c:pt idx="61">
                  <c:v>1.75</c:v>
                </c:pt>
                <c:pt idx="62">
                  <c:v>1.75</c:v>
                </c:pt>
                <c:pt idx="63">
                  <c:v>1.8</c:v>
                </c:pt>
                <c:pt idx="64">
                  <c:v>1.8</c:v>
                </c:pt>
                <c:pt idx="65">
                  <c:v>1.8</c:v>
                </c:pt>
                <c:pt idx="66">
                  <c:v>1.8</c:v>
                </c:pt>
                <c:pt idx="67">
                  <c:v>1.8</c:v>
                </c:pt>
                <c:pt idx="68">
                  <c:v>1.85</c:v>
                </c:pt>
                <c:pt idx="69">
                  <c:v>1.85</c:v>
                </c:pt>
                <c:pt idx="70">
                  <c:v>1.85</c:v>
                </c:pt>
                <c:pt idx="71">
                  <c:v>1.85</c:v>
                </c:pt>
                <c:pt idx="72">
                  <c:v>1.85</c:v>
                </c:pt>
                <c:pt idx="73">
                  <c:v>1.85</c:v>
                </c:pt>
                <c:pt idx="74">
                  <c:v>1.85</c:v>
                </c:pt>
                <c:pt idx="75">
                  <c:v>1.85</c:v>
                </c:pt>
                <c:pt idx="76">
                  <c:v>1.85</c:v>
                </c:pt>
                <c:pt idx="77">
                  <c:v>1.85</c:v>
                </c:pt>
                <c:pt idx="78">
                  <c:v>1.85</c:v>
                </c:pt>
                <c:pt idx="79">
                  <c:v>1.85</c:v>
                </c:pt>
                <c:pt idx="80">
                  <c:v>1.87</c:v>
                </c:pt>
                <c:pt idx="81">
                  <c:v>1.88</c:v>
                </c:pt>
                <c:pt idx="82">
                  <c:v>1.88</c:v>
                </c:pt>
                <c:pt idx="83">
                  <c:v>1.88</c:v>
                </c:pt>
                <c:pt idx="84">
                  <c:v>1.88</c:v>
                </c:pt>
                <c:pt idx="85">
                  <c:v>1.88</c:v>
                </c:pt>
                <c:pt idx="86">
                  <c:v>1.88</c:v>
                </c:pt>
                <c:pt idx="87">
                  <c:v>1.88</c:v>
                </c:pt>
                <c:pt idx="88">
                  <c:v>1.88</c:v>
                </c:pt>
                <c:pt idx="89">
                  <c:v>1.88</c:v>
                </c:pt>
                <c:pt idx="90">
                  <c:v>1.88</c:v>
                </c:pt>
                <c:pt idx="91">
                  <c:v>1.88</c:v>
                </c:pt>
                <c:pt idx="92">
                  <c:v>1.88</c:v>
                </c:pt>
                <c:pt idx="93">
                  <c:v>1.88</c:v>
                </c:pt>
                <c:pt idx="94">
                  <c:v>1.88</c:v>
                </c:pt>
                <c:pt idx="95">
                  <c:v>1.9</c:v>
                </c:pt>
                <c:pt idx="96">
                  <c:v>1.9</c:v>
                </c:pt>
                <c:pt idx="97">
                  <c:v>1.9</c:v>
                </c:pt>
                <c:pt idx="98">
                  <c:v>1.9</c:v>
                </c:pt>
                <c:pt idx="99">
                  <c:v>1.9</c:v>
                </c:pt>
                <c:pt idx="100">
                  <c:v>1.9</c:v>
                </c:pt>
                <c:pt idx="101">
                  <c:v>1.9</c:v>
                </c:pt>
                <c:pt idx="102">
                  <c:v>1.9</c:v>
                </c:pt>
                <c:pt idx="103">
                  <c:v>1.9</c:v>
                </c:pt>
                <c:pt idx="104">
                  <c:v>1.9</c:v>
                </c:pt>
                <c:pt idx="105">
                  <c:v>1.9</c:v>
                </c:pt>
                <c:pt idx="106">
                  <c:v>1.95</c:v>
                </c:pt>
                <c:pt idx="107">
                  <c:v>1.95</c:v>
                </c:pt>
                <c:pt idx="108">
                  <c:v>1.95</c:v>
                </c:pt>
                <c:pt idx="109">
                  <c:v>1.95</c:v>
                </c:pt>
                <c:pt idx="110">
                  <c:v>1.95</c:v>
                </c:pt>
                <c:pt idx="111">
                  <c:v>1.95</c:v>
                </c:pt>
                <c:pt idx="112">
                  <c:v>1.95</c:v>
                </c:pt>
                <c:pt idx="113">
                  <c:v>1.95</c:v>
                </c:pt>
                <c:pt idx="114">
                  <c:v>1.95</c:v>
                </c:pt>
                <c:pt idx="115">
                  <c:v>1.95</c:v>
                </c:pt>
                <c:pt idx="116">
                  <c:v>1.95</c:v>
                </c:pt>
                <c:pt idx="117">
                  <c:v>1.95</c:v>
                </c:pt>
                <c:pt idx="118">
                  <c:v>1.95</c:v>
                </c:pt>
                <c:pt idx="119">
                  <c:v>1.95</c:v>
                </c:pt>
                <c:pt idx="120">
                  <c:v>1.95</c:v>
                </c:pt>
                <c:pt idx="121">
                  <c:v>1.95</c:v>
                </c:pt>
                <c:pt idx="122">
                  <c:v>1.95</c:v>
                </c:pt>
                <c:pt idx="123">
                  <c:v>1.95</c:v>
                </c:pt>
                <c:pt idx="124">
                  <c:v>1.95</c:v>
                </c:pt>
                <c:pt idx="125">
                  <c:v>1.95</c:v>
                </c:pt>
                <c:pt idx="126">
                  <c:v>1.95</c:v>
                </c:pt>
                <c:pt idx="127">
                  <c:v>1.95</c:v>
                </c:pt>
                <c:pt idx="128">
                  <c:v>1.95</c:v>
                </c:pt>
                <c:pt idx="129">
                  <c:v>1.95</c:v>
                </c:pt>
                <c:pt idx="130">
                  <c:v>1.95</c:v>
                </c:pt>
                <c:pt idx="131">
                  <c:v>1.95</c:v>
                </c:pt>
                <c:pt idx="132">
                  <c:v>1.95</c:v>
                </c:pt>
                <c:pt idx="133">
                  <c:v>1.95</c:v>
                </c:pt>
                <c:pt idx="134">
                  <c:v>1.95</c:v>
                </c:pt>
                <c:pt idx="135">
                  <c:v>1.95</c:v>
                </c:pt>
                <c:pt idx="136">
                  <c:v>1.95</c:v>
                </c:pt>
                <c:pt idx="137">
                  <c:v>1.95</c:v>
                </c:pt>
                <c:pt idx="138">
                  <c:v>2</c:v>
                </c:pt>
                <c:pt idx="139">
                  <c:v>2</c:v>
                </c:pt>
                <c:pt idx="140">
                  <c:v>2</c:v>
                </c:pt>
                <c:pt idx="141">
                  <c:v>2</c:v>
                </c:pt>
                <c:pt idx="142">
                  <c:v>2</c:v>
                </c:pt>
                <c:pt idx="143">
                  <c:v>2</c:v>
                </c:pt>
                <c:pt idx="144">
                  <c:v>2</c:v>
                </c:pt>
                <c:pt idx="145">
                  <c:v>2</c:v>
                </c:pt>
                <c:pt idx="146">
                  <c:v>2</c:v>
                </c:pt>
                <c:pt idx="147">
                  <c:v>2</c:v>
                </c:pt>
                <c:pt idx="148">
                  <c:v>2</c:v>
                </c:pt>
                <c:pt idx="149">
                  <c:v>2</c:v>
                </c:pt>
                <c:pt idx="150">
                  <c:v>2</c:v>
                </c:pt>
                <c:pt idx="151">
                  <c:v>2</c:v>
                </c:pt>
                <c:pt idx="152">
                  <c:v>2</c:v>
                </c:pt>
                <c:pt idx="153">
                  <c:v>2</c:v>
                </c:pt>
                <c:pt idx="154">
                  <c:v>2</c:v>
                </c:pt>
                <c:pt idx="155">
                  <c:v>2</c:v>
                </c:pt>
                <c:pt idx="156">
                  <c:v>2.0499999999999998</c:v>
                </c:pt>
                <c:pt idx="157">
                  <c:v>2.0499999999999998</c:v>
                </c:pt>
                <c:pt idx="158">
                  <c:v>2.1</c:v>
                </c:pt>
                <c:pt idx="159">
                  <c:v>2.1</c:v>
                </c:pt>
                <c:pt idx="160">
                  <c:v>2.14</c:v>
                </c:pt>
                <c:pt idx="161">
                  <c:v>2.14</c:v>
                </c:pt>
                <c:pt idx="162">
                  <c:v>2.14</c:v>
                </c:pt>
                <c:pt idx="163">
                  <c:v>2.14</c:v>
                </c:pt>
                <c:pt idx="164">
                  <c:v>2.14</c:v>
                </c:pt>
                <c:pt idx="165">
                  <c:v>2.14</c:v>
                </c:pt>
                <c:pt idx="166">
                  <c:v>2.15</c:v>
                </c:pt>
                <c:pt idx="167">
                  <c:v>2.2000000000000002</c:v>
                </c:pt>
                <c:pt idx="168">
                  <c:v>2.2999999999999998</c:v>
                </c:pt>
                <c:pt idx="169">
                  <c:v>2.4</c:v>
                </c:pt>
                <c:pt idx="170">
                  <c:v>2.4</c:v>
                </c:pt>
                <c:pt idx="171">
                  <c:v>2.4</c:v>
                </c:pt>
                <c:pt idx="172">
                  <c:v>2.4</c:v>
                </c:pt>
                <c:pt idx="173">
                  <c:v>2.4</c:v>
                </c:pt>
                <c:pt idx="174">
                  <c:v>2.4</c:v>
                </c:pt>
                <c:pt idx="175">
                  <c:v>2.4</c:v>
                </c:pt>
                <c:pt idx="176">
                  <c:v>2.4</c:v>
                </c:pt>
                <c:pt idx="177">
                  <c:v>2.4</c:v>
                </c:pt>
                <c:pt idx="178">
                  <c:v>2.4500000000000002</c:v>
                </c:pt>
                <c:pt idx="179">
                  <c:v>2.5</c:v>
                </c:pt>
                <c:pt idx="180">
                  <c:v>2.5</c:v>
                </c:pt>
                <c:pt idx="181">
                  <c:v>2.5</c:v>
                </c:pt>
                <c:pt idx="182">
                  <c:v>2.5</c:v>
                </c:pt>
                <c:pt idx="183">
                  <c:v>2.5</c:v>
                </c:pt>
                <c:pt idx="184">
                  <c:v>2.5</c:v>
                </c:pt>
                <c:pt idx="185">
                  <c:v>2.5</c:v>
                </c:pt>
                <c:pt idx="186">
                  <c:v>2.5</c:v>
                </c:pt>
                <c:pt idx="187">
                  <c:v>2.5350000000000001</c:v>
                </c:pt>
                <c:pt idx="188">
                  <c:v>2.6</c:v>
                </c:pt>
                <c:pt idx="189">
                  <c:v>2.6</c:v>
                </c:pt>
                <c:pt idx="190">
                  <c:v>2.6</c:v>
                </c:pt>
                <c:pt idx="191">
                  <c:v>2.65</c:v>
                </c:pt>
                <c:pt idx="192">
                  <c:v>2.7</c:v>
                </c:pt>
                <c:pt idx="193">
                  <c:v>2.9</c:v>
                </c:pt>
                <c:pt idx="194">
                  <c:v>3</c:v>
                </c:pt>
                <c:pt idx="195">
                  <c:v>3</c:v>
                </c:pt>
                <c:pt idx="196">
                  <c:v>3.2</c:v>
                </c:pt>
                <c:pt idx="197">
                  <c:v>3.2</c:v>
                </c:pt>
                <c:pt idx="198">
                  <c:v>3.2</c:v>
                </c:pt>
                <c:pt idx="199">
                  <c:v>3.2</c:v>
                </c:pt>
                <c:pt idx="200">
                  <c:v>3.2</c:v>
                </c:pt>
                <c:pt idx="201">
                  <c:v>3.36</c:v>
                </c:pt>
                <c:pt idx="202">
                  <c:v>3.5</c:v>
                </c:pt>
                <c:pt idx="203">
                  <c:v>3.5</c:v>
                </c:pt>
                <c:pt idx="204">
                  <c:v>3.5</c:v>
                </c:pt>
                <c:pt idx="205">
                  <c:v>3.5</c:v>
                </c:pt>
                <c:pt idx="206">
                  <c:v>3.55</c:v>
                </c:pt>
                <c:pt idx="207">
                  <c:v>3.8</c:v>
                </c:pt>
                <c:pt idx="208">
                  <c:v>4</c:v>
                </c:pt>
                <c:pt idx="209">
                  <c:v>4</c:v>
                </c:pt>
                <c:pt idx="210">
                  <c:v>4.1500000000000004</c:v>
                </c:pt>
                <c:pt idx="211">
                  <c:v>4.1500000000000004</c:v>
                </c:pt>
                <c:pt idx="212">
                  <c:v>4.5</c:v>
                </c:pt>
                <c:pt idx="213">
                  <c:v>4.5999999999999996</c:v>
                </c:pt>
                <c:pt idx="214">
                  <c:v>4.8</c:v>
                </c:pt>
                <c:pt idx="215">
                  <c:v>4.9000000000000004</c:v>
                </c:pt>
                <c:pt idx="216">
                  <c:v>5</c:v>
                </c:pt>
                <c:pt idx="217">
                  <c:v>5</c:v>
                </c:pt>
                <c:pt idx="218">
                  <c:v>5</c:v>
                </c:pt>
                <c:pt idx="219">
                  <c:v>5</c:v>
                </c:pt>
                <c:pt idx="220">
                  <c:v>5</c:v>
                </c:pt>
                <c:pt idx="221">
                  <c:v>5</c:v>
                </c:pt>
                <c:pt idx="222">
                  <c:v>5</c:v>
                </c:pt>
                <c:pt idx="223">
                  <c:v>5</c:v>
                </c:pt>
                <c:pt idx="224">
                  <c:v>5</c:v>
                </c:pt>
                <c:pt idx="225">
                  <c:v>5</c:v>
                </c:pt>
                <c:pt idx="226">
                  <c:v>5.03</c:v>
                </c:pt>
                <c:pt idx="227">
                  <c:v>5.15</c:v>
                </c:pt>
                <c:pt idx="228">
                  <c:v>5.2</c:v>
                </c:pt>
                <c:pt idx="229">
                  <c:v>5.2</c:v>
                </c:pt>
                <c:pt idx="230">
                  <c:v>5.25</c:v>
                </c:pt>
                <c:pt idx="231">
                  <c:v>5.25</c:v>
                </c:pt>
                <c:pt idx="232">
                  <c:v>5.25</c:v>
                </c:pt>
                <c:pt idx="233">
                  <c:v>5.3</c:v>
                </c:pt>
                <c:pt idx="234">
                  <c:v>5.5</c:v>
                </c:pt>
                <c:pt idx="235">
                  <c:v>5.5</c:v>
                </c:pt>
                <c:pt idx="236">
                  <c:v>5.8</c:v>
                </c:pt>
                <c:pt idx="237">
                  <c:v>5.8</c:v>
                </c:pt>
                <c:pt idx="238">
                  <c:v>5.8</c:v>
                </c:pt>
                <c:pt idx="239">
                  <c:v>5.8</c:v>
                </c:pt>
                <c:pt idx="240">
                  <c:v>6</c:v>
                </c:pt>
                <c:pt idx="241">
                  <c:v>6</c:v>
                </c:pt>
                <c:pt idx="242">
                  <c:v>6.5</c:v>
                </c:pt>
                <c:pt idx="243">
                  <c:v>7</c:v>
                </c:pt>
                <c:pt idx="244">
                  <c:v>8</c:v>
                </c:pt>
                <c:pt idx="245">
                  <c:v>8</c:v>
                </c:pt>
                <c:pt idx="246">
                  <c:v>8</c:v>
                </c:pt>
                <c:pt idx="247">
                  <c:v>8.4550000000000001</c:v>
                </c:pt>
                <c:pt idx="248">
                  <c:v>9</c:v>
                </c:pt>
                <c:pt idx="249">
                  <c:v>9</c:v>
                </c:pt>
                <c:pt idx="250">
                  <c:v>9.1999999999999993</c:v>
                </c:pt>
                <c:pt idx="251">
                  <c:v>9.4</c:v>
                </c:pt>
                <c:pt idx="252">
                  <c:v>9.4</c:v>
                </c:pt>
                <c:pt idx="253">
                  <c:v>9.5</c:v>
                </c:pt>
                <c:pt idx="254">
                  <c:v>10</c:v>
                </c:pt>
                <c:pt idx="255">
                  <c:v>10</c:v>
                </c:pt>
                <c:pt idx="256">
                  <c:v>10</c:v>
                </c:pt>
                <c:pt idx="257">
                  <c:v>10</c:v>
                </c:pt>
                <c:pt idx="258">
                  <c:v>10</c:v>
                </c:pt>
                <c:pt idx="259">
                  <c:v>10</c:v>
                </c:pt>
                <c:pt idx="260">
                  <c:v>10</c:v>
                </c:pt>
                <c:pt idx="261">
                  <c:v>10</c:v>
                </c:pt>
                <c:pt idx="262">
                  <c:v>10</c:v>
                </c:pt>
                <c:pt idx="263">
                  <c:v>10</c:v>
                </c:pt>
                <c:pt idx="264">
                  <c:v>10</c:v>
                </c:pt>
                <c:pt idx="265">
                  <c:v>10.199999999999999</c:v>
                </c:pt>
                <c:pt idx="266">
                  <c:v>10.3</c:v>
                </c:pt>
                <c:pt idx="267">
                  <c:v>11</c:v>
                </c:pt>
                <c:pt idx="268">
                  <c:v>11</c:v>
                </c:pt>
                <c:pt idx="269">
                  <c:v>11.5</c:v>
                </c:pt>
                <c:pt idx="270">
                  <c:v>12</c:v>
                </c:pt>
                <c:pt idx="271">
                  <c:v>13</c:v>
                </c:pt>
                <c:pt idx="272">
                  <c:v>14</c:v>
                </c:pt>
                <c:pt idx="273">
                  <c:v>14</c:v>
                </c:pt>
                <c:pt idx="274">
                  <c:v>14</c:v>
                </c:pt>
                <c:pt idx="275">
                  <c:v>14</c:v>
                </c:pt>
                <c:pt idx="276">
                  <c:v>14</c:v>
                </c:pt>
                <c:pt idx="277">
                  <c:v>14.25</c:v>
                </c:pt>
                <c:pt idx="278">
                  <c:v>14.25</c:v>
                </c:pt>
                <c:pt idx="279">
                  <c:v>15</c:v>
                </c:pt>
                <c:pt idx="280">
                  <c:v>16</c:v>
                </c:pt>
                <c:pt idx="281">
                  <c:v>16</c:v>
                </c:pt>
                <c:pt idx="282">
                  <c:v>16</c:v>
                </c:pt>
                <c:pt idx="283">
                  <c:v>16.100000000000001</c:v>
                </c:pt>
                <c:pt idx="284">
                  <c:v>16.100000000000001</c:v>
                </c:pt>
                <c:pt idx="285">
                  <c:v>18</c:v>
                </c:pt>
                <c:pt idx="286">
                  <c:v>18</c:v>
                </c:pt>
                <c:pt idx="287">
                  <c:v>18</c:v>
                </c:pt>
                <c:pt idx="288">
                  <c:v>18</c:v>
                </c:pt>
                <c:pt idx="289">
                  <c:v>19</c:v>
                </c:pt>
                <c:pt idx="290">
                  <c:v>19</c:v>
                </c:pt>
                <c:pt idx="291">
                  <c:v>19.8</c:v>
                </c:pt>
                <c:pt idx="292">
                  <c:v>20</c:v>
                </c:pt>
                <c:pt idx="293">
                  <c:v>20</c:v>
                </c:pt>
                <c:pt idx="294">
                  <c:v>20</c:v>
                </c:pt>
                <c:pt idx="295">
                  <c:v>20</c:v>
                </c:pt>
                <c:pt idx="296">
                  <c:v>20</c:v>
                </c:pt>
                <c:pt idx="297">
                  <c:v>20</c:v>
                </c:pt>
                <c:pt idx="298">
                  <c:v>20</c:v>
                </c:pt>
                <c:pt idx="299">
                  <c:v>20</c:v>
                </c:pt>
                <c:pt idx="300">
                  <c:v>20</c:v>
                </c:pt>
                <c:pt idx="301">
                  <c:v>20</c:v>
                </c:pt>
                <c:pt idx="302">
                  <c:v>20.655000000000001</c:v>
                </c:pt>
                <c:pt idx="303">
                  <c:v>20.664999999999999</c:v>
                </c:pt>
                <c:pt idx="304">
                  <c:v>22</c:v>
                </c:pt>
                <c:pt idx="305">
                  <c:v>22.4</c:v>
                </c:pt>
                <c:pt idx="306">
                  <c:v>23</c:v>
                </c:pt>
                <c:pt idx="307">
                  <c:v>24</c:v>
                </c:pt>
                <c:pt idx="308">
                  <c:v>24</c:v>
                </c:pt>
                <c:pt idx="309">
                  <c:v>24</c:v>
                </c:pt>
                <c:pt idx="310">
                  <c:v>24</c:v>
                </c:pt>
                <c:pt idx="311">
                  <c:v>24</c:v>
                </c:pt>
                <c:pt idx="312">
                  <c:v>25</c:v>
                </c:pt>
                <c:pt idx="313">
                  <c:v>25.8</c:v>
                </c:pt>
                <c:pt idx="314">
                  <c:v>26</c:v>
                </c:pt>
                <c:pt idx="315">
                  <c:v>26</c:v>
                </c:pt>
                <c:pt idx="316">
                  <c:v>26</c:v>
                </c:pt>
                <c:pt idx="317">
                  <c:v>26.4</c:v>
                </c:pt>
                <c:pt idx="318">
                  <c:v>26.5</c:v>
                </c:pt>
                <c:pt idx="319">
                  <c:v>26.6</c:v>
                </c:pt>
                <c:pt idx="320">
                  <c:v>27</c:v>
                </c:pt>
                <c:pt idx="321">
                  <c:v>27</c:v>
                </c:pt>
                <c:pt idx="322">
                  <c:v>27</c:v>
                </c:pt>
                <c:pt idx="323">
                  <c:v>27</c:v>
                </c:pt>
                <c:pt idx="324">
                  <c:v>28</c:v>
                </c:pt>
                <c:pt idx="325">
                  <c:v>28</c:v>
                </c:pt>
                <c:pt idx="326">
                  <c:v>28</c:v>
                </c:pt>
                <c:pt idx="327">
                  <c:v>28</c:v>
                </c:pt>
                <c:pt idx="328">
                  <c:v>28</c:v>
                </c:pt>
                <c:pt idx="329">
                  <c:v>28</c:v>
                </c:pt>
                <c:pt idx="330">
                  <c:v>28</c:v>
                </c:pt>
                <c:pt idx="331">
                  <c:v>28</c:v>
                </c:pt>
                <c:pt idx="332">
                  <c:v>28</c:v>
                </c:pt>
                <c:pt idx="333">
                  <c:v>28</c:v>
                </c:pt>
                <c:pt idx="334">
                  <c:v>28</c:v>
                </c:pt>
                <c:pt idx="335">
                  <c:v>28</c:v>
                </c:pt>
                <c:pt idx="336">
                  <c:v>28</c:v>
                </c:pt>
                <c:pt idx="337">
                  <c:v>29</c:v>
                </c:pt>
                <c:pt idx="338">
                  <c:v>29</c:v>
                </c:pt>
                <c:pt idx="339">
                  <c:v>29</c:v>
                </c:pt>
                <c:pt idx="340">
                  <c:v>29.8</c:v>
                </c:pt>
                <c:pt idx="341">
                  <c:v>30</c:v>
                </c:pt>
                <c:pt idx="342">
                  <c:v>30</c:v>
                </c:pt>
                <c:pt idx="343">
                  <c:v>30</c:v>
                </c:pt>
                <c:pt idx="344">
                  <c:v>30</c:v>
                </c:pt>
                <c:pt idx="345">
                  <c:v>30</c:v>
                </c:pt>
                <c:pt idx="346">
                  <c:v>30</c:v>
                </c:pt>
                <c:pt idx="347">
                  <c:v>30</c:v>
                </c:pt>
                <c:pt idx="348">
                  <c:v>30</c:v>
                </c:pt>
                <c:pt idx="349">
                  <c:v>30.5</c:v>
                </c:pt>
                <c:pt idx="350">
                  <c:v>31</c:v>
                </c:pt>
                <c:pt idx="351">
                  <c:v>31</c:v>
                </c:pt>
                <c:pt idx="352">
                  <c:v>31</c:v>
                </c:pt>
                <c:pt idx="353">
                  <c:v>31.1</c:v>
                </c:pt>
                <c:pt idx="354">
                  <c:v>32</c:v>
                </c:pt>
                <c:pt idx="355">
                  <c:v>32.799999999999997</c:v>
                </c:pt>
                <c:pt idx="356">
                  <c:v>32.799999999999997</c:v>
                </c:pt>
                <c:pt idx="357">
                  <c:v>33</c:v>
                </c:pt>
                <c:pt idx="358">
                  <c:v>33</c:v>
                </c:pt>
                <c:pt idx="359">
                  <c:v>33</c:v>
                </c:pt>
                <c:pt idx="360">
                  <c:v>33</c:v>
                </c:pt>
                <c:pt idx="361">
                  <c:v>34</c:v>
                </c:pt>
                <c:pt idx="362">
                  <c:v>34</c:v>
                </c:pt>
                <c:pt idx="363">
                  <c:v>34</c:v>
                </c:pt>
                <c:pt idx="364">
                  <c:v>34</c:v>
                </c:pt>
                <c:pt idx="365">
                  <c:v>34</c:v>
                </c:pt>
                <c:pt idx="366">
                  <c:v>35</c:v>
                </c:pt>
                <c:pt idx="367">
                  <c:v>35</c:v>
                </c:pt>
                <c:pt idx="368">
                  <c:v>35</c:v>
                </c:pt>
                <c:pt idx="369">
                  <c:v>35</c:v>
                </c:pt>
                <c:pt idx="370">
                  <c:v>35</c:v>
                </c:pt>
                <c:pt idx="371">
                  <c:v>35</c:v>
                </c:pt>
                <c:pt idx="372">
                  <c:v>35</c:v>
                </c:pt>
                <c:pt idx="373">
                  <c:v>35</c:v>
                </c:pt>
                <c:pt idx="374">
                  <c:v>35</c:v>
                </c:pt>
                <c:pt idx="375">
                  <c:v>35</c:v>
                </c:pt>
                <c:pt idx="376">
                  <c:v>35.799999999999997</c:v>
                </c:pt>
                <c:pt idx="377">
                  <c:v>36</c:v>
                </c:pt>
                <c:pt idx="378">
                  <c:v>37</c:v>
                </c:pt>
                <c:pt idx="379">
                  <c:v>37</c:v>
                </c:pt>
                <c:pt idx="380">
                  <c:v>38</c:v>
                </c:pt>
                <c:pt idx="381">
                  <c:v>38</c:v>
                </c:pt>
                <c:pt idx="382">
                  <c:v>38</c:v>
                </c:pt>
                <c:pt idx="383">
                  <c:v>38</c:v>
                </c:pt>
                <c:pt idx="384">
                  <c:v>38</c:v>
                </c:pt>
                <c:pt idx="385">
                  <c:v>38</c:v>
                </c:pt>
                <c:pt idx="386">
                  <c:v>38</c:v>
                </c:pt>
                <c:pt idx="387">
                  <c:v>39</c:v>
                </c:pt>
                <c:pt idx="388">
                  <c:v>39.4</c:v>
                </c:pt>
                <c:pt idx="389">
                  <c:v>40</c:v>
                </c:pt>
                <c:pt idx="390">
                  <c:v>40</c:v>
                </c:pt>
                <c:pt idx="391">
                  <c:v>40</c:v>
                </c:pt>
                <c:pt idx="392">
                  <c:v>40</c:v>
                </c:pt>
                <c:pt idx="393">
                  <c:v>40</c:v>
                </c:pt>
                <c:pt idx="394">
                  <c:v>42</c:v>
                </c:pt>
                <c:pt idx="395">
                  <c:v>42</c:v>
                </c:pt>
                <c:pt idx="396">
                  <c:v>42</c:v>
                </c:pt>
                <c:pt idx="397">
                  <c:v>43</c:v>
                </c:pt>
                <c:pt idx="398">
                  <c:v>44</c:v>
                </c:pt>
                <c:pt idx="399">
                  <c:v>44</c:v>
                </c:pt>
                <c:pt idx="400">
                  <c:v>44</c:v>
                </c:pt>
                <c:pt idx="401">
                  <c:v>44</c:v>
                </c:pt>
                <c:pt idx="402">
                  <c:v>44</c:v>
                </c:pt>
                <c:pt idx="403">
                  <c:v>44</c:v>
                </c:pt>
                <c:pt idx="404">
                  <c:v>44</c:v>
                </c:pt>
                <c:pt idx="405">
                  <c:v>44</c:v>
                </c:pt>
                <c:pt idx="406">
                  <c:v>44</c:v>
                </c:pt>
                <c:pt idx="407">
                  <c:v>44</c:v>
                </c:pt>
                <c:pt idx="408">
                  <c:v>44.5</c:v>
                </c:pt>
                <c:pt idx="409">
                  <c:v>45</c:v>
                </c:pt>
                <c:pt idx="410">
                  <c:v>45.5</c:v>
                </c:pt>
                <c:pt idx="411">
                  <c:v>46</c:v>
                </c:pt>
                <c:pt idx="412">
                  <c:v>46</c:v>
                </c:pt>
                <c:pt idx="413">
                  <c:v>47</c:v>
                </c:pt>
                <c:pt idx="414">
                  <c:v>47</c:v>
                </c:pt>
                <c:pt idx="415">
                  <c:v>50</c:v>
                </c:pt>
                <c:pt idx="416">
                  <c:v>56.5</c:v>
                </c:pt>
                <c:pt idx="417">
                  <c:v>58</c:v>
                </c:pt>
                <c:pt idx="418">
                  <c:v>59</c:v>
                </c:pt>
                <c:pt idx="419">
                  <c:v>59</c:v>
                </c:pt>
                <c:pt idx="420">
                  <c:v>59.5</c:v>
                </c:pt>
                <c:pt idx="421">
                  <c:v>60</c:v>
                </c:pt>
                <c:pt idx="422">
                  <c:v>60</c:v>
                </c:pt>
                <c:pt idx="423">
                  <c:v>60</c:v>
                </c:pt>
                <c:pt idx="424">
                  <c:v>60</c:v>
                </c:pt>
                <c:pt idx="425">
                  <c:v>60</c:v>
                </c:pt>
                <c:pt idx="426">
                  <c:v>60</c:v>
                </c:pt>
                <c:pt idx="427">
                  <c:v>60</c:v>
                </c:pt>
                <c:pt idx="428">
                  <c:v>60</c:v>
                </c:pt>
                <c:pt idx="429">
                  <c:v>60</c:v>
                </c:pt>
                <c:pt idx="430">
                  <c:v>60</c:v>
                </c:pt>
                <c:pt idx="431">
                  <c:v>60</c:v>
                </c:pt>
                <c:pt idx="432">
                  <c:v>60</c:v>
                </c:pt>
                <c:pt idx="433">
                  <c:v>61</c:v>
                </c:pt>
                <c:pt idx="434">
                  <c:v>61</c:v>
                </c:pt>
                <c:pt idx="435">
                  <c:v>62</c:v>
                </c:pt>
                <c:pt idx="436">
                  <c:v>62</c:v>
                </c:pt>
                <c:pt idx="437">
                  <c:v>62</c:v>
                </c:pt>
                <c:pt idx="438">
                  <c:v>62.5</c:v>
                </c:pt>
                <c:pt idx="439">
                  <c:v>73</c:v>
                </c:pt>
                <c:pt idx="440">
                  <c:v>73</c:v>
                </c:pt>
                <c:pt idx="441">
                  <c:v>73.5</c:v>
                </c:pt>
                <c:pt idx="442">
                  <c:v>74</c:v>
                </c:pt>
                <c:pt idx="443">
                  <c:v>75</c:v>
                </c:pt>
                <c:pt idx="444">
                  <c:v>75.5</c:v>
                </c:pt>
                <c:pt idx="445">
                  <c:v>75.5</c:v>
                </c:pt>
                <c:pt idx="446">
                  <c:v>76</c:v>
                </c:pt>
                <c:pt idx="447">
                  <c:v>76</c:v>
                </c:pt>
                <c:pt idx="448">
                  <c:v>76</c:v>
                </c:pt>
                <c:pt idx="449">
                  <c:v>76.5</c:v>
                </c:pt>
                <c:pt idx="450">
                  <c:v>77</c:v>
                </c:pt>
                <c:pt idx="451">
                  <c:v>77</c:v>
                </c:pt>
                <c:pt idx="452">
                  <c:v>77</c:v>
                </c:pt>
                <c:pt idx="453">
                  <c:v>77</c:v>
                </c:pt>
                <c:pt idx="454">
                  <c:v>77</c:v>
                </c:pt>
                <c:pt idx="455">
                  <c:v>77</c:v>
                </c:pt>
                <c:pt idx="456">
                  <c:v>77</c:v>
                </c:pt>
                <c:pt idx="457">
                  <c:v>79</c:v>
                </c:pt>
                <c:pt idx="458">
                  <c:v>80</c:v>
                </c:pt>
                <c:pt idx="459">
                  <c:v>80</c:v>
                </c:pt>
                <c:pt idx="460">
                  <c:v>82</c:v>
                </c:pt>
                <c:pt idx="461">
                  <c:v>82</c:v>
                </c:pt>
                <c:pt idx="462">
                  <c:v>84</c:v>
                </c:pt>
                <c:pt idx="463">
                  <c:v>90</c:v>
                </c:pt>
                <c:pt idx="464">
                  <c:v>90</c:v>
                </c:pt>
                <c:pt idx="465">
                  <c:v>90</c:v>
                </c:pt>
                <c:pt idx="466">
                  <c:v>90</c:v>
                </c:pt>
                <c:pt idx="467">
                  <c:v>94</c:v>
                </c:pt>
                <c:pt idx="468">
                  <c:v>94</c:v>
                </c:pt>
                <c:pt idx="469">
                  <c:v>94</c:v>
                </c:pt>
                <c:pt idx="470">
                  <c:v>94</c:v>
                </c:pt>
                <c:pt idx="471">
                  <c:v>94</c:v>
                </c:pt>
                <c:pt idx="472">
                  <c:v>94</c:v>
                </c:pt>
                <c:pt idx="473">
                  <c:v>95</c:v>
                </c:pt>
                <c:pt idx="474">
                  <c:v>95</c:v>
                </c:pt>
                <c:pt idx="475">
                  <c:v>96</c:v>
                </c:pt>
                <c:pt idx="476">
                  <c:v>100</c:v>
                </c:pt>
                <c:pt idx="477">
                  <c:v>105</c:v>
                </c:pt>
                <c:pt idx="478">
                  <c:v>105</c:v>
                </c:pt>
                <c:pt idx="479">
                  <c:v>145</c:v>
                </c:pt>
                <c:pt idx="480">
                  <c:v>200</c:v>
                </c:pt>
                <c:pt idx="481">
                  <c:v>240</c:v>
                </c:pt>
                <c:pt idx="482">
                  <c:v>280</c:v>
                </c:pt>
                <c:pt idx="483">
                  <c:v>280</c:v>
                </c:pt>
                <c:pt idx="484">
                  <c:v>285</c:v>
                </c:pt>
                <c:pt idx="485">
                  <c:v>285</c:v>
                </c:pt>
                <c:pt idx="486">
                  <c:v>290</c:v>
                </c:pt>
                <c:pt idx="487">
                  <c:v>290</c:v>
                </c:pt>
                <c:pt idx="488">
                  <c:v>295</c:v>
                </c:pt>
                <c:pt idx="489">
                  <c:v>295</c:v>
                </c:pt>
                <c:pt idx="490">
                  <c:v>300</c:v>
                </c:pt>
                <c:pt idx="491">
                  <c:v>300</c:v>
                </c:pt>
                <c:pt idx="492">
                  <c:v>300</c:v>
                </c:pt>
                <c:pt idx="493">
                  <c:v>300</c:v>
                </c:pt>
                <c:pt idx="494">
                  <c:v>305</c:v>
                </c:pt>
                <c:pt idx="495">
                  <c:v>305</c:v>
                </c:pt>
                <c:pt idx="496">
                  <c:v>310</c:v>
                </c:pt>
                <c:pt idx="497">
                  <c:v>310</c:v>
                </c:pt>
                <c:pt idx="498">
                  <c:v>315</c:v>
                </c:pt>
                <c:pt idx="499">
                  <c:v>315</c:v>
                </c:pt>
                <c:pt idx="500">
                  <c:v>320</c:v>
                </c:pt>
                <c:pt idx="501">
                  <c:v>320</c:v>
                </c:pt>
                <c:pt idx="502">
                  <c:v>355</c:v>
                </c:pt>
                <c:pt idx="503">
                  <c:v>360</c:v>
                </c:pt>
                <c:pt idx="504">
                  <c:v>365</c:v>
                </c:pt>
                <c:pt idx="505">
                  <c:v>370</c:v>
                </c:pt>
                <c:pt idx="506">
                  <c:v>375</c:v>
                </c:pt>
                <c:pt idx="507">
                  <c:v>380</c:v>
                </c:pt>
                <c:pt idx="508">
                  <c:v>385</c:v>
                </c:pt>
                <c:pt idx="509">
                  <c:v>390</c:v>
                </c:pt>
                <c:pt idx="510">
                  <c:v>395</c:v>
                </c:pt>
                <c:pt idx="511">
                  <c:v>1.95</c:v>
                </c:pt>
                <c:pt idx="512">
                  <c:v>22</c:v>
                </c:pt>
                <c:pt idx="514">
                  <c:v>24</c:v>
                </c:pt>
                <c:pt idx="515">
                  <c:v>32</c:v>
                </c:pt>
                <c:pt idx="516">
                  <c:v>23</c:v>
                </c:pt>
                <c:pt idx="517">
                  <c:v>30</c:v>
                </c:pt>
                <c:pt idx="520">
                  <c:v>#N/A</c:v>
                </c:pt>
                <c:pt idx="521">
                  <c:v>#N/A</c:v>
                </c:pt>
                <c:pt idx="522">
                  <c:v>#N/A</c:v>
                </c:pt>
                <c:pt idx="523">
                  <c:v>5.7</c:v>
                </c:pt>
                <c:pt idx="524">
                  <c:v>5.7</c:v>
                </c:pt>
                <c:pt idx="525">
                  <c:v>44</c:v>
                </c:pt>
                <c:pt idx="526">
                  <c:v>#N/A</c:v>
                </c:pt>
                <c:pt idx="527">
                  <c:v>20</c:v>
                </c:pt>
                <c:pt idx="528">
                  <c:v>5.7</c:v>
                </c:pt>
                <c:pt idx="529">
                  <c:v>60</c:v>
                </c:pt>
                <c:pt idx="530">
                  <c:v>60</c:v>
                </c:pt>
                <c:pt idx="531">
                  <c:v>0.89749999999999996</c:v>
                </c:pt>
                <c:pt idx="532">
                  <c:v>0.89749999999999996</c:v>
                </c:pt>
                <c:pt idx="533">
                  <c:v>74</c:v>
                </c:pt>
                <c:pt idx="534">
                  <c:v>83</c:v>
                </c:pt>
                <c:pt idx="535">
                  <c:v>1.8</c:v>
                </c:pt>
                <c:pt idx="536">
                  <c:v>1.8</c:v>
                </c:pt>
                <c:pt idx="537">
                  <c:v>100</c:v>
                </c:pt>
                <c:pt idx="538">
                  <c:v>96</c:v>
                </c:pt>
                <c:pt idx="539">
                  <c:v>97</c:v>
                </c:pt>
                <c:pt idx="540">
                  <c:v>1.8</c:v>
                </c:pt>
                <c:pt idx="541">
                  <c:v>0.85</c:v>
                </c:pt>
                <c:pt idx="542">
                  <c:v>#N/A</c:v>
                </c:pt>
                <c:pt idx="543">
                  <c:v>#N/A</c:v>
                </c:pt>
                <c:pt idx="544">
                  <c:v>1.85</c:v>
                </c:pt>
                <c:pt idx="545">
                  <c:v>103</c:v>
                </c:pt>
                <c:pt idx="546">
                  <c:v>2.23</c:v>
                </c:pt>
                <c:pt idx="547">
                  <c:v>2.4</c:v>
                </c:pt>
                <c:pt idx="548">
                  <c:v>3</c:v>
                </c:pt>
                <c:pt idx="549">
                  <c:v>4</c:v>
                </c:pt>
                <c:pt idx="550">
                  <c:v>5</c:v>
                </c:pt>
                <c:pt idx="551">
                  <c:v>5.8</c:v>
                </c:pt>
                <c:pt idx="552">
                  <c:v>6</c:v>
                </c:pt>
                <c:pt idx="553">
                  <c:v>7</c:v>
                </c:pt>
                <c:pt idx="554">
                  <c:v>18</c:v>
                </c:pt>
                <c:pt idx="555">
                  <c:v>19</c:v>
                </c:pt>
                <c:pt idx="556">
                  <c:v>20</c:v>
                </c:pt>
                <c:pt idx="557">
                  <c:v>21</c:v>
                </c:pt>
                <c:pt idx="558">
                  <c:v>22</c:v>
                </c:pt>
                <c:pt idx="559">
                  <c:v>23</c:v>
                </c:pt>
                <c:pt idx="560">
                  <c:v>5</c:v>
                </c:pt>
                <c:pt idx="561">
                  <c:v>5</c:v>
                </c:pt>
                <c:pt idx="562">
                  <c:v>9.5</c:v>
                </c:pt>
                <c:pt idx="563">
                  <c:v>10</c:v>
                </c:pt>
                <c:pt idx="564">
                  <c:v>10.5</c:v>
                </c:pt>
                <c:pt idx="565">
                  <c:v>28</c:v>
                </c:pt>
                <c:pt idx="566">
                  <c:v>10</c:v>
                </c:pt>
                <c:pt idx="567">
                  <c:v>10</c:v>
                </c:pt>
                <c:pt idx="568">
                  <c:v>200</c:v>
                </c:pt>
                <c:pt idx="569">
                  <c:v>95</c:v>
                </c:pt>
                <c:pt idx="570">
                  <c:v>140</c:v>
                </c:pt>
                <c:pt idx="571">
                  <c:v>240</c:v>
                </c:pt>
                <c:pt idx="572">
                  <c:v>88</c:v>
                </c:pt>
                <c:pt idx="573">
                  <c:v>94</c:v>
                </c:pt>
                <c:pt idx="574">
                  <c:v>94</c:v>
                </c:pt>
                <c:pt idx="575">
                  <c:v>94</c:v>
                </c:pt>
                <c:pt idx="576">
                  <c:v>54</c:v>
                </c:pt>
                <c:pt idx="577">
                  <c:v>56</c:v>
                </c:pt>
                <c:pt idx="578">
                  <c:v>28</c:v>
                </c:pt>
                <c:pt idx="579">
                  <c:v>24</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numCache>
            </c:numRef>
          </c:xVal>
          <c:yVal>
            <c:numRef>
              <c:f>GaAs!$AZ$2:$AZ$1500</c:f>
              <c:numCache>
                <c:formatCode>General</c:formatCode>
                <c:ptCount val="149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1.4282478990471585</c:v>
                </c:pt>
                <c:pt idx="305">
                  <c:v>0.65796403967844175</c:v>
                </c:pt>
                <c:pt idx="306">
                  <c:v>0.10751726404287032</c:v>
                </c:pt>
                <c:pt idx="307">
                  <c:v>0.18867776100727565</c:v>
                </c:pt>
                <c:pt idx="308">
                  <c:v>0.46947348587503068</c:v>
                </c:pt>
                <c:pt idx="309">
                  <c:v>0.19509552405824324</c:v>
                </c:pt>
                <c:pt idx="310">
                  <c:v>0.41144736658050984</c:v>
                </c:pt>
                <c:pt idx="311">
                  <c:v>0</c:v>
                </c:pt>
                <c:pt idx="312">
                  <c:v>0.50419536697271328</c:v>
                </c:pt>
                <c:pt idx="313">
                  <c:v>0.2556839893565333</c:v>
                </c:pt>
                <c:pt idx="314">
                  <c:v>3.5005425841005359E-4</c:v>
                </c:pt>
                <c:pt idx="315">
                  <c:v>0</c:v>
                </c:pt>
                <c:pt idx="316">
                  <c:v>0</c:v>
                </c:pt>
                <c:pt idx="317">
                  <c:v>2.409558443656553E-2</c:v>
                </c:pt>
                <c:pt idx="318">
                  <c:v>0</c:v>
                </c:pt>
                <c:pt idx="319">
                  <c:v>7.1111111111111106E-5</c:v>
                </c:pt>
                <c:pt idx="320">
                  <c:v>0.3980604560371776</c:v>
                </c:pt>
                <c:pt idx="321">
                  <c:v>0</c:v>
                </c:pt>
                <c:pt idx="322">
                  <c:v>0.19266668467961942</c:v>
                </c:pt>
                <c:pt idx="323">
                  <c:v>0.38855722586239749</c:v>
                </c:pt>
                <c:pt idx="324">
                  <c:v>1.5479876160990713E-4</c:v>
                </c:pt>
                <c:pt idx="325">
                  <c:v>0</c:v>
                </c:pt>
                <c:pt idx="326">
                  <c:v>0.95211508539290701</c:v>
                </c:pt>
                <c:pt idx="327">
                  <c:v>7.9365079365079365E-5</c:v>
                </c:pt>
                <c:pt idx="328">
                  <c:v>0.33880307951516347</c:v>
                </c:pt>
                <c:pt idx="329">
                  <c:v>0.11218867949065256</c:v>
                </c:pt>
                <c:pt idx="330">
                  <c:v>0.91723217183295747</c:v>
                </c:pt>
                <c:pt idx="331">
                  <c:v>0.20271010642105017</c:v>
                </c:pt>
                <c:pt idx="332">
                  <c:v>2.4691358024691359E-4</c:v>
                </c:pt>
                <c:pt idx="333">
                  <c:v>0.18303956575331315</c:v>
                </c:pt>
                <c:pt idx="334">
                  <c:v>0.20303799643225603</c:v>
                </c:pt>
                <c:pt idx="335">
                  <c:v>0</c:v>
                </c:pt>
                <c:pt idx="336">
                  <c:v>6.0673585302163789E-2</c:v>
                </c:pt>
                <c:pt idx="337">
                  <c:v>0.39264191243644841</c:v>
                </c:pt>
                <c:pt idx="338">
                  <c:v>0.31019693899372452</c:v>
                </c:pt>
                <c:pt idx="339">
                  <c:v>0.14447368768855492</c:v>
                </c:pt>
                <c:pt idx="340">
                  <c:v>0.16794038327110136</c:v>
                </c:pt>
                <c:pt idx="341">
                  <c:v>0</c:v>
                </c:pt>
                <c:pt idx="342">
                  <c:v>2.0953008976499873E-2</c:v>
                </c:pt>
                <c:pt idx="343">
                  <c:v>1.8975332068311198E-4</c:v>
                </c:pt>
                <c:pt idx="344">
                  <c:v>1.8975332068311198E-4</c:v>
                </c:pt>
                <c:pt idx="345">
                  <c:v>0.51548802653610615</c:v>
                </c:pt>
                <c:pt idx="346">
                  <c:v>1.3110107118224792</c:v>
                </c:pt>
                <c:pt idx="347">
                  <c:v>0.20535638006050044</c:v>
                </c:pt>
                <c:pt idx="348">
                  <c:v>0.24127270882431479</c:v>
                </c:pt>
                <c:pt idx="349">
                  <c:v>2.8328611898017001E-4</c:v>
                </c:pt>
                <c:pt idx="350">
                  <c:v>0</c:v>
                </c:pt>
                <c:pt idx="351">
                  <c:v>0.35164707638513937</c:v>
                </c:pt>
                <c:pt idx="352">
                  <c:v>0</c:v>
                </c:pt>
                <c:pt idx="353">
                  <c:v>0.1496770241409098</c:v>
                </c:pt>
                <c:pt idx="354">
                  <c:v>2.9585798816568048E-4</c:v>
                </c:pt>
                <c:pt idx="355">
                  <c:v>0</c:v>
                </c:pt>
                <c:pt idx="356">
                  <c:v>0</c:v>
                </c:pt>
                <c:pt idx="357">
                  <c:v>0</c:v>
                </c:pt>
                <c:pt idx="358">
                  <c:v>0.31102122699491991</c:v>
                </c:pt>
                <c:pt idx="359">
                  <c:v>2.4096385542168674E-4</c:v>
                </c:pt>
                <c:pt idx="360">
                  <c:v>0</c:v>
                </c:pt>
                <c:pt idx="361">
                  <c:v>0</c:v>
                </c:pt>
                <c:pt idx="362">
                  <c:v>0</c:v>
                </c:pt>
                <c:pt idx="363">
                  <c:v>0</c:v>
                </c:pt>
                <c:pt idx="364">
                  <c:v>0.26024518759624232</c:v>
                </c:pt>
                <c:pt idx="365">
                  <c:v>0</c:v>
                </c:pt>
                <c:pt idx="366">
                  <c:v>3.3156498673740056E-2</c:v>
                </c:pt>
                <c:pt idx="367">
                  <c:v>0</c:v>
                </c:pt>
                <c:pt idx="368">
                  <c:v>0.16161616161616163</c:v>
                </c:pt>
                <c:pt idx="369">
                  <c:v>0</c:v>
                </c:pt>
                <c:pt idx="370">
                  <c:v>0.361685412062768</c:v>
                </c:pt>
                <c:pt idx="371">
                  <c:v>0</c:v>
                </c:pt>
                <c:pt idx="372">
                  <c:v>0</c:v>
                </c:pt>
                <c:pt idx="373">
                  <c:v>0</c:v>
                </c:pt>
                <c:pt idx="374">
                  <c:v>8.3056478405315619E-5</c:v>
                </c:pt>
                <c:pt idx="375">
                  <c:v>0.2227498816121212</c:v>
                </c:pt>
                <c:pt idx="376">
                  <c:v>0</c:v>
                </c:pt>
                <c:pt idx="377">
                  <c:v>0</c:v>
                </c:pt>
                <c:pt idx="378">
                  <c:v>0</c:v>
                </c:pt>
                <c:pt idx="379">
                  <c:v>0</c:v>
                </c:pt>
                <c:pt idx="380">
                  <c:v>4.273504273504273E-4</c:v>
                </c:pt>
                <c:pt idx="381">
                  <c:v>0.28042548643564147</c:v>
                </c:pt>
                <c:pt idx="382">
                  <c:v>0</c:v>
                </c:pt>
                <c:pt idx="383">
                  <c:v>0.14424172846141217</c:v>
                </c:pt>
                <c:pt idx="384">
                  <c:v>0.15583606046439147</c:v>
                </c:pt>
                <c:pt idx="385">
                  <c:v>0</c:v>
                </c:pt>
                <c:pt idx="386">
                  <c:v>0.26463415070707108</c:v>
                </c:pt>
                <c:pt idx="387">
                  <c:v>0.53740857133527042</c:v>
                </c:pt>
                <c:pt idx="388">
                  <c:v>3.532869453470516E-3</c:v>
                </c:pt>
                <c:pt idx="389">
                  <c:v>5.2082223176480556E-2</c:v>
                </c:pt>
                <c:pt idx="390">
                  <c:v>0.31033265240078806</c:v>
                </c:pt>
                <c:pt idx="391">
                  <c:v>0.20456621780705006</c:v>
                </c:pt>
                <c:pt idx="392">
                  <c:v>0.25479132308325741</c:v>
                </c:pt>
                <c:pt idx="393">
                  <c:v>0.17152658662092626</c:v>
                </c:pt>
                <c:pt idx="394">
                  <c:v>0.11624894381230484</c:v>
                </c:pt>
                <c:pt idx="395">
                  <c:v>0.11624894381230484</c:v>
                </c:pt>
                <c:pt idx="396">
                  <c:v>0.11624894381230484</c:v>
                </c:pt>
                <c:pt idx="397">
                  <c:v>0.30916142778092542</c:v>
                </c:pt>
                <c:pt idx="398">
                  <c:v>0</c:v>
                </c:pt>
                <c:pt idx="399">
                  <c:v>2.6130454820513866E-2</c:v>
                </c:pt>
                <c:pt idx="400">
                  <c:v>0.10385294423096895</c:v>
                </c:pt>
                <c:pt idx="401">
                  <c:v>0.19842692404689002</c:v>
                </c:pt>
                <c:pt idx="402">
                  <c:v>4.3914098452964685E-2</c:v>
                </c:pt>
                <c:pt idx="403">
                  <c:v>0.12191980299429633</c:v>
                </c:pt>
                <c:pt idx="404">
                  <c:v>0.13938803377393494</c:v>
                </c:pt>
                <c:pt idx="405">
                  <c:v>0.14310667826722459</c:v>
                </c:pt>
                <c:pt idx="406">
                  <c:v>0</c:v>
                </c:pt>
                <c:pt idx="407">
                  <c:v>0</c:v>
                </c:pt>
                <c:pt idx="408">
                  <c:v>0</c:v>
                </c:pt>
                <c:pt idx="409">
                  <c:v>0</c:v>
                </c:pt>
                <c:pt idx="410">
                  <c:v>0.14742716580491569</c:v>
                </c:pt>
                <c:pt idx="411">
                  <c:v>0</c:v>
                </c:pt>
                <c:pt idx="412">
                  <c:v>0.14378251041363066</c:v>
                </c:pt>
                <c:pt idx="413">
                  <c:v>0</c:v>
                </c:pt>
                <c:pt idx="414">
                  <c:v>0.42320162196883371</c:v>
                </c:pt>
                <c:pt idx="415">
                  <c:v>0.26510812793285427</c:v>
                </c:pt>
                <c:pt idx="416">
                  <c:v>2.2734067225172072E-2</c:v>
                </c:pt>
                <c:pt idx="417">
                  <c:v>0.11551296378403159</c:v>
                </c:pt>
                <c:pt idx="418">
                  <c:v>6.0207799440671658E-2</c:v>
                </c:pt>
                <c:pt idx="419">
                  <c:v>2.8470546047465302E-2</c:v>
                </c:pt>
                <c:pt idx="420">
                  <c:v>3.9100429857710547E-2</c:v>
                </c:pt>
                <c:pt idx="421">
                  <c:v>6.6937194114601056E-2</c:v>
                </c:pt>
                <c:pt idx="422">
                  <c:v>5.1365024969481449E-2</c:v>
                </c:pt>
                <c:pt idx="423">
                  <c:v>6.5789473684210525E-4</c:v>
                </c:pt>
                <c:pt idx="424">
                  <c:v>9.991471522175936E-5</c:v>
                </c:pt>
                <c:pt idx="425">
                  <c:v>0</c:v>
                </c:pt>
                <c:pt idx="426">
                  <c:v>0</c:v>
                </c:pt>
                <c:pt idx="427">
                  <c:v>2.0341410229288376E-4</c:v>
                </c:pt>
                <c:pt idx="428">
                  <c:v>2.8153153153153147E-4</c:v>
                </c:pt>
                <c:pt idx="429">
                  <c:v>2.6808563673636196E-2</c:v>
                </c:pt>
                <c:pt idx="430">
                  <c:v>0.16224130002491269</c:v>
                </c:pt>
                <c:pt idx="431">
                  <c:v>1.4549687181725593E-2</c:v>
                </c:pt>
                <c:pt idx="432">
                  <c:v>9.9819370586123109E-3</c:v>
                </c:pt>
                <c:pt idx="433">
                  <c:v>0.13176156917368259</c:v>
                </c:pt>
                <c:pt idx="434">
                  <c:v>0.13088897600034693</c:v>
                </c:pt>
                <c:pt idx="435">
                  <c:v>0.2790178571428571</c:v>
                </c:pt>
                <c:pt idx="436">
                  <c:v>0.1464306529714767</c:v>
                </c:pt>
                <c:pt idx="437">
                  <c:v>1.3749033305079914E-2</c:v>
                </c:pt>
                <c:pt idx="438">
                  <c:v>3.5642623510463614E-2</c:v>
                </c:pt>
                <c:pt idx="439">
                  <c:v>3.9051612614115022E-2</c:v>
                </c:pt>
                <c:pt idx="440">
                  <c:v>0.44923517080839209</c:v>
                </c:pt>
                <c:pt idx="441">
                  <c:v>1.7094017094017097E-4</c:v>
                </c:pt>
                <c:pt idx="442">
                  <c:v>0.31547867224009662</c:v>
                </c:pt>
                <c:pt idx="443">
                  <c:v>2.7843735201515132E-2</c:v>
                </c:pt>
                <c:pt idx="444">
                  <c:v>8.3531205604545453E-2</c:v>
                </c:pt>
                <c:pt idx="445">
                  <c:v>8.3531205604545453E-2</c:v>
                </c:pt>
                <c:pt idx="446">
                  <c:v>9.9763115748444028E-3</c:v>
                </c:pt>
                <c:pt idx="447">
                  <c:v>0</c:v>
                </c:pt>
                <c:pt idx="448">
                  <c:v>0</c:v>
                </c:pt>
                <c:pt idx="449">
                  <c:v>8.0000000000000004E-4</c:v>
                </c:pt>
                <c:pt idx="450">
                  <c:v>8.8049621803395206E-3</c:v>
                </c:pt>
                <c:pt idx="451">
                  <c:v>1.5657682951469194E-2</c:v>
                </c:pt>
                <c:pt idx="452">
                  <c:v>0</c:v>
                </c:pt>
                <c:pt idx="453">
                  <c:v>0</c:v>
                </c:pt>
                <c:pt idx="454">
                  <c:v>2.3542292410379237E-2</c:v>
                </c:pt>
                <c:pt idx="455">
                  <c:v>4.861692497665672E-2</c:v>
                </c:pt>
                <c:pt idx="456">
                  <c:v>2.8977438402999611E-3</c:v>
                </c:pt>
                <c:pt idx="457">
                  <c:v>9.6416681856949918E-2</c:v>
                </c:pt>
                <c:pt idx="458">
                  <c:v>0</c:v>
                </c:pt>
                <c:pt idx="459">
                  <c:v>4.7058823529411764E-2</c:v>
                </c:pt>
                <c:pt idx="460">
                  <c:v>0.13545600908845207</c:v>
                </c:pt>
                <c:pt idx="461">
                  <c:v>3.0400361311863685E-2</c:v>
                </c:pt>
                <c:pt idx="462">
                  <c:v>1.5902467161647286E-2</c:v>
                </c:pt>
                <c:pt idx="463">
                  <c:v>8.2477612685234909E-3</c:v>
                </c:pt>
                <c:pt idx="464">
                  <c:v>0</c:v>
                </c:pt>
                <c:pt idx="465">
                  <c:v>0</c:v>
                </c:pt>
                <c:pt idx="466">
                  <c:v>0</c:v>
                </c:pt>
                <c:pt idx="467">
                  <c:v>6.0176381418506203E-2</c:v>
                </c:pt>
                <c:pt idx="468">
                  <c:v>3.0274940600022351E-2</c:v>
                </c:pt>
                <c:pt idx="469">
                  <c:v>0</c:v>
                </c:pt>
                <c:pt idx="470">
                  <c:v>0.12210803141445271</c:v>
                </c:pt>
                <c:pt idx="471">
                  <c:v>0.12210803141445271</c:v>
                </c:pt>
                <c:pt idx="472">
                  <c:v>0</c:v>
                </c:pt>
                <c:pt idx="473">
                  <c:v>0.12297179143541398</c:v>
                </c:pt>
                <c:pt idx="474">
                  <c:v>0</c:v>
                </c:pt>
                <c:pt idx="475">
                  <c:v>7.907247016905268E-2</c:v>
                </c:pt>
                <c:pt idx="476">
                  <c:v>5.7702838198510223E-3</c:v>
                </c:pt>
                <c:pt idx="477">
                  <c:v>0.14029650718849471</c:v>
                </c:pt>
                <c:pt idx="478">
                  <c:v>0.14029650718849471</c:v>
                </c:pt>
                <c:pt idx="479">
                  <c:v>1.0896451979382302E-2</c:v>
                </c:pt>
                <c:pt idx="480">
                  <c:v>3.4483709895445386E-2</c:v>
                </c:pt>
                <c:pt idx="481">
                  <c:v>3.0816467923252943E-2</c:v>
                </c:pt>
                <c:pt idx="482">
                  <c:v>1.6702828824236189E-2</c:v>
                </c:pt>
                <c:pt idx="483">
                  <c:v>3.7392975962706118E-2</c:v>
                </c:pt>
                <c:pt idx="484">
                  <c:v>2.771979603387309E-2</c:v>
                </c:pt>
                <c:pt idx="485">
                  <c:v>4.9293542537515112E-2</c:v>
                </c:pt>
                <c:pt idx="486">
                  <c:v>3.1102122699491971E-2</c:v>
                </c:pt>
                <c:pt idx="487">
                  <c:v>5.1616675625593446E-2</c:v>
                </c:pt>
                <c:pt idx="488">
                  <c:v>3.4897155636793999E-2</c:v>
                </c:pt>
                <c:pt idx="489">
                  <c:v>5.5308264405010778E-2</c:v>
                </c:pt>
                <c:pt idx="490">
                  <c:v>9.5376748942959545E-3</c:v>
                </c:pt>
                <c:pt idx="491">
                  <c:v>8.8265534172709062E-3</c:v>
                </c:pt>
                <c:pt idx="492">
                  <c:v>3.9155252627130648E-2</c:v>
                </c:pt>
                <c:pt idx="493">
                  <c:v>5.1616675625593446E-2</c:v>
                </c:pt>
                <c:pt idx="494">
                  <c:v>3.9155252627130648E-2</c:v>
                </c:pt>
                <c:pt idx="495">
                  <c:v>5.9263873049155008E-2</c:v>
                </c:pt>
                <c:pt idx="496">
                  <c:v>3.9155252627130648E-2</c:v>
                </c:pt>
                <c:pt idx="497">
                  <c:v>5.5308264405010778E-2</c:v>
                </c:pt>
                <c:pt idx="498">
                  <c:v>3.9155252627130648E-2</c:v>
                </c:pt>
                <c:pt idx="499">
                  <c:v>5.5308264405010778E-2</c:v>
                </c:pt>
                <c:pt idx="500">
                  <c:v>3.9155252627130648E-2</c:v>
                </c:pt>
                <c:pt idx="501">
                  <c:v>5.0441736643332465E-2</c:v>
                </c:pt>
                <c:pt idx="502">
                  <c:v>1.1909129487270296E-2</c:v>
                </c:pt>
                <c:pt idx="503">
                  <c:v>1.3362263059388951E-2</c:v>
                </c:pt>
                <c:pt idx="504">
                  <c:v>1.2760862154184561E-2</c:v>
                </c:pt>
                <c:pt idx="505">
                  <c:v>1.2186528748487782E-2</c:v>
                </c:pt>
                <c:pt idx="506">
                  <c:v>1.2760862154184561E-2</c:v>
                </c:pt>
                <c:pt idx="507">
                  <c:v>1.2186528748487782E-2</c:v>
                </c:pt>
                <c:pt idx="508">
                  <c:v>1.1114246312743268E-2</c:v>
                </c:pt>
                <c:pt idx="509">
                  <c:v>1.0136313108493313E-2</c:v>
                </c:pt>
                <c:pt idx="510">
                  <c:v>9.9055824528819607E-3</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3.7579057161834584</c:v>
                </c:pt>
                <c:pt idx="531">
                  <c:v>1.059121732779259</c:v>
                </c:pt>
                <c:pt idx="532">
                  <c:v>0.20564873910940848</c:v>
                </c:pt>
                <c:pt idx="533">
                  <c:v>8.6551076060383161E-2</c:v>
                </c:pt>
                <c:pt idx="534">
                  <c:v>7.8967235928336557E-2</c:v>
                </c:pt>
                <c:pt idx="535">
                  <c:v>7.8967235928336557E-2</c:v>
                </c:pt>
                <c:pt idx="536">
                  <c:v>0.19172673001799018</c:v>
                </c:pt>
                <c:pt idx="537">
                  <c:v>0.27285638495300929</c:v>
                </c:pt>
                <c:pt idx="538">
                  <c:v>0.44880738172078538</c:v>
                </c:pt>
                <c:pt idx="539">
                  <c:v>8.0806619145247852E-2</c:v>
                </c:pt>
                <c:pt idx="540">
                  <c:v>0.10900512989465934</c:v>
                </c:pt>
                <c:pt idx="541">
                  <c:v>2.225599098695567E-2</c:v>
                </c:pt>
                <c:pt idx="542">
                  <c:v>1.5756034996506643E-2</c:v>
                </c:pt>
                <c:pt idx="543">
                  <c:v>0</c:v>
                </c:pt>
                <c:pt idx="544">
                  <c:v>7.9181974154144033E-2</c:v>
                </c:pt>
                <c:pt idx="545">
                  <c:v>0</c:v>
                </c:pt>
                <c:pt idx="546">
                  <c:v>1.6255950917413027</c:v>
                </c:pt>
                <c:pt idx="547">
                  <c:v>5.790665445269072E-2</c:v>
                </c:pt>
                <c:pt idx="548">
                  <c:v>4.7068295828116773E-2</c:v>
                </c:pt>
                <c:pt idx="549">
                  <c:v>4.7068295828116773E-2</c:v>
                </c:pt>
                <c:pt idx="550">
                  <c:v>4.7068295828116773E-2</c:v>
                </c:pt>
                <c:pt idx="551">
                  <c:v>4.5996890610194754E-2</c:v>
                </c:pt>
                <c:pt idx="552">
                  <c:v>5.790665445269072E-2</c:v>
                </c:pt>
                <c:pt idx="553">
                  <c:v>4.0994771907571351E-2</c:v>
                </c:pt>
                <c:pt idx="554">
                  <c:v>4.5996890610194754E-2</c:v>
                </c:pt>
                <c:pt idx="555">
                  <c:v>5.4041634312738812E-2</c:v>
                </c:pt>
                <c:pt idx="556">
                  <c:v>5.4041634312738812E-2</c:v>
                </c:pt>
                <c:pt idx="557">
                  <c:v>5.4041634312738812E-2</c:v>
                </c:pt>
                <c:pt idx="558">
                  <c:v>4.5996890610194754E-2</c:v>
                </c:pt>
                <c:pt idx="559">
                  <c:v>0.63242244292999639</c:v>
                </c:pt>
                <c:pt idx="560">
                  <c:v>0.70958965188218592</c:v>
                </c:pt>
                <c:pt idx="561">
                  <c:v>0.34035490878846208</c:v>
                </c:pt>
                <c:pt idx="562">
                  <c:v>0.37319173643685138</c:v>
                </c:pt>
                <c:pt idx="563">
                  <c:v>0.36469685539922209</c:v>
                </c:pt>
                <c:pt idx="564">
                  <c:v>5.0939377726944159E-2</c:v>
                </c:pt>
                <c:pt idx="565">
                  <c:v>0.30790699229125607</c:v>
                </c:pt>
                <c:pt idx="566">
                  <c:v>0.33761330348738983</c:v>
                </c:pt>
                <c:pt idx="567">
                  <c:v>4.1203939100181226E-2</c:v>
                </c:pt>
                <c:pt idx="568">
                  <c:v>2.1131909232814852E-2</c:v>
                </c:pt>
                <c:pt idx="569">
                  <c:v>2.6603497532918408E-2</c:v>
                </c:pt>
                <c:pt idx="570">
                  <c:v>2.3710392133852315E-2</c:v>
                </c:pt>
                <c:pt idx="571">
                  <c:v>0.11080917277367795</c:v>
                </c:pt>
                <c:pt idx="572">
                  <c:v>0.10341313705879192</c:v>
                </c:pt>
                <c:pt idx="573">
                  <c:v>0</c:v>
                </c:pt>
                <c:pt idx="574">
                  <c:v>0</c:v>
                </c:pt>
                <c:pt idx="575">
                  <c:v>6.7031369855333048E-2</c:v>
                </c:pt>
                <c:pt idx="576">
                  <c:v>5.8381882528874669E-2</c:v>
                </c:pt>
                <c:pt idx="577">
                  <c:v>3.8332999999999999</c:v>
                </c:pt>
                <c:pt idx="578">
                  <c:v>3.6970000000000001</c:v>
                </c:pt>
              </c:numCache>
            </c:numRef>
          </c:yVal>
          <c:smooth val="0"/>
          <c:extLst>
            <c:ext xmlns:c16="http://schemas.microsoft.com/office/drawing/2014/chart" uri="{C3380CC4-5D6E-409C-BE32-E72D297353CC}">
              <c16:uniqueId val="{00000003-23B5-4FFC-A9DB-67E01007E502}"/>
            </c:ext>
          </c:extLst>
        </c:ser>
        <c:ser>
          <c:idx val="4"/>
          <c:order val="4"/>
          <c:tx>
            <c:v>InP</c:v>
          </c:tx>
          <c:spPr>
            <a:ln w="25400" cap="rnd">
              <a:noFill/>
              <a:round/>
            </a:ln>
            <a:effectLst/>
          </c:spPr>
          <c:marker>
            <c:symbol val="circle"/>
            <c:size val="5"/>
            <c:spPr>
              <a:solidFill>
                <a:schemeClr val="bg2">
                  <a:lumMod val="75000"/>
                </a:schemeClr>
              </a:solidFill>
              <a:ln w="6350">
                <a:solidFill>
                  <a:schemeClr val="tx1"/>
                </a:solidFill>
              </a:ln>
              <a:effectLst/>
            </c:spPr>
          </c:marker>
          <c:dPt>
            <c:idx val="181"/>
            <c:marker>
              <c:symbol val="circle"/>
              <c:size val="5"/>
              <c:spPr>
                <a:solidFill>
                  <a:schemeClr val="bg2">
                    <a:lumMod val="90000"/>
                  </a:schemeClr>
                </a:solidFill>
                <a:ln w="6350">
                  <a:solidFill>
                    <a:schemeClr val="tx1"/>
                  </a:solidFill>
                </a:ln>
                <a:effectLst/>
              </c:spPr>
            </c:marker>
            <c:bubble3D val="0"/>
            <c:extLst>
              <c:ext xmlns:c16="http://schemas.microsoft.com/office/drawing/2014/chart" uri="{C3380CC4-5D6E-409C-BE32-E72D297353CC}">
                <c16:uniqueId val="{00000004-23B5-4FFC-A9DB-67E01007E502}"/>
              </c:ext>
            </c:extLst>
          </c:dPt>
          <c:xVal>
            <c:numRef>
              <c:f>InP!$AN$2:$AN$1500</c:f>
              <c:numCache>
                <c:formatCode>General</c:formatCode>
                <c:ptCount val="1499"/>
                <c:pt idx="0">
                  <c:v>2</c:v>
                </c:pt>
                <c:pt idx="1">
                  <c:v>5</c:v>
                </c:pt>
                <c:pt idx="2">
                  <c:v>10</c:v>
                </c:pt>
                <c:pt idx="3">
                  <c:v>10</c:v>
                </c:pt>
                <c:pt idx="4">
                  <c:v>10</c:v>
                </c:pt>
                <c:pt idx="5">
                  <c:v>10</c:v>
                </c:pt>
                <c:pt idx="6">
                  <c:v>10</c:v>
                </c:pt>
                <c:pt idx="7">
                  <c:v>10</c:v>
                </c:pt>
                <c:pt idx="8">
                  <c:v>10</c:v>
                </c:pt>
                <c:pt idx="9">
                  <c:v>10</c:v>
                </c:pt>
                <c:pt idx="10">
                  <c:v>15</c:v>
                </c:pt>
                <c:pt idx="11">
                  <c:v>19.5</c:v>
                </c:pt>
                <c:pt idx="12">
                  <c:v>19.5</c:v>
                </c:pt>
                <c:pt idx="13">
                  <c:v>20</c:v>
                </c:pt>
                <c:pt idx="14">
                  <c:v>20</c:v>
                </c:pt>
                <c:pt idx="15">
                  <c:v>20</c:v>
                </c:pt>
                <c:pt idx="16">
                  <c:v>20</c:v>
                </c:pt>
                <c:pt idx="17">
                  <c:v>20</c:v>
                </c:pt>
                <c:pt idx="18">
                  <c:v>20</c:v>
                </c:pt>
                <c:pt idx="19">
                  <c:v>20</c:v>
                </c:pt>
                <c:pt idx="20">
                  <c:v>20</c:v>
                </c:pt>
                <c:pt idx="21">
                  <c:v>20</c:v>
                </c:pt>
                <c:pt idx="22">
                  <c:v>20</c:v>
                </c:pt>
                <c:pt idx="23">
                  <c:v>20</c:v>
                </c:pt>
                <c:pt idx="24">
                  <c:v>20</c:v>
                </c:pt>
                <c:pt idx="25">
                  <c:v>21</c:v>
                </c:pt>
                <c:pt idx="26">
                  <c:v>21</c:v>
                </c:pt>
                <c:pt idx="27">
                  <c:v>21</c:v>
                </c:pt>
                <c:pt idx="28">
                  <c:v>21</c:v>
                </c:pt>
                <c:pt idx="29">
                  <c:v>21</c:v>
                </c:pt>
                <c:pt idx="30">
                  <c:v>24</c:v>
                </c:pt>
                <c:pt idx="31">
                  <c:v>25</c:v>
                </c:pt>
                <c:pt idx="32">
                  <c:v>25</c:v>
                </c:pt>
                <c:pt idx="33">
                  <c:v>25</c:v>
                </c:pt>
                <c:pt idx="34">
                  <c:v>30</c:v>
                </c:pt>
                <c:pt idx="35">
                  <c:v>30</c:v>
                </c:pt>
                <c:pt idx="36">
                  <c:v>30</c:v>
                </c:pt>
                <c:pt idx="37">
                  <c:v>33</c:v>
                </c:pt>
                <c:pt idx="38">
                  <c:v>35</c:v>
                </c:pt>
                <c:pt idx="39">
                  <c:v>38</c:v>
                </c:pt>
                <c:pt idx="40">
                  <c:v>40</c:v>
                </c:pt>
                <c:pt idx="41">
                  <c:v>40</c:v>
                </c:pt>
                <c:pt idx="42">
                  <c:v>44</c:v>
                </c:pt>
                <c:pt idx="43">
                  <c:v>44</c:v>
                </c:pt>
                <c:pt idx="44">
                  <c:v>44.5</c:v>
                </c:pt>
                <c:pt idx="45">
                  <c:v>45</c:v>
                </c:pt>
                <c:pt idx="46">
                  <c:v>50</c:v>
                </c:pt>
                <c:pt idx="47">
                  <c:v>50</c:v>
                </c:pt>
                <c:pt idx="48">
                  <c:v>52</c:v>
                </c:pt>
                <c:pt idx="49">
                  <c:v>55</c:v>
                </c:pt>
                <c:pt idx="50">
                  <c:v>55</c:v>
                </c:pt>
                <c:pt idx="51">
                  <c:v>56</c:v>
                </c:pt>
                <c:pt idx="52">
                  <c:v>60</c:v>
                </c:pt>
                <c:pt idx="53">
                  <c:v>60</c:v>
                </c:pt>
                <c:pt idx="54">
                  <c:v>65</c:v>
                </c:pt>
                <c:pt idx="55">
                  <c:v>70</c:v>
                </c:pt>
                <c:pt idx="56">
                  <c:v>71</c:v>
                </c:pt>
                <c:pt idx="57">
                  <c:v>74</c:v>
                </c:pt>
                <c:pt idx="58">
                  <c:v>75</c:v>
                </c:pt>
                <c:pt idx="59">
                  <c:v>75</c:v>
                </c:pt>
                <c:pt idx="60">
                  <c:v>75</c:v>
                </c:pt>
                <c:pt idx="61">
                  <c:v>76</c:v>
                </c:pt>
                <c:pt idx="62">
                  <c:v>77</c:v>
                </c:pt>
                <c:pt idx="63">
                  <c:v>80</c:v>
                </c:pt>
                <c:pt idx="64">
                  <c:v>80</c:v>
                </c:pt>
                <c:pt idx="65">
                  <c:v>81</c:v>
                </c:pt>
                <c:pt idx="66">
                  <c:v>81</c:v>
                </c:pt>
                <c:pt idx="67">
                  <c:v>81</c:v>
                </c:pt>
                <c:pt idx="68">
                  <c:v>81</c:v>
                </c:pt>
                <c:pt idx="69">
                  <c:v>84</c:v>
                </c:pt>
                <c:pt idx="70">
                  <c:v>86</c:v>
                </c:pt>
                <c:pt idx="71">
                  <c:v>86</c:v>
                </c:pt>
                <c:pt idx="72">
                  <c:v>86</c:v>
                </c:pt>
                <c:pt idx="73">
                  <c:v>86</c:v>
                </c:pt>
                <c:pt idx="74">
                  <c:v>86</c:v>
                </c:pt>
                <c:pt idx="75">
                  <c:v>87</c:v>
                </c:pt>
                <c:pt idx="76">
                  <c:v>88</c:v>
                </c:pt>
                <c:pt idx="77">
                  <c:v>89</c:v>
                </c:pt>
                <c:pt idx="78">
                  <c:v>89</c:v>
                </c:pt>
                <c:pt idx="79">
                  <c:v>90</c:v>
                </c:pt>
                <c:pt idx="80">
                  <c:v>90</c:v>
                </c:pt>
                <c:pt idx="81">
                  <c:v>90</c:v>
                </c:pt>
                <c:pt idx="82">
                  <c:v>90</c:v>
                </c:pt>
                <c:pt idx="83">
                  <c:v>92</c:v>
                </c:pt>
                <c:pt idx="84">
                  <c:v>93</c:v>
                </c:pt>
                <c:pt idx="85">
                  <c:v>94</c:v>
                </c:pt>
                <c:pt idx="86">
                  <c:v>94</c:v>
                </c:pt>
                <c:pt idx="87">
                  <c:v>94</c:v>
                </c:pt>
                <c:pt idx="88">
                  <c:v>95</c:v>
                </c:pt>
                <c:pt idx="89">
                  <c:v>95</c:v>
                </c:pt>
                <c:pt idx="90">
                  <c:v>96</c:v>
                </c:pt>
                <c:pt idx="91">
                  <c:v>97</c:v>
                </c:pt>
                <c:pt idx="92">
                  <c:v>100</c:v>
                </c:pt>
                <c:pt idx="93">
                  <c:v>100</c:v>
                </c:pt>
                <c:pt idx="94">
                  <c:v>100</c:v>
                </c:pt>
                <c:pt idx="95">
                  <c:v>100</c:v>
                </c:pt>
                <c:pt idx="96">
                  <c:v>104</c:v>
                </c:pt>
                <c:pt idx="97">
                  <c:v>110</c:v>
                </c:pt>
                <c:pt idx="98">
                  <c:v>110</c:v>
                </c:pt>
                <c:pt idx="99">
                  <c:v>110</c:v>
                </c:pt>
                <c:pt idx="100">
                  <c:v>110</c:v>
                </c:pt>
                <c:pt idx="101">
                  <c:v>110</c:v>
                </c:pt>
                <c:pt idx="102">
                  <c:v>110</c:v>
                </c:pt>
                <c:pt idx="103">
                  <c:v>110</c:v>
                </c:pt>
                <c:pt idx="104">
                  <c:v>110</c:v>
                </c:pt>
                <c:pt idx="105">
                  <c:v>110</c:v>
                </c:pt>
                <c:pt idx="106">
                  <c:v>110</c:v>
                </c:pt>
                <c:pt idx="107">
                  <c:v>110</c:v>
                </c:pt>
                <c:pt idx="108">
                  <c:v>115</c:v>
                </c:pt>
                <c:pt idx="109">
                  <c:v>115</c:v>
                </c:pt>
                <c:pt idx="110">
                  <c:v>115</c:v>
                </c:pt>
                <c:pt idx="111">
                  <c:v>118</c:v>
                </c:pt>
                <c:pt idx="112">
                  <c:v>125</c:v>
                </c:pt>
                <c:pt idx="113">
                  <c:v>130</c:v>
                </c:pt>
                <c:pt idx="114">
                  <c:v>130</c:v>
                </c:pt>
                <c:pt idx="115">
                  <c:v>130</c:v>
                </c:pt>
                <c:pt idx="116">
                  <c:v>130</c:v>
                </c:pt>
                <c:pt idx="117">
                  <c:v>130</c:v>
                </c:pt>
                <c:pt idx="118">
                  <c:v>130</c:v>
                </c:pt>
                <c:pt idx="119">
                  <c:v>134</c:v>
                </c:pt>
                <c:pt idx="120">
                  <c:v>135</c:v>
                </c:pt>
                <c:pt idx="121">
                  <c:v>140</c:v>
                </c:pt>
                <c:pt idx="122">
                  <c:v>140</c:v>
                </c:pt>
                <c:pt idx="123">
                  <c:v>140</c:v>
                </c:pt>
                <c:pt idx="124">
                  <c:v>140</c:v>
                </c:pt>
                <c:pt idx="125">
                  <c:v>140</c:v>
                </c:pt>
                <c:pt idx="126">
                  <c:v>144</c:v>
                </c:pt>
                <c:pt idx="127">
                  <c:v>145</c:v>
                </c:pt>
                <c:pt idx="128">
                  <c:v>145</c:v>
                </c:pt>
                <c:pt idx="129">
                  <c:v>145</c:v>
                </c:pt>
                <c:pt idx="130">
                  <c:v>145</c:v>
                </c:pt>
                <c:pt idx="131">
                  <c:v>146</c:v>
                </c:pt>
                <c:pt idx="132">
                  <c:v>147</c:v>
                </c:pt>
                <c:pt idx="133">
                  <c:v>150</c:v>
                </c:pt>
                <c:pt idx="134">
                  <c:v>150</c:v>
                </c:pt>
                <c:pt idx="135">
                  <c:v>150</c:v>
                </c:pt>
                <c:pt idx="136">
                  <c:v>150</c:v>
                </c:pt>
                <c:pt idx="137">
                  <c:v>150</c:v>
                </c:pt>
                <c:pt idx="138">
                  <c:v>150</c:v>
                </c:pt>
                <c:pt idx="139">
                  <c:v>155</c:v>
                </c:pt>
                <c:pt idx="140">
                  <c:v>160</c:v>
                </c:pt>
                <c:pt idx="141">
                  <c:v>160</c:v>
                </c:pt>
                <c:pt idx="142">
                  <c:v>160</c:v>
                </c:pt>
                <c:pt idx="143">
                  <c:v>160</c:v>
                </c:pt>
                <c:pt idx="144">
                  <c:v>165</c:v>
                </c:pt>
                <c:pt idx="145">
                  <c:v>165</c:v>
                </c:pt>
                <c:pt idx="146">
                  <c:v>165</c:v>
                </c:pt>
                <c:pt idx="147">
                  <c:v>170</c:v>
                </c:pt>
                <c:pt idx="148">
                  <c:v>170</c:v>
                </c:pt>
                <c:pt idx="149">
                  <c:v>170</c:v>
                </c:pt>
                <c:pt idx="150">
                  <c:v>171</c:v>
                </c:pt>
                <c:pt idx="151">
                  <c:v>171</c:v>
                </c:pt>
                <c:pt idx="152">
                  <c:v>175</c:v>
                </c:pt>
                <c:pt idx="153">
                  <c:v>175</c:v>
                </c:pt>
                <c:pt idx="154">
                  <c:v>180</c:v>
                </c:pt>
                <c:pt idx="155">
                  <c:v>180</c:v>
                </c:pt>
                <c:pt idx="156">
                  <c:v>180</c:v>
                </c:pt>
                <c:pt idx="157">
                  <c:v>183</c:v>
                </c:pt>
                <c:pt idx="158">
                  <c:v>183</c:v>
                </c:pt>
                <c:pt idx="159">
                  <c:v>185</c:v>
                </c:pt>
                <c:pt idx="160">
                  <c:v>185</c:v>
                </c:pt>
                <c:pt idx="161">
                  <c:v>190</c:v>
                </c:pt>
                <c:pt idx="162">
                  <c:v>200</c:v>
                </c:pt>
                <c:pt idx="163">
                  <c:v>200</c:v>
                </c:pt>
                <c:pt idx="164">
                  <c:v>200</c:v>
                </c:pt>
                <c:pt idx="165">
                  <c:v>204</c:v>
                </c:pt>
                <c:pt idx="166">
                  <c:v>204</c:v>
                </c:pt>
                <c:pt idx="167">
                  <c:v>205</c:v>
                </c:pt>
                <c:pt idx="168">
                  <c:v>208</c:v>
                </c:pt>
                <c:pt idx="169">
                  <c:v>210</c:v>
                </c:pt>
                <c:pt idx="170">
                  <c:v>214</c:v>
                </c:pt>
                <c:pt idx="171">
                  <c:v>215</c:v>
                </c:pt>
                <c:pt idx="172">
                  <c:v>215</c:v>
                </c:pt>
                <c:pt idx="173">
                  <c:v>220</c:v>
                </c:pt>
                <c:pt idx="174">
                  <c:v>220</c:v>
                </c:pt>
                <c:pt idx="175">
                  <c:v>220</c:v>
                </c:pt>
                <c:pt idx="176">
                  <c:v>220</c:v>
                </c:pt>
                <c:pt idx="177">
                  <c:v>220</c:v>
                </c:pt>
                <c:pt idx="178">
                  <c:v>220</c:v>
                </c:pt>
                <c:pt idx="179">
                  <c:v>225</c:v>
                </c:pt>
                <c:pt idx="180">
                  <c:v>225</c:v>
                </c:pt>
                <c:pt idx="181">
                  <c:v>230</c:v>
                </c:pt>
                <c:pt idx="182">
                  <c:v>231</c:v>
                </c:pt>
                <c:pt idx="183">
                  <c:v>233</c:v>
                </c:pt>
                <c:pt idx="184">
                  <c:v>235</c:v>
                </c:pt>
                <c:pt idx="185">
                  <c:v>265</c:v>
                </c:pt>
                <c:pt idx="186">
                  <c:v>265</c:v>
                </c:pt>
                <c:pt idx="187">
                  <c:v>278</c:v>
                </c:pt>
                <c:pt idx="188">
                  <c:v>280</c:v>
                </c:pt>
                <c:pt idx="189">
                  <c:v>282</c:v>
                </c:pt>
                <c:pt idx="190">
                  <c:v>284</c:v>
                </c:pt>
                <c:pt idx="191">
                  <c:v>286</c:v>
                </c:pt>
                <c:pt idx="192">
                  <c:v>288</c:v>
                </c:pt>
                <c:pt idx="193">
                  <c:v>290</c:v>
                </c:pt>
                <c:pt idx="194">
                  <c:v>292</c:v>
                </c:pt>
                <c:pt idx="195">
                  <c:v>294</c:v>
                </c:pt>
                <c:pt idx="196">
                  <c:v>295</c:v>
                </c:pt>
                <c:pt idx="197">
                  <c:v>296</c:v>
                </c:pt>
                <c:pt idx="198">
                  <c:v>296</c:v>
                </c:pt>
                <c:pt idx="199">
                  <c:v>298</c:v>
                </c:pt>
                <c:pt idx="200">
                  <c:v>300</c:v>
                </c:pt>
                <c:pt idx="201">
                  <c:v>302</c:v>
                </c:pt>
                <c:pt idx="202">
                  <c:v>324</c:v>
                </c:pt>
                <c:pt idx="203">
                  <c:v>325</c:v>
                </c:pt>
                <c:pt idx="204">
                  <c:v>325</c:v>
                </c:pt>
                <c:pt idx="205">
                  <c:v>475</c:v>
                </c:pt>
                <c:pt idx="206">
                  <c:v>480</c:v>
                </c:pt>
                <c:pt idx="207">
                  <c:v>270</c:v>
                </c:pt>
                <c:pt idx="208">
                  <c:v>266</c:v>
                </c:pt>
                <c:pt idx="209">
                  <c:v>274</c:v>
                </c:pt>
                <c:pt idx="210">
                  <c:v>280</c:v>
                </c:pt>
                <c:pt idx="211">
                  <c:v>285</c:v>
                </c:pt>
                <c:pt idx="212">
                  <c:v>60</c:v>
                </c:pt>
                <c:pt idx="213">
                  <c:v>72</c:v>
                </c:pt>
                <c:pt idx="214">
                  <c:v>72</c:v>
                </c:pt>
                <c:pt idx="215">
                  <c:v>50</c:v>
                </c:pt>
                <c:pt idx="216">
                  <c:v>70</c:v>
                </c:pt>
                <c:pt idx="217">
                  <c:v>80</c:v>
                </c:pt>
                <c:pt idx="218">
                  <c:v>90</c:v>
                </c:pt>
                <c:pt idx="219">
                  <c:v>100</c:v>
                </c:pt>
                <c:pt idx="220">
                  <c:v>300</c:v>
                </c:pt>
                <c:pt idx="221">
                  <c:v>305</c:v>
                </c:pt>
                <c:pt idx="222">
                  <c:v>270</c:v>
                </c:pt>
                <c:pt idx="223">
                  <c:v>250</c:v>
                </c:pt>
                <c:pt idx="224">
                  <c:v>90</c:v>
                </c:pt>
                <c:pt idx="225">
                  <c:v>98</c:v>
                </c:pt>
                <c:pt idx="226">
                  <c:v>90</c:v>
                </c:pt>
                <c:pt idx="227">
                  <c:v>98</c:v>
                </c:pt>
                <c:pt idx="228">
                  <c:v>194</c:v>
                </c:pt>
                <c:pt idx="229">
                  <c:v>202</c:v>
                </c:pt>
                <c:pt idx="230">
                  <c:v>90</c:v>
                </c:pt>
                <c:pt idx="231">
                  <c:v>140</c:v>
                </c:pt>
                <c:pt idx="232">
                  <c:v>150</c:v>
                </c:pt>
                <c:pt idx="233">
                  <c:v>160</c:v>
                </c:pt>
                <c:pt idx="234">
                  <c:v>140</c:v>
                </c:pt>
                <c:pt idx="235">
                  <c:v>150</c:v>
                </c:pt>
                <c:pt idx="236">
                  <c:v>160</c:v>
                </c:pt>
                <c:pt idx="237">
                  <c:v>131</c:v>
                </c:pt>
                <c:pt idx="238">
                  <c:v>145</c:v>
                </c:pt>
                <c:pt idx="239">
                  <c:v>265</c:v>
                </c:pt>
                <c:pt idx="240">
                  <c:v>240</c:v>
                </c:pt>
                <c:pt idx="241">
                  <c:v>270</c:v>
                </c:pt>
                <c:pt idx="242">
                  <c:v>300</c:v>
                </c:pt>
                <c:pt idx="243">
                  <c:v>215</c:v>
                </c:pt>
                <c:pt idx="244">
                  <c:v>50</c:v>
                </c:pt>
                <c:pt idx="245">
                  <c:v>100</c:v>
                </c:pt>
                <c:pt idx="246">
                  <c:v>110</c:v>
                </c:pt>
                <c:pt idx="247">
                  <c:v>44</c:v>
                </c:pt>
                <c:pt idx="248">
                  <c:v>52</c:v>
                </c:pt>
                <c:pt idx="249">
                  <c:v>56</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numCache>
            </c:numRef>
          </c:xVal>
          <c:yVal>
            <c:numRef>
              <c:f>InP!$AZ$2:$AZ$1500</c:f>
              <c:numCache>
                <c:formatCode>General</c:formatCode>
                <c:ptCount val="149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0.14590020426028597</c:v>
                </c:pt>
                <c:pt idx="30">
                  <c:v>0.54949229890061779</c:v>
                </c:pt>
                <c:pt idx="31">
                  <c:v>7.1716370458688533E-2</c:v>
                </c:pt>
                <c:pt idx="32">
                  <c:v>4.3596837796998585E-2</c:v>
                </c:pt>
                <c:pt idx="33">
                  <c:v>1.9655353814116597E-2</c:v>
                </c:pt>
                <c:pt idx="34">
                  <c:v>1.9655353814116597E-2</c:v>
                </c:pt>
                <c:pt idx="35">
                  <c:v>2.2053669705273293E-2</c:v>
                </c:pt>
                <c:pt idx="36">
                  <c:v>1.5612802498048402E-3</c:v>
                </c:pt>
                <c:pt idx="37">
                  <c:v>0.14590020426028597</c:v>
                </c:pt>
                <c:pt idx="38">
                  <c:v>1.9655353814116597E-2</c:v>
                </c:pt>
                <c:pt idx="39">
                  <c:v>0.23890004608757467</c:v>
                </c:pt>
                <c:pt idx="40">
                  <c:v>0</c:v>
                </c:pt>
                <c:pt idx="41">
                  <c:v>1.8770717168109498E-2</c:v>
                </c:pt>
                <c:pt idx="42">
                  <c:v>1.3852199393094233</c:v>
                </c:pt>
                <c:pt idx="43">
                  <c:v>0.13339478741653144</c:v>
                </c:pt>
                <c:pt idx="44">
                  <c:v>0.25037989860325127</c:v>
                </c:pt>
                <c:pt idx="45">
                  <c:v>1.7517852526182102E-2</c:v>
                </c:pt>
                <c:pt idx="46">
                  <c:v>0.12608898243194128</c:v>
                </c:pt>
                <c:pt idx="47">
                  <c:v>0.1246687171446626</c:v>
                </c:pt>
                <c:pt idx="48">
                  <c:v>0.53155260254485359</c:v>
                </c:pt>
                <c:pt idx="49">
                  <c:v>0.18225402986001238</c:v>
                </c:pt>
                <c:pt idx="50">
                  <c:v>7.1733284056471225E-2</c:v>
                </c:pt>
                <c:pt idx="51">
                  <c:v>0.11931008081590147</c:v>
                </c:pt>
                <c:pt idx="52">
                  <c:v>9.3670340525872003E-2</c:v>
                </c:pt>
                <c:pt idx="53">
                  <c:v>0.15619860103577662</c:v>
                </c:pt>
                <c:pt idx="54">
                  <c:v>9.9027882014860624E-2</c:v>
                </c:pt>
                <c:pt idx="55">
                  <c:v>0.17245553586221476</c:v>
                </c:pt>
                <c:pt idx="56">
                  <c:v>0.31948688766433753</c:v>
                </c:pt>
                <c:pt idx="57">
                  <c:v>0.35847018386688484</c:v>
                </c:pt>
                <c:pt idx="58">
                  <c:v>0.30317871554361903</c:v>
                </c:pt>
                <c:pt idx="59">
                  <c:v>2.2408835464332547E-2</c:v>
                </c:pt>
                <c:pt idx="60">
                  <c:v>0.2196908519307825</c:v>
                </c:pt>
                <c:pt idx="61">
                  <c:v>0.36682002709257633</c:v>
                </c:pt>
                <c:pt idx="62">
                  <c:v>4.7259305176288131E-2</c:v>
                </c:pt>
                <c:pt idx="63">
                  <c:v>0.16854218578264898</c:v>
                </c:pt>
                <c:pt idx="64">
                  <c:v>0.18649927157067814</c:v>
                </c:pt>
                <c:pt idx="65">
                  <c:v>0.68784579601058571</c:v>
                </c:pt>
                <c:pt idx="66">
                  <c:v>0.30510760905050549</c:v>
                </c:pt>
                <c:pt idx="67">
                  <c:v>0.85883303446209036</c:v>
                </c:pt>
                <c:pt idx="68">
                  <c:v>0.18518518518518517</c:v>
                </c:pt>
                <c:pt idx="69">
                  <c:v>9.1982087170261725E-2</c:v>
                </c:pt>
                <c:pt idx="70">
                  <c:v>0.72879906689477303</c:v>
                </c:pt>
                <c:pt idx="71">
                  <c:v>1.3570873676766577</c:v>
                </c:pt>
                <c:pt idx="72">
                  <c:v>0.49936077953581037</c:v>
                </c:pt>
                <c:pt idx="73">
                  <c:v>0.2964188715401635</c:v>
                </c:pt>
                <c:pt idx="74">
                  <c:v>0.30332335402681831</c:v>
                </c:pt>
                <c:pt idx="75">
                  <c:v>8.3834551049112624E-2</c:v>
                </c:pt>
                <c:pt idx="76">
                  <c:v>0.1360514766947534</c:v>
                </c:pt>
                <c:pt idx="77">
                  <c:v>0</c:v>
                </c:pt>
                <c:pt idx="78">
                  <c:v>0.12545889936769233</c:v>
                </c:pt>
                <c:pt idx="79">
                  <c:v>0</c:v>
                </c:pt>
                <c:pt idx="80">
                  <c:v>0.17902441987281639</c:v>
                </c:pt>
                <c:pt idx="81">
                  <c:v>0</c:v>
                </c:pt>
                <c:pt idx="82">
                  <c:v>0.19472752360296228</c:v>
                </c:pt>
                <c:pt idx="83">
                  <c:v>0.16356985170728186</c:v>
                </c:pt>
                <c:pt idx="84">
                  <c:v>5.476479586942342E-2</c:v>
                </c:pt>
                <c:pt idx="85">
                  <c:v>0</c:v>
                </c:pt>
                <c:pt idx="86">
                  <c:v>0</c:v>
                </c:pt>
                <c:pt idx="87">
                  <c:v>0.70513706939454535</c:v>
                </c:pt>
                <c:pt idx="88">
                  <c:v>0.15738449733360954</c:v>
                </c:pt>
                <c:pt idx="89">
                  <c:v>0.21158410282254922</c:v>
                </c:pt>
                <c:pt idx="90">
                  <c:v>0.11697809009144186</c:v>
                </c:pt>
                <c:pt idx="91">
                  <c:v>1.3778007211196051</c:v>
                </c:pt>
                <c:pt idx="92">
                  <c:v>0.17241379310344829</c:v>
                </c:pt>
                <c:pt idx="93">
                  <c:v>0.10856075874652393</c:v>
                </c:pt>
                <c:pt idx="94">
                  <c:v>0.13683222504358564</c:v>
                </c:pt>
                <c:pt idx="95">
                  <c:v>0.11697809009144186</c:v>
                </c:pt>
                <c:pt idx="96">
                  <c:v>9.9564502113090661E-2</c:v>
                </c:pt>
                <c:pt idx="97">
                  <c:v>1.3778007211196051</c:v>
                </c:pt>
                <c:pt idx="98">
                  <c:v>1.152862098712608E-2</c:v>
                </c:pt>
                <c:pt idx="99">
                  <c:v>0.15349647346215023</c:v>
                </c:pt>
                <c:pt idx="100">
                  <c:v>0.15159080876587275</c:v>
                </c:pt>
                <c:pt idx="101">
                  <c:v>0.1324916135326599</c:v>
                </c:pt>
                <c:pt idx="102">
                  <c:v>7.2308339614115716E-2</c:v>
                </c:pt>
                <c:pt idx="103">
                  <c:v>0.27218335637442082</c:v>
                </c:pt>
                <c:pt idx="104">
                  <c:v>2.8446266055506233E-2</c:v>
                </c:pt>
                <c:pt idx="105">
                  <c:v>4.9248466609808521E-2</c:v>
                </c:pt>
                <c:pt idx="106">
                  <c:v>0.23166560797586278</c:v>
                </c:pt>
                <c:pt idx="107">
                  <c:v>0</c:v>
                </c:pt>
                <c:pt idx="108">
                  <c:v>0.21705610548175308</c:v>
                </c:pt>
                <c:pt idx="109">
                  <c:v>0.19136833791880012</c:v>
                </c:pt>
                <c:pt idx="110">
                  <c:v>8.8148940116704211E-2</c:v>
                </c:pt>
                <c:pt idx="111">
                  <c:v>0.25981014597142171</c:v>
                </c:pt>
                <c:pt idx="112">
                  <c:v>0</c:v>
                </c:pt>
                <c:pt idx="113">
                  <c:v>0.21049448431550427</c:v>
                </c:pt>
                <c:pt idx="114">
                  <c:v>0.37142410448500179</c:v>
                </c:pt>
                <c:pt idx="115">
                  <c:v>0.14067505538326766</c:v>
                </c:pt>
                <c:pt idx="116">
                  <c:v>0.1228052955960047</c:v>
                </c:pt>
                <c:pt idx="117">
                  <c:v>0.1993200918465898</c:v>
                </c:pt>
                <c:pt idx="118">
                  <c:v>0</c:v>
                </c:pt>
                <c:pt idx="119">
                  <c:v>3.0647003652992989E-2</c:v>
                </c:pt>
                <c:pt idx="120">
                  <c:v>0</c:v>
                </c:pt>
                <c:pt idx="121">
                  <c:v>0.25541166035280793</c:v>
                </c:pt>
                <c:pt idx="122">
                  <c:v>0.39343236629637662</c:v>
                </c:pt>
                <c:pt idx="123">
                  <c:v>0.16027658667894723</c:v>
                </c:pt>
                <c:pt idx="124">
                  <c:v>0.11754850086810648</c:v>
                </c:pt>
                <c:pt idx="125">
                  <c:v>0</c:v>
                </c:pt>
                <c:pt idx="126">
                  <c:v>0</c:v>
                </c:pt>
                <c:pt idx="127">
                  <c:v>0.23401339663132345</c:v>
                </c:pt>
                <c:pt idx="128">
                  <c:v>0.35307753420293414</c:v>
                </c:pt>
                <c:pt idx="129">
                  <c:v>1.3424724975011536E-2</c:v>
                </c:pt>
                <c:pt idx="130">
                  <c:v>0.14697236919459142</c:v>
                </c:pt>
                <c:pt idx="131">
                  <c:v>0.13098926192441881</c:v>
                </c:pt>
                <c:pt idx="132">
                  <c:v>0.12509377398624005</c:v>
                </c:pt>
                <c:pt idx="133">
                  <c:v>8.3135929790370024E-3</c:v>
                </c:pt>
                <c:pt idx="134">
                  <c:v>0.16902024878104618</c:v>
                </c:pt>
                <c:pt idx="135">
                  <c:v>0.11232031470034484</c:v>
                </c:pt>
                <c:pt idx="136">
                  <c:v>1.0256410256410256E-2</c:v>
                </c:pt>
                <c:pt idx="137">
                  <c:v>7.0519152093363388E-2</c:v>
                </c:pt>
                <c:pt idx="138">
                  <c:v>0.11674430257558524</c:v>
                </c:pt>
                <c:pt idx="139">
                  <c:v>8.1469562535823777E-3</c:v>
                </c:pt>
                <c:pt idx="140">
                  <c:v>7.2609824039398764E-3</c:v>
                </c:pt>
                <c:pt idx="141">
                  <c:v>6.7968405508936694E-2</c:v>
                </c:pt>
                <c:pt idx="142">
                  <c:v>0.13419850808200556</c:v>
                </c:pt>
                <c:pt idx="143">
                  <c:v>6.6795574221259674E-2</c:v>
                </c:pt>
                <c:pt idx="144">
                  <c:v>5.7676033352856331E-3</c:v>
                </c:pt>
                <c:pt idx="145">
                  <c:v>0.13419850808200556</c:v>
                </c:pt>
                <c:pt idx="146">
                  <c:v>7.2068865865487372E-2</c:v>
                </c:pt>
                <c:pt idx="147">
                  <c:v>7.3165624156256784E-2</c:v>
                </c:pt>
                <c:pt idx="148">
                  <c:v>0.1382762801116707</c:v>
                </c:pt>
                <c:pt idx="149">
                  <c:v>7.8840194623559484E-2</c:v>
                </c:pt>
                <c:pt idx="150">
                  <c:v>5.6721497447532619E-4</c:v>
                </c:pt>
                <c:pt idx="151">
                  <c:v>2.1847704024784034E-3</c:v>
                </c:pt>
                <c:pt idx="152">
                  <c:v>0.22976448061202587</c:v>
                </c:pt>
                <c:pt idx="153">
                  <c:v>0.27951544068075823</c:v>
                </c:pt>
                <c:pt idx="154">
                  <c:v>0.14865969539536075</c:v>
                </c:pt>
                <c:pt idx="155">
                  <c:v>0.20196815202592405</c:v>
                </c:pt>
                <c:pt idx="156">
                  <c:v>0.26448789714766918</c:v>
                </c:pt>
                <c:pt idx="157">
                  <c:v>0.18250841428689205</c:v>
                </c:pt>
                <c:pt idx="158">
                  <c:v>0.25316624707898971</c:v>
                </c:pt>
                <c:pt idx="159">
                  <c:v>2.2907192888439766E-2</c:v>
                </c:pt>
                <c:pt idx="160">
                  <c:v>0.15423865825953675</c:v>
                </c:pt>
                <c:pt idx="161">
                  <c:v>0.13158101694713087</c:v>
                </c:pt>
                <c:pt idx="162">
                  <c:v>8.4027814545215282E-2</c:v>
                </c:pt>
                <c:pt idx="163">
                  <c:v>0.14655493974264641</c:v>
                </c:pt>
                <c:pt idx="164">
                  <c:v>0.12221816693214543</c:v>
                </c:pt>
                <c:pt idx="165">
                  <c:v>0.29100859536502083</c:v>
                </c:pt>
                <c:pt idx="166">
                  <c:v>0.12258411054022111</c:v>
                </c:pt>
                <c:pt idx="167">
                  <c:v>0.45316199604644325</c:v>
                </c:pt>
                <c:pt idx="168">
                  <c:v>3.8840997884304854E-2</c:v>
                </c:pt>
                <c:pt idx="169">
                  <c:v>8.0245939910264782E-2</c:v>
                </c:pt>
                <c:pt idx="170">
                  <c:v>4.8897919255994869E-2</c:v>
                </c:pt>
                <c:pt idx="171">
                  <c:v>0.11471168970199254</c:v>
                </c:pt>
                <c:pt idx="172">
                  <c:v>0.40957527834721974</c:v>
                </c:pt>
                <c:pt idx="173">
                  <c:v>7.6473201994232409E-2</c:v>
                </c:pt>
                <c:pt idx="174">
                  <c:v>3.6102350625537939E-2</c:v>
                </c:pt>
                <c:pt idx="175">
                  <c:v>0.16706241120909082</c:v>
                </c:pt>
                <c:pt idx="176">
                  <c:v>9.1077329840273585E-2</c:v>
                </c:pt>
                <c:pt idx="177">
                  <c:v>7.4142440387675104E-2</c:v>
                </c:pt>
                <c:pt idx="178">
                  <c:v>3.1008878553962249E-3</c:v>
                </c:pt>
                <c:pt idx="179">
                  <c:v>0.16706241120909082</c:v>
                </c:pt>
                <c:pt idx="180">
                  <c:v>0.35672515478655537</c:v>
                </c:pt>
                <c:pt idx="181">
                  <c:v>0.78660642709348749</c:v>
                </c:pt>
                <c:pt idx="182">
                  <c:v>0.1327023901844992</c:v>
                </c:pt>
                <c:pt idx="183">
                  <c:v>0.28995709169387401</c:v>
                </c:pt>
                <c:pt idx="184">
                  <c:v>0.1327023901844992</c:v>
                </c:pt>
                <c:pt idx="185">
                  <c:v>1.7380684519492734E-2</c:v>
                </c:pt>
                <c:pt idx="186">
                  <c:v>2.0420523745127348E-2</c:v>
                </c:pt>
                <c:pt idx="187">
                  <c:v>9.4762764529493209E-3</c:v>
                </c:pt>
                <c:pt idx="188">
                  <c:v>1.0154013161103743E-2</c:v>
                </c:pt>
                <c:pt idx="189">
                  <c:v>1.1392990151983421E-2</c:v>
                </c:pt>
                <c:pt idx="190">
                  <c:v>1.2783145200205922E-2</c:v>
                </c:pt>
                <c:pt idx="191">
                  <c:v>1.1392990151983421E-2</c:v>
                </c:pt>
                <c:pt idx="192">
                  <c:v>1.1392990151983421E-2</c:v>
                </c:pt>
                <c:pt idx="193">
                  <c:v>1.4342924818652614E-2</c:v>
                </c:pt>
                <c:pt idx="194">
                  <c:v>1.4342924818652614E-2</c:v>
                </c:pt>
                <c:pt idx="195">
                  <c:v>1.4342924818652614E-2</c:v>
                </c:pt>
                <c:pt idx="196">
                  <c:v>1.4342924818652614E-2</c:v>
                </c:pt>
                <c:pt idx="197">
                  <c:v>1.4342924818652614E-2</c:v>
                </c:pt>
                <c:pt idx="198">
                  <c:v>1.4342924818652614E-2</c:v>
                </c:pt>
                <c:pt idx="199">
                  <c:v>1.1392990151983421E-2</c:v>
                </c:pt>
                <c:pt idx="200">
                  <c:v>1.1392990151983421E-2</c:v>
                </c:pt>
                <c:pt idx="201">
                  <c:v>9.0497737556561094E-3</c:v>
                </c:pt>
                <c:pt idx="202">
                  <c:v>1.8650495614561138E-2</c:v>
                </c:pt>
                <c:pt idx="203">
                  <c:v>7.1980352061789515E-2</c:v>
                </c:pt>
                <c:pt idx="204">
                  <c:v>2.329469124656413E-2</c:v>
                </c:pt>
                <c:pt idx="205">
                  <c:v>7.0248607839700611E-4</c:v>
                </c:pt>
                <c:pt idx="206">
                  <c:v>6.8649554301283583E-4</c:v>
                </c:pt>
                <c:pt idx="207">
                  <c:v>9.9590114923561956E-2</c:v>
                </c:pt>
                <c:pt idx="208">
                  <c:v>9.5107821393024414E-2</c:v>
                </c:pt>
                <c:pt idx="209">
                  <c:v>9.5107821393024414E-2</c:v>
                </c:pt>
                <c:pt idx="210">
                  <c:v>7.9107240183221253E-2</c:v>
                </c:pt>
                <c:pt idx="211">
                  <c:v>5.2265635279017474E-2</c:v>
                </c:pt>
                <c:pt idx="212">
                  <c:v>0.2522388472540632</c:v>
                </c:pt>
                <c:pt idx="213">
                  <c:v>1.7857142857142857E-3</c:v>
                </c:pt>
                <c:pt idx="214">
                  <c:v>1.7857142857142857E-3</c:v>
                </c:pt>
                <c:pt idx="215">
                  <c:v>0.28301664151091344</c:v>
                </c:pt>
                <c:pt idx="216">
                  <c:v>0.22480810924895853</c:v>
                </c:pt>
                <c:pt idx="217">
                  <c:v>0.17857142857142858</c:v>
                </c:pt>
                <c:pt idx="218">
                  <c:v>0.14184432762933605</c:v>
                </c:pt>
                <c:pt idx="219">
                  <c:v>0.14184432762933605</c:v>
                </c:pt>
                <c:pt idx="220">
                  <c:v>8.7559810720336285E-3</c:v>
                </c:pt>
                <c:pt idx="221">
                  <c:v>1.0772210070747289E-2</c:v>
                </c:pt>
                <c:pt idx="222">
                  <c:v>9.8243723483404221E-3</c:v>
                </c:pt>
                <c:pt idx="223">
                  <c:v>7.985549646889847E-3</c:v>
                </c:pt>
                <c:pt idx="224">
                  <c:v>0.36819288853412141</c:v>
                </c:pt>
                <c:pt idx="225">
                  <c:v>0.40371547425264193</c:v>
                </c:pt>
                <c:pt idx="226">
                  <c:v>0.34536021336701078</c:v>
                </c:pt>
                <c:pt idx="227">
                  <c:v>0.34935929616088313</c:v>
                </c:pt>
                <c:pt idx="228">
                  <c:v>0.10350084567019571</c:v>
                </c:pt>
                <c:pt idx="229">
                  <c:v>9.8842540261985662E-2</c:v>
                </c:pt>
                <c:pt idx="230">
                  <c:v>3.4593573718872325E-2</c:v>
                </c:pt>
                <c:pt idx="231">
                  <c:v>8.5157774812274184E-2</c:v>
                </c:pt>
                <c:pt idx="232">
                  <c:v>0.13496597758510981</c:v>
                </c:pt>
                <c:pt idx="233">
                  <c:v>0.1122598104867495</c:v>
                </c:pt>
                <c:pt idx="234">
                  <c:v>5.7282434779757405E-2</c:v>
                </c:pt>
                <c:pt idx="235">
                  <c:v>8.4726929777437426E-2</c:v>
                </c:pt>
                <c:pt idx="236">
                  <c:v>6.8868634063993864E-2</c:v>
                </c:pt>
                <c:pt idx="237">
                  <c:v>0.2138202774067364</c:v>
                </c:pt>
                <c:pt idx="238">
                  <c:v>0.19500641066903121</c:v>
                </c:pt>
                <c:pt idx="239">
                  <c:v>1.2405827780209058E-2</c:v>
                </c:pt>
                <c:pt idx="240">
                  <c:v>1.0805024299827758E-2</c:v>
                </c:pt>
                <c:pt idx="241">
                  <c:v>1.15777921308269E-2</c:v>
                </c:pt>
                <c:pt idx="242">
                  <c:v>9.854299280946912E-3</c:v>
                </c:pt>
                <c:pt idx="243">
                  <c:v>0</c:v>
                </c:pt>
                <c:pt idx="244">
                  <c:v>9.9920631283731187E-2</c:v>
                </c:pt>
                <c:pt idx="245">
                  <c:v>5.1245433249465254E-2</c:v>
                </c:pt>
                <c:pt idx="246">
                  <c:v>6.9128187355856796E-2</c:v>
                </c:pt>
                <c:pt idx="247">
                  <c:v>0.36774000000000001</c:v>
                </c:pt>
                <c:pt idx="248">
                  <c:v>0.37630000000000002</c:v>
                </c:pt>
                <c:pt idx="249">
                  <c:v>0.35119</c:v>
                </c:pt>
              </c:numCache>
            </c:numRef>
          </c:yVal>
          <c:smooth val="0"/>
          <c:extLst>
            <c:ext xmlns:c16="http://schemas.microsoft.com/office/drawing/2014/chart" uri="{C3380CC4-5D6E-409C-BE32-E72D297353CC}">
              <c16:uniqueId val="{00000005-23B5-4FFC-A9DB-67E01007E502}"/>
            </c:ext>
          </c:extLst>
        </c:ser>
        <c:dLbls>
          <c:showLegendKey val="0"/>
          <c:showVal val="0"/>
          <c:showCatName val="0"/>
          <c:showSerName val="0"/>
          <c:showPercent val="0"/>
          <c:showBubbleSize val="0"/>
        </c:dLbls>
        <c:axId val="2126707279"/>
        <c:axId val="2126706031"/>
      </c:scatterChart>
      <c:valAx>
        <c:axId val="2126707279"/>
        <c:scaling>
          <c:logBase val="10"/>
          <c:orientation val="minMax"/>
          <c:min val="10"/>
        </c:scaling>
        <c:delete val="0"/>
        <c:axPos val="b"/>
        <c:title>
          <c:tx>
            <c:rich>
              <a:bodyPr rot="0" spcFirstLastPara="1" vertOverflow="ellipsis" vert="horz" wrap="square" anchor="ctr" anchorCtr="1"/>
              <a:lstStyle/>
              <a:p>
                <a:pPr>
                  <a:defRPr sz="1500" b="1" i="0" u="none" strike="noStrike" kern="1200" baseline="0">
                    <a:solidFill>
                      <a:schemeClr val="tx1"/>
                    </a:solidFill>
                    <a:latin typeface="Arial Narrow" panose="020B0606020202030204" pitchFamily="34" charset="0"/>
                    <a:ea typeface="+mn-ea"/>
                    <a:cs typeface="+mn-cs"/>
                  </a:defRPr>
                </a:pPr>
                <a:r>
                  <a:rPr lang="en-US"/>
                  <a:t>Frequency</a:t>
                </a:r>
                <a:r>
                  <a:rPr lang="en-US" baseline="0"/>
                  <a:t> (GHz)</a:t>
                </a:r>
                <a:endParaRPr lang="en-US"/>
              </a:p>
            </c:rich>
          </c:tx>
          <c:overlay val="0"/>
          <c:spPr>
            <a:noFill/>
            <a:ln>
              <a:noFill/>
            </a:ln>
            <a:effectLst/>
          </c:spPr>
          <c:txPr>
            <a:bodyPr rot="0" spcFirstLastPara="1" vertOverflow="ellipsis" vert="horz" wrap="square" anchor="ctr" anchorCtr="1"/>
            <a:lstStyle/>
            <a:p>
              <a:pPr>
                <a:defRPr sz="1500" b="1" i="0" u="none" strike="noStrike" kern="1200" baseline="0">
                  <a:solidFill>
                    <a:schemeClr val="tx1"/>
                  </a:solidFill>
                  <a:latin typeface="Arial Narrow" panose="020B0606020202030204" pitchFamily="34" charset="0"/>
                  <a:ea typeface="+mn-ea"/>
                  <a:cs typeface="+mn-cs"/>
                </a:defRPr>
              </a:pPr>
              <a:endParaRPr lang="ja-JP"/>
            </a:p>
          </c:txPr>
        </c:title>
        <c:numFmt formatCode="General" sourceLinked="1"/>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500" b="1" i="0" u="none" strike="noStrike" kern="1200" baseline="0">
                <a:solidFill>
                  <a:schemeClr val="tx1"/>
                </a:solidFill>
                <a:latin typeface="Arial Narrow" panose="020B0606020202030204" pitchFamily="34" charset="0"/>
                <a:ea typeface="+mn-ea"/>
                <a:cs typeface="+mn-cs"/>
              </a:defRPr>
            </a:pPr>
            <a:endParaRPr lang="ja-JP"/>
          </a:p>
        </c:txPr>
        <c:crossAx val="2126706031"/>
        <c:crossesAt val="1.0000000000000004E-5"/>
        <c:crossBetween val="midCat"/>
      </c:valAx>
      <c:valAx>
        <c:axId val="2126706031"/>
        <c:scaling>
          <c:logBase val="10"/>
          <c:orientation val="minMax"/>
        </c:scaling>
        <c:delete val="0"/>
        <c:axPos val="l"/>
        <c:title>
          <c:tx>
            <c:rich>
              <a:bodyPr rot="-5400000" spcFirstLastPara="1" vertOverflow="ellipsis" vert="horz" wrap="square" anchor="ctr" anchorCtr="1"/>
              <a:lstStyle/>
              <a:p>
                <a:pPr>
                  <a:defRPr sz="1500" b="1" i="0" u="none" strike="noStrike" kern="1200" baseline="0">
                    <a:solidFill>
                      <a:schemeClr val="tx1"/>
                    </a:solidFill>
                    <a:latin typeface="Arial Narrow" panose="020B0606020202030204" pitchFamily="34" charset="0"/>
                    <a:ea typeface="+mn-ea"/>
                    <a:cs typeface="+mn-cs"/>
                  </a:defRPr>
                </a:pPr>
                <a:r>
                  <a:rPr lang="en-US" altLang="ja-JP" dirty="0"/>
                  <a:t>Power </a:t>
                </a:r>
                <a:r>
                  <a:rPr lang="en-US" dirty="0"/>
                  <a:t>density</a:t>
                </a:r>
                <a:r>
                  <a:rPr lang="en-US" baseline="0" dirty="0"/>
                  <a:t> (W/mm</a:t>
                </a:r>
                <a:r>
                  <a:rPr lang="en-US" baseline="30000" dirty="0"/>
                  <a:t>2</a:t>
                </a:r>
                <a:r>
                  <a:rPr lang="en-US" baseline="0" dirty="0"/>
                  <a:t>)</a:t>
                </a:r>
                <a:endParaRPr lang="en-US" dirty="0"/>
              </a:p>
            </c:rich>
          </c:tx>
          <c:layout>
            <c:manualLayout>
              <c:xMode val="edge"/>
              <c:yMode val="edge"/>
              <c:x val="2.0204463049850966E-2"/>
              <c:y val="0.31319325298871203"/>
            </c:manualLayout>
          </c:layout>
          <c:overlay val="0"/>
          <c:spPr>
            <a:noFill/>
            <a:ln>
              <a:noFill/>
            </a:ln>
            <a:effectLst/>
          </c:spPr>
          <c:txPr>
            <a:bodyPr rot="-5400000" spcFirstLastPara="1" vertOverflow="ellipsis" vert="horz" wrap="square" anchor="ctr" anchorCtr="1"/>
            <a:lstStyle/>
            <a:p>
              <a:pPr>
                <a:defRPr sz="1500" b="1" i="0" u="none" strike="noStrike" kern="1200" baseline="0">
                  <a:solidFill>
                    <a:schemeClr val="tx1"/>
                  </a:solidFill>
                  <a:latin typeface="Arial Narrow" panose="020B0606020202030204" pitchFamily="34" charset="0"/>
                  <a:ea typeface="+mn-ea"/>
                  <a:cs typeface="+mn-cs"/>
                </a:defRPr>
              </a:pPr>
              <a:endParaRPr lang="ja-JP"/>
            </a:p>
          </c:txPr>
        </c:title>
        <c:numFmt formatCode="0.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500" b="1" i="0" u="none" strike="noStrike" kern="1200" baseline="0">
                <a:solidFill>
                  <a:schemeClr val="tx1"/>
                </a:solidFill>
                <a:latin typeface="Arial Narrow" panose="020B0606020202030204" pitchFamily="34" charset="0"/>
                <a:ea typeface="+mn-ea"/>
                <a:cs typeface="+mn-cs"/>
              </a:defRPr>
            </a:pPr>
            <a:endParaRPr lang="ja-JP"/>
          </a:p>
        </c:txPr>
        <c:crossAx val="2126707279"/>
        <c:crosses val="autoZero"/>
        <c:crossBetween val="midCat"/>
      </c:valAx>
      <c:spPr>
        <a:noFill/>
        <a:ln>
          <a:solidFill>
            <a:schemeClr val="tx1"/>
          </a:solidFill>
        </a:ln>
        <a:effectLst/>
      </c:spPr>
    </c:plotArea>
    <c:legend>
      <c:legendPos val="r"/>
      <c:layout>
        <c:manualLayout>
          <c:xMode val="edge"/>
          <c:yMode val="edge"/>
          <c:x val="0.55359347523420033"/>
          <c:y val="0.78454609696069233"/>
          <c:w val="0.38924876846169465"/>
          <c:h val="8.8331947929476129E-2"/>
        </c:manualLayout>
      </c:layout>
      <c:overlay val="0"/>
      <c:spPr>
        <a:noFill/>
        <a:ln>
          <a:noFill/>
        </a:ln>
        <a:effectLst/>
      </c:spPr>
      <c:txPr>
        <a:bodyPr rot="0" spcFirstLastPara="1" vertOverflow="ellipsis" vert="horz" wrap="square" anchor="ctr" anchorCtr="1"/>
        <a:lstStyle/>
        <a:p>
          <a:pPr>
            <a:defRPr sz="1500" b="1" i="0" u="none" strike="noStrike" kern="1200" baseline="0">
              <a:solidFill>
                <a:schemeClr val="tx1"/>
              </a:solidFill>
              <a:latin typeface="Arial Narrow" panose="020B0606020202030204" pitchFamily="34" charset="0"/>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500" b="1">
          <a:solidFill>
            <a:schemeClr val="tx1"/>
          </a:solidFill>
          <a:latin typeface="Arial Narrow" panose="020B0606020202030204" pitchFamily="34" charset="0"/>
        </a:defRPr>
      </a:pPr>
      <a:endParaRPr lang="ja-JP"/>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TWTAdata!$C$1</c:f>
              <c:strCache>
                <c:ptCount val="1"/>
                <c:pt idx="0">
                  <c:v>3dB Bandwidth (GHz)</c:v>
                </c:pt>
              </c:strCache>
            </c:strRef>
          </c:tx>
          <c:spPr>
            <a:ln w="25400" cap="rnd">
              <a:noFill/>
              <a:round/>
            </a:ln>
            <a:effectLst/>
          </c:spPr>
          <c:marker>
            <c:symbol val="circle"/>
            <c:size val="5"/>
            <c:spPr>
              <a:solidFill>
                <a:schemeClr val="accent1"/>
              </a:solidFill>
              <a:ln w="9525">
                <a:solidFill>
                  <a:schemeClr val="accent1"/>
                </a:solidFill>
              </a:ln>
              <a:effectLst/>
            </c:spPr>
          </c:marker>
          <c:dPt>
            <c:idx val="18"/>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0-90D5-4012-8E56-F02CF94EDF2A}"/>
              </c:ext>
            </c:extLst>
          </c:dPt>
          <c:xVal>
            <c:numRef>
              <c:f>TWTAdata!$B$6:$B$94</c:f>
              <c:numCache>
                <c:formatCode>General</c:formatCode>
                <c:ptCount val="89"/>
                <c:pt idx="0">
                  <c:v>850</c:v>
                </c:pt>
                <c:pt idx="1">
                  <c:v>140.30000000000001</c:v>
                </c:pt>
                <c:pt idx="2">
                  <c:v>225.1</c:v>
                </c:pt>
                <c:pt idx="3">
                  <c:v>233.6</c:v>
                </c:pt>
                <c:pt idx="4">
                  <c:v>640</c:v>
                </c:pt>
                <c:pt idx="5">
                  <c:v>670</c:v>
                </c:pt>
                <c:pt idx="6">
                  <c:v>850</c:v>
                </c:pt>
                <c:pt idx="7">
                  <c:v>1030</c:v>
                </c:pt>
                <c:pt idx="8">
                  <c:v>214</c:v>
                </c:pt>
                <c:pt idx="9">
                  <c:v>200</c:v>
                </c:pt>
                <c:pt idx="10">
                  <c:v>234</c:v>
                </c:pt>
                <c:pt idx="11">
                  <c:v>318.2</c:v>
                </c:pt>
                <c:pt idx="12">
                  <c:v>92.5</c:v>
                </c:pt>
                <c:pt idx="13">
                  <c:v>221.5</c:v>
                </c:pt>
                <c:pt idx="14">
                  <c:v>336.96</c:v>
                </c:pt>
                <c:pt idx="15">
                  <c:v>93</c:v>
                </c:pt>
                <c:pt idx="16">
                  <c:v>220</c:v>
                </c:pt>
                <c:pt idx="17">
                  <c:v>1030</c:v>
                </c:pt>
                <c:pt idx="18">
                  <c:v>344</c:v>
                </c:pt>
                <c:pt idx="19">
                  <c:v>152</c:v>
                </c:pt>
                <c:pt idx="20">
                  <c:v>218</c:v>
                </c:pt>
              </c:numCache>
            </c:numRef>
          </c:xVal>
          <c:yVal>
            <c:numRef>
              <c:f>TWTAdata!$C$6:$C$94</c:f>
              <c:numCache>
                <c:formatCode>General</c:formatCode>
                <c:ptCount val="89"/>
                <c:pt idx="0">
                  <c:v>11</c:v>
                </c:pt>
                <c:pt idx="1">
                  <c:v>3</c:v>
                </c:pt>
                <c:pt idx="2">
                  <c:v>3</c:v>
                </c:pt>
                <c:pt idx="3">
                  <c:v>2</c:v>
                </c:pt>
                <c:pt idx="4">
                  <c:v>15</c:v>
                </c:pt>
                <c:pt idx="5">
                  <c:v>15</c:v>
                </c:pt>
                <c:pt idx="6">
                  <c:v>15</c:v>
                </c:pt>
                <c:pt idx="7">
                  <c:v>5</c:v>
                </c:pt>
                <c:pt idx="8">
                  <c:v>14</c:v>
                </c:pt>
                <c:pt idx="9">
                  <c:v>5</c:v>
                </c:pt>
                <c:pt idx="10">
                  <c:v>3.5</c:v>
                </c:pt>
                <c:pt idx="11">
                  <c:v>2</c:v>
                </c:pt>
                <c:pt idx="12">
                  <c:v>3</c:v>
                </c:pt>
                <c:pt idx="13">
                  <c:v>5</c:v>
                </c:pt>
                <c:pt idx="14">
                  <c:v>2.6</c:v>
                </c:pt>
                <c:pt idx="15">
                  <c:v>10</c:v>
                </c:pt>
                <c:pt idx="16">
                  <c:v>7</c:v>
                </c:pt>
                <c:pt idx="17">
                  <c:v>3</c:v>
                </c:pt>
                <c:pt idx="18">
                  <c:v>30</c:v>
                </c:pt>
                <c:pt idx="19">
                  <c:v>5</c:v>
                </c:pt>
                <c:pt idx="20">
                  <c:v>5.5</c:v>
                </c:pt>
              </c:numCache>
            </c:numRef>
          </c:yVal>
          <c:smooth val="0"/>
          <c:extLst>
            <c:ext xmlns:c16="http://schemas.microsoft.com/office/drawing/2014/chart" uri="{C3380CC4-5D6E-409C-BE32-E72D297353CC}">
              <c16:uniqueId val="{00000001-90D5-4012-8E56-F02CF94EDF2A}"/>
            </c:ext>
          </c:extLst>
        </c:ser>
        <c:dLbls>
          <c:showLegendKey val="0"/>
          <c:showVal val="0"/>
          <c:showCatName val="0"/>
          <c:showSerName val="0"/>
          <c:showPercent val="0"/>
          <c:showBubbleSize val="0"/>
        </c:dLbls>
        <c:axId val="752015984"/>
        <c:axId val="639531088"/>
      </c:scatterChart>
      <c:valAx>
        <c:axId val="752015984"/>
        <c:scaling>
          <c:orientation val="minMax"/>
          <c:max val="1200"/>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639531088"/>
        <c:crossesAt val="-50"/>
        <c:crossBetween val="midCat"/>
      </c:valAx>
      <c:valAx>
        <c:axId val="639531088"/>
        <c:scaling>
          <c:logBase val="10"/>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Bandwidth (GHz)</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defRPr>
      </a:pPr>
      <a:endParaRPr lang="ja-JP"/>
    </a:p>
  </c:txPr>
  <c:externalData r:id="rId3">
    <c:autoUpdate val="0"/>
  </c:externalData>
  <c:userShapes r:id="rId4"/>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TWTAdata!$E$1</c:f>
              <c:strCache>
                <c:ptCount val="1"/>
                <c:pt idx="0">
                  <c:v>Pout, sat (dBm)</c:v>
                </c:pt>
              </c:strCache>
            </c:strRef>
          </c:tx>
          <c:spPr>
            <a:ln w="25400" cap="rnd">
              <a:noFill/>
              <a:round/>
            </a:ln>
            <a:effectLst/>
          </c:spPr>
          <c:marker>
            <c:symbol val="circle"/>
            <c:size val="5"/>
            <c:spPr>
              <a:solidFill>
                <a:schemeClr val="accent2"/>
              </a:solidFill>
              <a:ln w="9525">
                <a:solidFill>
                  <a:schemeClr val="accent2"/>
                </a:solidFill>
              </a:ln>
              <a:effectLst/>
            </c:spPr>
          </c:marker>
          <c:dPt>
            <c:idx val="3"/>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1-93A6-4A92-BFD4-CB0E8714D429}"/>
              </c:ext>
            </c:extLst>
          </c:dPt>
          <c:xVal>
            <c:numRef>
              <c:f>TWTAdata!$L$6:$L$94</c:f>
              <c:numCache>
                <c:formatCode>General</c:formatCode>
                <c:ptCount val="89"/>
                <c:pt idx="0">
                  <c:v>2014</c:v>
                </c:pt>
                <c:pt idx="1">
                  <c:v>2015</c:v>
                </c:pt>
                <c:pt idx="2">
                  <c:v>2016</c:v>
                </c:pt>
                <c:pt idx="3">
                  <c:v>2016</c:v>
                </c:pt>
                <c:pt idx="4">
                  <c:v>2016</c:v>
                </c:pt>
                <c:pt idx="5">
                  <c:v>2016</c:v>
                </c:pt>
                <c:pt idx="6">
                  <c:v>2016</c:v>
                </c:pt>
                <c:pt idx="7">
                  <c:v>2016</c:v>
                </c:pt>
                <c:pt idx="8">
                  <c:v>2017</c:v>
                </c:pt>
                <c:pt idx="9">
                  <c:v>2017</c:v>
                </c:pt>
                <c:pt idx="10">
                  <c:v>2017</c:v>
                </c:pt>
                <c:pt idx="11">
                  <c:v>2017</c:v>
                </c:pt>
                <c:pt idx="12">
                  <c:v>2018</c:v>
                </c:pt>
                <c:pt idx="13">
                  <c:v>2018</c:v>
                </c:pt>
                <c:pt idx="14">
                  <c:v>2019</c:v>
                </c:pt>
                <c:pt idx="15">
                  <c:v>2020</c:v>
                </c:pt>
                <c:pt idx="16">
                  <c:v>2021</c:v>
                </c:pt>
                <c:pt idx="17">
                  <c:v>2022</c:v>
                </c:pt>
                <c:pt idx="18">
                  <c:v>2022</c:v>
                </c:pt>
                <c:pt idx="19">
                  <c:v>2022</c:v>
                </c:pt>
                <c:pt idx="20">
                  <c:v>2022</c:v>
                </c:pt>
              </c:numCache>
            </c:numRef>
          </c:xVal>
          <c:yVal>
            <c:numRef>
              <c:f>TWTAdata!$E$6:$E$94</c:f>
              <c:numCache>
                <c:formatCode>General</c:formatCode>
                <c:ptCount val="89"/>
                <c:pt idx="0">
                  <c:v>15.95</c:v>
                </c:pt>
                <c:pt idx="1">
                  <c:v>38.630000000000003</c:v>
                </c:pt>
                <c:pt idx="2">
                  <c:v>24.29</c:v>
                </c:pt>
                <c:pt idx="3">
                  <c:v>49</c:v>
                </c:pt>
                <c:pt idx="4">
                  <c:v>24.13</c:v>
                </c:pt>
                <c:pt idx="5">
                  <c:v>18.510000000000002</c:v>
                </c:pt>
                <c:pt idx="6">
                  <c:v>15.91</c:v>
                </c:pt>
                <c:pt idx="7">
                  <c:v>14.62</c:v>
                </c:pt>
                <c:pt idx="8">
                  <c:v>40</c:v>
                </c:pt>
                <c:pt idx="9">
                  <c:v>50.29</c:v>
                </c:pt>
                <c:pt idx="10">
                  <c:v>45</c:v>
                </c:pt>
                <c:pt idx="11">
                  <c:v>21.27</c:v>
                </c:pt>
                <c:pt idx="12">
                  <c:v>50.79</c:v>
                </c:pt>
                <c:pt idx="13">
                  <c:v>42.04</c:v>
                </c:pt>
                <c:pt idx="14">
                  <c:v>34.909999999999997</c:v>
                </c:pt>
                <c:pt idx="15">
                  <c:v>53.32</c:v>
                </c:pt>
                <c:pt idx="16">
                  <c:v>44.5</c:v>
                </c:pt>
                <c:pt idx="17">
                  <c:v>26</c:v>
                </c:pt>
                <c:pt idx="18">
                  <c:v>32</c:v>
                </c:pt>
                <c:pt idx="19">
                  <c:v>41.87</c:v>
                </c:pt>
                <c:pt idx="20">
                  <c:v>48.8</c:v>
                </c:pt>
              </c:numCache>
            </c:numRef>
          </c:yVal>
          <c:smooth val="0"/>
          <c:extLst>
            <c:ext xmlns:c16="http://schemas.microsoft.com/office/drawing/2014/chart" uri="{C3380CC4-5D6E-409C-BE32-E72D297353CC}">
              <c16:uniqueId val="{00000002-93A6-4A92-BFD4-CB0E8714D429}"/>
            </c:ext>
          </c:extLst>
        </c:ser>
        <c:ser>
          <c:idx val="0"/>
          <c:order val="1"/>
          <c:tx>
            <c:strRef>
              <c:f>TWTAdata!$E$1</c:f>
              <c:strCache>
                <c:ptCount val="1"/>
                <c:pt idx="0">
                  <c:v>Pout, sat (dBm)</c:v>
                </c:pt>
              </c:strCache>
            </c:strRef>
          </c:tx>
          <c:spPr>
            <a:ln w="25400" cap="rnd">
              <a:noFill/>
              <a:round/>
            </a:ln>
            <a:effectLst/>
          </c:spPr>
          <c:marker>
            <c:symbol val="circle"/>
            <c:size val="5"/>
            <c:spPr>
              <a:solidFill>
                <a:schemeClr val="accent1"/>
              </a:solidFill>
              <a:ln w="9525">
                <a:solidFill>
                  <a:schemeClr val="accent1"/>
                </a:solidFill>
              </a:ln>
              <a:effectLst/>
            </c:spPr>
          </c:marker>
          <c:dPt>
            <c:idx val="3"/>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4-93A6-4A92-BFD4-CB0E8714D429}"/>
              </c:ext>
            </c:extLst>
          </c:dPt>
          <c:xVal>
            <c:numRef>
              <c:f>TWTAdata!$L$6:$L$94</c:f>
              <c:numCache>
                <c:formatCode>General</c:formatCode>
                <c:ptCount val="89"/>
                <c:pt idx="0">
                  <c:v>2014</c:v>
                </c:pt>
                <c:pt idx="1">
                  <c:v>2015</c:v>
                </c:pt>
                <c:pt idx="2">
                  <c:v>2016</c:v>
                </c:pt>
                <c:pt idx="3">
                  <c:v>2016</c:v>
                </c:pt>
                <c:pt idx="4">
                  <c:v>2016</c:v>
                </c:pt>
                <c:pt idx="5">
                  <c:v>2016</c:v>
                </c:pt>
                <c:pt idx="6">
                  <c:v>2016</c:v>
                </c:pt>
                <c:pt idx="7">
                  <c:v>2016</c:v>
                </c:pt>
                <c:pt idx="8">
                  <c:v>2017</c:v>
                </c:pt>
                <c:pt idx="9">
                  <c:v>2017</c:v>
                </c:pt>
                <c:pt idx="10">
                  <c:v>2017</c:v>
                </c:pt>
                <c:pt idx="11">
                  <c:v>2017</c:v>
                </c:pt>
                <c:pt idx="12">
                  <c:v>2018</c:v>
                </c:pt>
                <c:pt idx="13">
                  <c:v>2018</c:v>
                </c:pt>
                <c:pt idx="14">
                  <c:v>2019</c:v>
                </c:pt>
                <c:pt idx="15">
                  <c:v>2020</c:v>
                </c:pt>
                <c:pt idx="16">
                  <c:v>2021</c:v>
                </c:pt>
                <c:pt idx="17">
                  <c:v>2022</c:v>
                </c:pt>
                <c:pt idx="18">
                  <c:v>2022</c:v>
                </c:pt>
                <c:pt idx="19">
                  <c:v>2022</c:v>
                </c:pt>
                <c:pt idx="20">
                  <c:v>2022</c:v>
                </c:pt>
              </c:numCache>
            </c:numRef>
          </c:xVal>
          <c:yVal>
            <c:numRef>
              <c:f>TWTAdata!$E$6:$E$94</c:f>
              <c:numCache>
                <c:formatCode>General</c:formatCode>
                <c:ptCount val="89"/>
                <c:pt idx="0">
                  <c:v>15.95</c:v>
                </c:pt>
                <c:pt idx="1">
                  <c:v>38.630000000000003</c:v>
                </c:pt>
                <c:pt idx="2">
                  <c:v>24.29</c:v>
                </c:pt>
                <c:pt idx="3">
                  <c:v>49</c:v>
                </c:pt>
                <c:pt idx="4">
                  <c:v>24.13</c:v>
                </c:pt>
                <c:pt idx="5">
                  <c:v>18.510000000000002</c:v>
                </c:pt>
                <c:pt idx="6">
                  <c:v>15.91</c:v>
                </c:pt>
                <c:pt idx="7">
                  <c:v>14.62</c:v>
                </c:pt>
                <c:pt idx="8">
                  <c:v>40</c:v>
                </c:pt>
                <c:pt idx="9">
                  <c:v>50.29</c:v>
                </c:pt>
                <c:pt idx="10">
                  <c:v>45</c:v>
                </c:pt>
                <c:pt idx="11">
                  <c:v>21.27</c:v>
                </c:pt>
                <c:pt idx="12">
                  <c:v>50.79</c:v>
                </c:pt>
                <c:pt idx="13">
                  <c:v>42.04</c:v>
                </c:pt>
                <c:pt idx="14">
                  <c:v>34.909999999999997</c:v>
                </c:pt>
                <c:pt idx="15">
                  <c:v>53.32</c:v>
                </c:pt>
                <c:pt idx="16">
                  <c:v>44.5</c:v>
                </c:pt>
                <c:pt idx="17">
                  <c:v>26</c:v>
                </c:pt>
                <c:pt idx="18">
                  <c:v>32</c:v>
                </c:pt>
                <c:pt idx="19">
                  <c:v>41.87</c:v>
                </c:pt>
                <c:pt idx="20">
                  <c:v>48.8</c:v>
                </c:pt>
              </c:numCache>
            </c:numRef>
          </c:yVal>
          <c:smooth val="0"/>
          <c:extLst>
            <c:ext xmlns:c16="http://schemas.microsoft.com/office/drawing/2014/chart" uri="{C3380CC4-5D6E-409C-BE32-E72D297353CC}">
              <c16:uniqueId val="{00000005-93A6-4A92-BFD4-CB0E8714D429}"/>
            </c:ext>
          </c:extLst>
        </c:ser>
        <c:dLbls>
          <c:showLegendKey val="0"/>
          <c:showVal val="0"/>
          <c:showCatName val="0"/>
          <c:showSerName val="0"/>
          <c:showPercent val="0"/>
          <c:showBubbleSize val="0"/>
        </c:dLbls>
        <c:axId val="752015984"/>
        <c:axId val="639531088"/>
      </c:scatterChart>
      <c:valAx>
        <c:axId val="752015984"/>
        <c:scaling>
          <c:orientation val="minMax"/>
          <c:max val="2035"/>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639531088"/>
        <c:crossesAt val="-50"/>
        <c:crossBetween val="midCat"/>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Saturated power (dBm)</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showDLblsOverMax val="0"/>
    <c:extLst/>
  </c:chart>
  <c:spPr>
    <a:solidFill>
      <a:schemeClr val="bg1"/>
    </a:solidFill>
    <a:ln w="9525" cap="flat" cmpd="sng" algn="ctr">
      <a:noFill/>
      <a:round/>
    </a:ln>
    <a:effectLst/>
  </c:spPr>
  <c:txPr>
    <a:bodyPr/>
    <a:lstStyle/>
    <a:p>
      <a:pPr>
        <a:defRPr sz="1400">
          <a:solidFill>
            <a:sysClr val="windowText" lastClr="000000"/>
          </a:solidFill>
        </a:defRPr>
      </a:pPr>
      <a:endParaRPr lang="ja-JP"/>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64459729073534"/>
          <c:y val="3.1520642025295864E-2"/>
          <c:w val="0.72504590447371275"/>
          <c:h val="0.73399489667732154"/>
        </c:manualLayout>
      </c:layout>
      <c:scatterChart>
        <c:scatterStyle val="lineMarker"/>
        <c:varyColors val="0"/>
        <c:ser>
          <c:idx val="0"/>
          <c:order val="0"/>
          <c:tx>
            <c:strRef>
              <c:f>TWTAdata!$B$1</c:f>
              <c:strCache>
                <c:ptCount val="1"/>
                <c:pt idx="0">
                  <c:v>Center frequency (GHz)</c:v>
                </c:pt>
              </c:strCache>
            </c:strRef>
          </c:tx>
          <c:spPr>
            <a:ln w="25400" cap="rnd">
              <a:noFill/>
              <a:round/>
            </a:ln>
            <a:effectLst/>
          </c:spPr>
          <c:marker>
            <c:symbol val="circle"/>
            <c:size val="5"/>
            <c:spPr>
              <a:solidFill>
                <a:schemeClr val="accent1"/>
              </a:solidFill>
              <a:ln w="9525">
                <a:solidFill>
                  <a:schemeClr val="accent1"/>
                </a:solidFill>
              </a:ln>
              <a:effectLst/>
            </c:spPr>
          </c:marker>
          <c:xVal>
            <c:numRef>
              <c:f>TWTAdata!$L$6:$L$94</c:f>
              <c:numCache>
                <c:formatCode>General</c:formatCode>
                <c:ptCount val="89"/>
                <c:pt idx="0">
                  <c:v>2014</c:v>
                </c:pt>
                <c:pt idx="1">
                  <c:v>2015</c:v>
                </c:pt>
                <c:pt idx="2">
                  <c:v>2016</c:v>
                </c:pt>
                <c:pt idx="3">
                  <c:v>2016</c:v>
                </c:pt>
                <c:pt idx="4">
                  <c:v>2016</c:v>
                </c:pt>
                <c:pt idx="5">
                  <c:v>2016</c:v>
                </c:pt>
                <c:pt idx="6">
                  <c:v>2016</c:v>
                </c:pt>
                <c:pt idx="7">
                  <c:v>2016</c:v>
                </c:pt>
                <c:pt idx="8">
                  <c:v>2017</c:v>
                </c:pt>
                <c:pt idx="9">
                  <c:v>2017</c:v>
                </c:pt>
                <c:pt idx="10">
                  <c:v>2017</c:v>
                </c:pt>
                <c:pt idx="11">
                  <c:v>2017</c:v>
                </c:pt>
                <c:pt idx="12">
                  <c:v>2018</c:v>
                </c:pt>
                <c:pt idx="13">
                  <c:v>2018</c:v>
                </c:pt>
                <c:pt idx="14">
                  <c:v>2019</c:v>
                </c:pt>
                <c:pt idx="15">
                  <c:v>2020</c:v>
                </c:pt>
                <c:pt idx="16">
                  <c:v>2021</c:v>
                </c:pt>
                <c:pt idx="17">
                  <c:v>2022</c:v>
                </c:pt>
                <c:pt idx="18">
                  <c:v>2022</c:v>
                </c:pt>
                <c:pt idx="19">
                  <c:v>2022</c:v>
                </c:pt>
                <c:pt idx="20">
                  <c:v>2022</c:v>
                </c:pt>
              </c:numCache>
            </c:numRef>
          </c:xVal>
          <c:yVal>
            <c:numRef>
              <c:f>TWTAdata!$B$6:$B$94</c:f>
              <c:numCache>
                <c:formatCode>General</c:formatCode>
                <c:ptCount val="89"/>
                <c:pt idx="0">
                  <c:v>850</c:v>
                </c:pt>
                <c:pt idx="1">
                  <c:v>140.30000000000001</c:v>
                </c:pt>
                <c:pt idx="2">
                  <c:v>225.1</c:v>
                </c:pt>
                <c:pt idx="3">
                  <c:v>233.6</c:v>
                </c:pt>
                <c:pt idx="4">
                  <c:v>640</c:v>
                </c:pt>
                <c:pt idx="5">
                  <c:v>670</c:v>
                </c:pt>
                <c:pt idx="6">
                  <c:v>850</c:v>
                </c:pt>
                <c:pt idx="7">
                  <c:v>1030</c:v>
                </c:pt>
                <c:pt idx="8">
                  <c:v>214</c:v>
                </c:pt>
                <c:pt idx="9">
                  <c:v>200</c:v>
                </c:pt>
                <c:pt idx="10">
                  <c:v>234</c:v>
                </c:pt>
                <c:pt idx="11">
                  <c:v>318.2</c:v>
                </c:pt>
                <c:pt idx="12">
                  <c:v>92.5</c:v>
                </c:pt>
                <c:pt idx="13">
                  <c:v>221.5</c:v>
                </c:pt>
                <c:pt idx="14">
                  <c:v>336.96</c:v>
                </c:pt>
                <c:pt idx="15">
                  <c:v>93</c:v>
                </c:pt>
                <c:pt idx="16">
                  <c:v>220</c:v>
                </c:pt>
                <c:pt idx="17">
                  <c:v>1030</c:v>
                </c:pt>
                <c:pt idx="18">
                  <c:v>344</c:v>
                </c:pt>
                <c:pt idx="19">
                  <c:v>152</c:v>
                </c:pt>
                <c:pt idx="20">
                  <c:v>218</c:v>
                </c:pt>
              </c:numCache>
            </c:numRef>
          </c:yVal>
          <c:smooth val="0"/>
          <c:extLst>
            <c:ext xmlns:c16="http://schemas.microsoft.com/office/drawing/2014/chart" uri="{C3380CC4-5D6E-409C-BE32-E72D297353CC}">
              <c16:uniqueId val="{00000000-6C59-4F66-94D9-BD1F07D7C6CB}"/>
            </c:ext>
          </c:extLst>
        </c:ser>
        <c:dLbls>
          <c:showLegendKey val="0"/>
          <c:showVal val="0"/>
          <c:showCatName val="0"/>
          <c:showSerName val="0"/>
          <c:showPercent val="0"/>
          <c:showBubbleSize val="0"/>
        </c:dLbls>
        <c:axId val="752015984"/>
        <c:axId val="639531088"/>
      </c:scatterChart>
      <c:valAx>
        <c:axId val="752015984"/>
        <c:scaling>
          <c:orientation val="minMax"/>
          <c:max val="2035"/>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Year</a:t>
                </a:r>
              </a:p>
            </c:rich>
          </c:tx>
          <c:layout>
            <c:manualLayout>
              <c:xMode val="edge"/>
              <c:yMode val="edge"/>
              <c:x val="0.52829089057408485"/>
              <c:y val="0.88412763814494344"/>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639531088"/>
        <c:crossesAt val="-50"/>
        <c:crossBetween val="midCat"/>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Frequency (GHz)</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'UTC-PD+Combdata'!$B$1</c:f>
              <c:strCache>
                <c:ptCount val="1"/>
                <c:pt idx="0">
                  <c:v>Frequency (GHz)</c:v>
                </c:pt>
              </c:strCache>
            </c:strRef>
          </c:tx>
          <c:spPr>
            <a:ln w="25400" cap="rnd">
              <a:noFill/>
              <a:round/>
            </a:ln>
            <a:effectLst/>
          </c:spPr>
          <c:marker>
            <c:symbol val="circle"/>
            <c:size val="5"/>
            <c:spPr>
              <a:solidFill>
                <a:schemeClr val="accent1"/>
              </a:solidFill>
              <a:ln w="9525">
                <a:solidFill>
                  <a:schemeClr val="accent1"/>
                </a:solidFill>
              </a:ln>
              <a:effectLst/>
            </c:spPr>
          </c:marker>
          <c:dPt>
            <c:idx val="14"/>
            <c:marker>
              <c:symbol val="circle"/>
              <c:size val="5"/>
              <c:spPr>
                <a:noFill/>
                <a:ln w="9525">
                  <a:solidFill>
                    <a:schemeClr val="accent1"/>
                  </a:solidFill>
                </a:ln>
                <a:effectLst/>
              </c:spPr>
            </c:marker>
            <c:bubble3D val="0"/>
            <c:extLst>
              <c:ext xmlns:c16="http://schemas.microsoft.com/office/drawing/2014/chart" uri="{C3380CC4-5D6E-409C-BE32-E72D297353CC}">
                <c16:uniqueId val="{00000000-3310-4156-8A41-1DC8F86B6D2B}"/>
              </c:ext>
            </c:extLst>
          </c:dPt>
          <c:dPt>
            <c:idx val="15"/>
            <c:marker>
              <c:symbol val="circle"/>
              <c:size val="5"/>
              <c:spPr>
                <a:noFill/>
                <a:ln w="9525">
                  <a:solidFill>
                    <a:schemeClr val="accent1"/>
                  </a:solidFill>
                </a:ln>
                <a:effectLst/>
              </c:spPr>
            </c:marker>
            <c:bubble3D val="0"/>
            <c:extLst>
              <c:ext xmlns:c16="http://schemas.microsoft.com/office/drawing/2014/chart" uri="{C3380CC4-5D6E-409C-BE32-E72D297353CC}">
                <c16:uniqueId val="{00000001-3310-4156-8A41-1DC8F86B6D2B}"/>
              </c:ext>
            </c:extLst>
          </c:dPt>
          <c:dPt>
            <c:idx val="16"/>
            <c:marker>
              <c:symbol val="circle"/>
              <c:size val="5"/>
              <c:spPr>
                <a:noFill/>
                <a:ln w="9525">
                  <a:solidFill>
                    <a:schemeClr val="accent1"/>
                  </a:solidFill>
                </a:ln>
                <a:effectLst/>
              </c:spPr>
            </c:marker>
            <c:bubble3D val="0"/>
            <c:extLst>
              <c:ext xmlns:c16="http://schemas.microsoft.com/office/drawing/2014/chart" uri="{C3380CC4-5D6E-409C-BE32-E72D297353CC}">
                <c16:uniqueId val="{00000002-3310-4156-8A41-1DC8F86B6D2B}"/>
              </c:ext>
            </c:extLst>
          </c:dPt>
          <c:dPt>
            <c:idx val="17"/>
            <c:marker>
              <c:symbol val="circle"/>
              <c:size val="5"/>
              <c:spPr>
                <a:noFill/>
                <a:ln w="9525">
                  <a:solidFill>
                    <a:schemeClr val="accent1"/>
                  </a:solidFill>
                </a:ln>
                <a:effectLst/>
              </c:spPr>
            </c:marker>
            <c:bubble3D val="0"/>
            <c:extLst>
              <c:ext xmlns:c16="http://schemas.microsoft.com/office/drawing/2014/chart" uri="{C3380CC4-5D6E-409C-BE32-E72D297353CC}">
                <c16:uniqueId val="{00000005-3310-4156-8A41-1DC8F86B6D2B}"/>
              </c:ext>
            </c:extLst>
          </c:dPt>
          <c:dPt>
            <c:idx val="18"/>
            <c:marker>
              <c:symbol val="circle"/>
              <c:size val="5"/>
              <c:spPr>
                <a:noFill/>
                <a:ln w="9525">
                  <a:solidFill>
                    <a:schemeClr val="accent1"/>
                  </a:solidFill>
                </a:ln>
                <a:effectLst/>
              </c:spPr>
            </c:marker>
            <c:bubble3D val="0"/>
            <c:extLst>
              <c:ext xmlns:c16="http://schemas.microsoft.com/office/drawing/2014/chart" uri="{C3380CC4-5D6E-409C-BE32-E72D297353CC}">
                <c16:uniqueId val="{00000004-3310-4156-8A41-1DC8F86B6D2B}"/>
              </c:ext>
            </c:extLst>
          </c:dPt>
          <c:dPt>
            <c:idx val="20"/>
            <c:marker>
              <c:symbol val="circle"/>
              <c:size val="5"/>
              <c:spPr>
                <a:noFill/>
                <a:ln w="9525">
                  <a:solidFill>
                    <a:schemeClr val="accent1"/>
                  </a:solidFill>
                </a:ln>
                <a:effectLst/>
              </c:spPr>
            </c:marker>
            <c:bubble3D val="0"/>
            <c:extLst>
              <c:ext xmlns:c16="http://schemas.microsoft.com/office/drawing/2014/chart" uri="{C3380CC4-5D6E-409C-BE32-E72D297353CC}">
                <c16:uniqueId val="{00000003-3310-4156-8A41-1DC8F86B6D2B}"/>
              </c:ext>
            </c:extLst>
          </c:dPt>
          <c:xVal>
            <c:numRef>
              <c:f>'UTC-PD+Combdata'!$M$2:$M$100</c:f>
              <c:numCache>
                <c:formatCode>General</c:formatCode>
                <c:ptCount val="99"/>
                <c:pt idx="0">
                  <c:v>2003</c:v>
                </c:pt>
                <c:pt idx="1">
                  <c:v>2012</c:v>
                </c:pt>
                <c:pt idx="2">
                  <c:v>2006</c:v>
                </c:pt>
                <c:pt idx="3">
                  <c:v>2012</c:v>
                </c:pt>
                <c:pt idx="4">
                  <c:v>2003</c:v>
                </c:pt>
                <c:pt idx="5">
                  <c:v>2012</c:v>
                </c:pt>
                <c:pt idx="6">
                  <c:v>2003</c:v>
                </c:pt>
                <c:pt idx="7">
                  <c:v>2012</c:v>
                </c:pt>
                <c:pt idx="8">
                  <c:v>2008</c:v>
                </c:pt>
                <c:pt idx="9">
                  <c:v>2010</c:v>
                </c:pt>
                <c:pt idx="10">
                  <c:v>2015</c:v>
                </c:pt>
                <c:pt idx="11">
                  <c:v>2010</c:v>
                </c:pt>
                <c:pt idx="12">
                  <c:v>2004</c:v>
                </c:pt>
                <c:pt idx="13">
                  <c:v>2015</c:v>
                </c:pt>
                <c:pt idx="14">
                  <c:v>2019</c:v>
                </c:pt>
                <c:pt idx="15">
                  <c:v>2020</c:v>
                </c:pt>
                <c:pt idx="16">
                  <c:v>2021</c:v>
                </c:pt>
                <c:pt idx="17">
                  <c:v>2005</c:v>
                </c:pt>
                <c:pt idx="18">
                  <c:v>2008</c:v>
                </c:pt>
                <c:pt idx="19">
                  <c:v>2013</c:v>
                </c:pt>
                <c:pt idx="20">
                  <c:v>2022</c:v>
                </c:pt>
              </c:numCache>
            </c:numRef>
          </c:xVal>
          <c:yVal>
            <c:numRef>
              <c:f>'UTC-PD+Combdata'!$B$2:$B$100</c:f>
              <c:numCache>
                <c:formatCode>General</c:formatCode>
                <c:ptCount val="99"/>
                <c:pt idx="0">
                  <c:v>300</c:v>
                </c:pt>
                <c:pt idx="1">
                  <c:v>510</c:v>
                </c:pt>
                <c:pt idx="2">
                  <c:v>700</c:v>
                </c:pt>
                <c:pt idx="3">
                  <c:v>1020</c:v>
                </c:pt>
                <c:pt idx="4">
                  <c:v>1040</c:v>
                </c:pt>
                <c:pt idx="5">
                  <c:v>1530</c:v>
                </c:pt>
                <c:pt idx="6">
                  <c:v>120</c:v>
                </c:pt>
                <c:pt idx="7">
                  <c:v>300</c:v>
                </c:pt>
                <c:pt idx="8">
                  <c:v>350</c:v>
                </c:pt>
                <c:pt idx="9">
                  <c:v>457</c:v>
                </c:pt>
                <c:pt idx="10">
                  <c:v>700</c:v>
                </c:pt>
                <c:pt idx="11">
                  <c:v>914</c:v>
                </c:pt>
                <c:pt idx="12">
                  <c:v>1040</c:v>
                </c:pt>
                <c:pt idx="13">
                  <c:v>1250</c:v>
                </c:pt>
                <c:pt idx="14">
                  <c:v>331</c:v>
                </c:pt>
                <c:pt idx="15">
                  <c:v>300</c:v>
                </c:pt>
                <c:pt idx="16">
                  <c:v>300</c:v>
                </c:pt>
                <c:pt idx="17">
                  <c:v>303</c:v>
                </c:pt>
                <c:pt idx="18">
                  <c:v>125</c:v>
                </c:pt>
                <c:pt idx="19">
                  <c:v>110</c:v>
                </c:pt>
                <c:pt idx="20">
                  <c:v>560</c:v>
                </c:pt>
              </c:numCache>
            </c:numRef>
          </c:yVal>
          <c:smooth val="0"/>
          <c:extLst>
            <c:ext xmlns:c16="http://schemas.microsoft.com/office/drawing/2014/chart" uri="{C3380CC4-5D6E-409C-BE32-E72D297353CC}">
              <c16:uniqueId val="{00000000-39AA-44CF-873E-8A12BA3FAC31}"/>
            </c:ext>
          </c:extLst>
        </c:ser>
        <c:dLbls>
          <c:showLegendKey val="0"/>
          <c:showVal val="0"/>
          <c:showCatName val="0"/>
          <c:showSerName val="0"/>
          <c:showPercent val="0"/>
          <c:showBubbleSize val="0"/>
        </c:dLbls>
        <c:axId val="752015984"/>
        <c:axId val="639531088"/>
      </c:scatterChart>
      <c:valAx>
        <c:axId val="752015984"/>
        <c:scaling>
          <c:orientation val="minMax"/>
          <c:max val="2035"/>
          <c:min val="2000"/>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639531088"/>
        <c:crossesAt val="-50"/>
        <c:crossBetween val="midCat"/>
        <c:majorUnit val="5"/>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Frequency (GHz)</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defRPr>
      </a:pPr>
      <a:endParaRPr lang="ja-JP"/>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5"/>
          <c:order val="0"/>
          <c:tx>
            <c:strRef>
              <c:f>[TrOscdata_v0.xlsx]Trdata!$Q$1</c:f>
              <c:strCache>
                <c:ptCount val="1"/>
                <c:pt idx="0">
                  <c:v>Output power (dBm) (Developed in Japan)</c:v>
                </c:pt>
              </c:strCache>
            </c:strRef>
          </c:tx>
          <c:spPr>
            <a:ln w="25400" cap="rnd">
              <a:noFill/>
              <a:round/>
            </a:ln>
            <a:effectLst/>
          </c:spPr>
          <c:marker>
            <c:symbol val="circle"/>
            <c:size val="5"/>
            <c:spPr>
              <a:solidFill>
                <a:schemeClr val="accent6"/>
              </a:solidFill>
              <a:ln w="9525">
                <a:solidFill>
                  <a:schemeClr val="accent6"/>
                </a:solidFill>
              </a:ln>
              <a:effectLst/>
            </c:spPr>
          </c:marker>
          <c:dPt>
            <c:idx val="27"/>
            <c:marker>
              <c:symbol val="circle"/>
              <c:size val="5"/>
              <c:spPr>
                <a:solidFill>
                  <a:schemeClr val="accent6"/>
                </a:solidFill>
                <a:ln w="9525">
                  <a:solidFill>
                    <a:schemeClr val="accent6"/>
                  </a:solidFill>
                </a:ln>
                <a:effectLst/>
              </c:spPr>
            </c:marker>
            <c:bubble3D val="0"/>
            <c:spPr>
              <a:ln w="25400" cap="rnd">
                <a:noFill/>
                <a:round/>
              </a:ln>
              <a:effectLst/>
            </c:spPr>
            <c:extLst>
              <c:ext xmlns:c16="http://schemas.microsoft.com/office/drawing/2014/chart" uri="{C3380CC4-5D6E-409C-BE32-E72D297353CC}">
                <c16:uniqueId val="{00000006-2928-4C76-877B-45F53846EE13}"/>
              </c:ext>
            </c:extLst>
          </c:dPt>
          <c:xVal>
            <c:numRef>
              <c:f>[1]Trdata!$B$2:$B$97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[1]Trdata!$Q$2:$Q$97</c:f>
              <c:numCache>
                <c:formatCode>General</c:formatCode>
                <c:ptCount val="9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numCache>
            </c:numRef>
          </c:yVal>
          <c:smooth val="0"/>
          <c:extLst>
            <c:ext xmlns:c16="http://schemas.microsoft.com/office/drawing/2014/chart" uri="{C3380CC4-5D6E-409C-BE32-E72D297353CC}">
              <c16:uniqueId val="{00000007-2928-4C76-877B-45F53846EE13}"/>
            </c:ext>
          </c:extLst>
        </c:ser>
        <c:ser>
          <c:idx val="0"/>
          <c:order val="1"/>
          <c:tx>
            <c:strRef>
              <c:f>[QCLdata_1.xlsx]QCLdata!$P$1</c:f>
              <c:strCache>
                <c:ptCount val="1"/>
                <c:pt idx="0">
                  <c:v>Output power (dBm) (Other countries)</c:v>
                </c:pt>
              </c:strCache>
            </c:strRef>
          </c:tx>
          <c:spPr>
            <a:ln w="25400" cap="rnd">
              <a:noFill/>
              <a:round/>
            </a:ln>
            <a:effectLst/>
          </c:spPr>
          <c:marker>
            <c:symbol val="x"/>
            <c:size val="5"/>
            <c:spPr>
              <a:noFill/>
              <a:ln w="9525">
                <a:noFill/>
              </a:ln>
              <a:effectLst/>
            </c:spPr>
          </c:marker>
          <c:dPt>
            <c:idx val="2"/>
            <c:marker>
              <c:symbol val="x"/>
              <c:size val="5"/>
              <c:spPr>
                <a:noFill/>
                <a:ln w="9525">
                  <a:noFill/>
                </a:ln>
                <a:effectLst/>
              </c:spPr>
            </c:marker>
            <c:bubble3D val="0"/>
            <c:extLst>
              <c:ext xmlns:c16="http://schemas.microsoft.com/office/drawing/2014/chart" uri="{C3380CC4-5D6E-409C-BE32-E72D297353CC}">
                <c16:uniqueId val="{0000000C-2928-4C76-877B-45F53846EE13}"/>
              </c:ext>
            </c:extLst>
          </c:dPt>
          <c:dPt>
            <c:idx val="4"/>
            <c:marker>
              <c:symbol val="x"/>
              <c:size val="5"/>
              <c:spPr>
                <a:noFill/>
                <a:ln w="9525">
                  <a:noFill/>
                </a:ln>
                <a:effectLst/>
              </c:spPr>
            </c:marker>
            <c:bubble3D val="0"/>
            <c:extLst>
              <c:ext xmlns:c16="http://schemas.microsoft.com/office/drawing/2014/chart" uri="{C3380CC4-5D6E-409C-BE32-E72D297353CC}">
                <c16:uniqueId val="{0000000D-2928-4C76-877B-45F53846EE13}"/>
              </c:ext>
            </c:extLst>
          </c:dPt>
          <c:xVal>
            <c:numRef>
              <c:f>[1]QCLdata!$B$2:$B$100</c:f>
              <c:numCache>
                <c:formatCode>General</c:formatCode>
                <c:ptCount val="99"/>
                <c:pt idx="0">
                  <c:v>700</c:v>
                </c:pt>
                <c:pt idx="1">
                  <c:v>420</c:v>
                </c:pt>
                <c:pt idx="2">
                  <c:v>3900</c:v>
                </c:pt>
                <c:pt idx="3">
                  <c:v>250</c:v>
                </c:pt>
                <c:pt idx="4">
                  <c:v>4000</c:v>
                </c:pt>
                <c:pt idx="5">
                  <c:v>3850</c:v>
                </c:pt>
                <c:pt idx="6">
                  <c:v>5000</c:v>
                </c:pt>
                <c:pt idx="7">
                  <c:v>5000</c:v>
                </c:pt>
                <c:pt idx="8">
                  <c:v>4000</c:v>
                </c:pt>
                <c:pt idx="9">
                  <c:v>3500</c:v>
                </c:pt>
                <c:pt idx="10">
                  <c:v>2800</c:v>
                </c:pt>
                <c:pt idx="11">
                  <c:v>4500</c:v>
                </c:pt>
                <c:pt idx="12">
                  <c:v>4000</c:v>
                </c:pt>
                <c:pt idx="13">
                  <c:v>2000</c:v>
                </c:pt>
                <c:pt idx="14">
                  <c:v>3000</c:v>
                </c:pt>
                <c:pt idx="15">
                  <c:v>2900</c:v>
                </c:pt>
                <c:pt idx="16">
                  <c:v>2600</c:v>
                </c:pt>
                <c:pt idx="17">
                  <c:v>1800</c:v>
                </c:pt>
                <c:pt idx="18">
                  <c:v>1000</c:v>
                </c:pt>
                <c:pt idx="19">
                  <c:v>3410</c:v>
                </c:pt>
                <c:pt idx="20">
                  <c:v>3600</c:v>
                </c:pt>
                <c:pt idx="21">
                  <c:v>3500</c:v>
                </c:pt>
              </c:numCache>
            </c:numRef>
          </c:xVal>
          <c:yVal>
            <c:numRef>
              <c:f>[1]QCLdata!$P$2:$P$100</c:f>
              <c:numCache>
                <c:formatCode>General</c:formatCode>
                <c:ptCount val="99"/>
                <c:pt idx="0">
                  <c:v>#N/A</c:v>
                </c:pt>
                <c:pt idx="1">
                  <c:v>#N/A</c:v>
                </c:pt>
                <c:pt idx="2">
                  <c:v>0</c:v>
                </c:pt>
                <c:pt idx="3">
                  <c:v>#N/A</c:v>
                </c:pt>
                <c:pt idx="4">
                  <c:v>17.781512503836435</c:v>
                </c:pt>
                <c:pt idx="5">
                  <c:v>-23.010299956639813</c:v>
                </c:pt>
                <c:pt idx="6">
                  <c:v>-42.218487496163561</c:v>
                </c:pt>
                <c:pt idx="7">
                  <c:v>-30</c:v>
                </c:pt>
                <c:pt idx="8">
                  <c:v>-20.705810742857071</c:v>
                </c:pt>
                <c:pt idx="9">
                  <c:v>2.7875360095282891</c:v>
                </c:pt>
                <c:pt idx="10">
                  <c:v>#N/A</c:v>
                </c:pt>
                <c:pt idx="11">
                  <c:v>-33.010299956639813</c:v>
                </c:pt>
                <c:pt idx="12">
                  <c:v>-9.2081875395237525</c:v>
                </c:pt>
                <c:pt idx="13">
                  <c:v>-19.208187539523752</c:v>
                </c:pt>
                <c:pt idx="14">
                  <c:v>-14.436974992327126</c:v>
                </c:pt>
                <c:pt idx="15">
                  <c:v>#N/A</c:v>
                </c:pt>
                <c:pt idx="16">
                  <c:v>-14.948500216800939</c:v>
                </c:pt>
                <c:pt idx="17">
                  <c:v>-16.575773191777937</c:v>
                </c:pt>
                <c:pt idx="18">
                  <c:v>-20.457574905606752</c:v>
                </c:pt>
                <c:pt idx="19">
                  <c:v>-18.538719643217622</c:v>
                </c:pt>
                <c:pt idx="20">
                  <c:v>-25.228787452803374</c:v>
                </c:pt>
                <c:pt idx="21">
                  <c:v>1.46128035678238</c:v>
                </c:pt>
              </c:numCache>
            </c:numRef>
          </c:yVal>
          <c:smooth val="0"/>
          <c:extLst>
            <c:ext xmlns:c16="http://schemas.microsoft.com/office/drawing/2014/chart" uri="{C3380CC4-5D6E-409C-BE32-E72D297353CC}">
              <c16:uniqueId val="{0000000E-2928-4C76-877B-45F53846EE13}"/>
            </c:ext>
          </c:extLst>
        </c:ser>
        <c:ser>
          <c:idx val="1"/>
          <c:order val="2"/>
          <c:tx>
            <c:strRef>
              <c:f>[QCLdata_1.xlsx]QCLdata!$Q$1</c:f>
              <c:strCache>
                <c:ptCount val="1"/>
                <c:pt idx="0">
                  <c:v>Output power (dBm) (Developed in Japan)</c:v>
                </c:pt>
              </c:strCache>
            </c:strRef>
          </c:tx>
          <c:spPr>
            <a:ln w="25400" cap="rnd">
              <a:noFill/>
              <a:round/>
            </a:ln>
            <a:effectLst/>
          </c:spPr>
          <c:marker>
            <c:symbol val="none"/>
          </c:marker>
          <c:dPt>
            <c:idx val="27"/>
            <c:marker>
              <c:symbol val="none"/>
            </c:marker>
            <c:bubble3D val="0"/>
            <c:spPr>
              <a:ln w="25400" cap="rnd">
                <a:noFill/>
                <a:round/>
              </a:ln>
              <a:effectLst/>
            </c:spPr>
            <c:extLst>
              <c:ext xmlns:c16="http://schemas.microsoft.com/office/drawing/2014/chart" uri="{C3380CC4-5D6E-409C-BE32-E72D297353CC}">
                <c16:uniqueId val="{00000010-2928-4C76-877B-45F53846EE13}"/>
              </c:ext>
            </c:extLst>
          </c:dPt>
          <c:xVal>
            <c:numRef>
              <c:f>[1]QCLdata!$B$2:$B$100</c:f>
              <c:numCache>
                <c:formatCode>General</c:formatCode>
                <c:ptCount val="99"/>
                <c:pt idx="0">
                  <c:v>700</c:v>
                </c:pt>
                <c:pt idx="1">
                  <c:v>420</c:v>
                </c:pt>
                <c:pt idx="2">
                  <c:v>3900</c:v>
                </c:pt>
                <c:pt idx="3">
                  <c:v>250</c:v>
                </c:pt>
                <c:pt idx="4">
                  <c:v>4000</c:v>
                </c:pt>
                <c:pt idx="5">
                  <c:v>3850</c:v>
                </c:pt>
                <c:pt idx="6">
                  <c:v>5000</c:v>
                </c:pt>
                <c:pt idx="7">
                  <c:v>5000</c:v>
                </c:pt>
                <c:pt idx="8">
                  <c:v>4000</c:v>
                </c:pt>
                <c:pt idx="9">
                  <c:v>3500</c:v>
                </c:pt>
                <c:pt idx="10">
                  <c:v>2800</c:v>
                </c:pt>
                <c:pt idx="11">
                  <c:v>4500</c:v>
                </c:pt>
                <c:pt idx="12">
                  <c:v>4000</c:v>
                </c:pt>
                <c:pt idx="13">
                  <c:v>2000</c:v>
                </c:pt>
                <c:pt idx="14">
                  <c:v>3000</c:v>
                </c:pt>
                <c:pt idx="15">
                  <c:v>2900</c:v>
                </c:pt>
                <c:pt idx="16">
                  <c:v>2600</c:v>
                </c:pt>
                <c:pt idx="17">
                  <c:v>1800</c:v>
                </c:pt>
                <c:pt idx="18">
                  <c:v>1000</c:v>
                </c:pt>
                <c:pt idx="19">
                  <c:v>3410</c:v>
                </c:pt>
                <c:pt idx="20">
                  <c:v>3600</c:v>
                </c:pt>
                <c:pt idx="21">
                  <c:v>3500</c:v>
                </c:pt>
              </c:numCache>
            </c:numRef>
          </c:xVal>
          <c:yVal>
            <c:numRef>
              <c:f>[1]QCLdata!$Q$2:$Q$100</c:f>
              <c:numCache>
                <c:formatCode>General</c:formatCode>
                <c:ptCount val="99"/>
                <c:pt idx="0">
                  <c:v>-19.58607314841775</c:v>
                </c:pt>
                <c:pt idx="1">
                  <c:v>-18.23908740944319</c:v>
                </c:pt>
                <c:pt idx="2">
                  <c:v>#N/A</c:v>
                </c:pt>
                <c:pt idx="3">
                  <c:v>#N/A</c:v>
                </c:pt>
                <c:pt idx="4">
                  <c:v>#N/A</c:v>
                </c:pt>
                <c:pt idx="5">
                  <c:v>#N/A</c:v>
                </c:pt>
                <c:pt idx="6">
                  <c:v>#N/A</c:v>
                </c:pt>
                <c:pt idx="7">
                  <c:v>#N/A</c:v>
                </c:pt>
                <c:pt idx="8">
                  <c:v>#N/A</c:v>
                </c:pt>
                <c:pt idx="9">
                  <c:v>#N/A</c:v>
                </c:pt>
                <c:pt idx="10">
                  <c:v>-22.218487496163561</c:v>
                </c:pt>
                <c:pt idx="11">
                  <c:v>#N/A</c:v>
                </c:pt>
                <c:pt idx="12">
                  <c:v>#N/A</c:v>
                </c:pt>
                <c:pt idx="13">
                  <c:v>#N/A</c:v>
                </c:pt>
                <c:pt idx="14">
                  <c:v>#N/A</c:v>
                </c:pt>
                <c:pt idx="15">
                  <c:v>-16.989700043360187</c:v>
                </c:pt>
                <c:pt idx="16">
                  <c:v>#N/A</c:v>
                </c:pt>
                <c:pt idx="17">
                  <c:v>#N/A</c:v>
                </c:pt>
                <c:pt idx="18">
                  <c:v>#N/A</c:v>
                </c:pt>
                <c:pt idx="19">
                  <c:v>#N/A</c:v>
                </c:pt>
                <c:pt idx="20">
                  <c:v>#N/A</c:v>
                </c:pt>
                <c:pt idx="21">
                  <c:v>#N/A</c:v>
                </c:pt>
              </c:numCache>
            </c:numRef>
          </c:yVal>
          <c:smooth val="0"/>
          <c:extLst>
            <c:ext xmlns:c16="http://schemas.microsoft.com/office/drawing/2014/chart" uri="{C3380CC4-5D6E-409C-BE32-E72D297353CC}">
              <c16:uniqueId val="{00000011-2928-4C76-877B-45F53846EE13}"/>
            </c:ext>
          </c:extLst>
        </c:ser>
        <c:dLbls>
          <c:showLegendKey val="0"/>
          <c:showVal val="0"/>
          <c:showCatName val="0"/>
          <c:showSerName val="0"/>
          <c:showPercent val="0"/>
          <c:showBubbleSize val="0"/>
        </c:dLbls>
        <c:axId val="752015984"/>
        <c:axId val="639531088"/>
      </c:scatterChart>
      <c:valAx>
        <c:axId val="752015984"/>
        <c:scaling>
          <c:logBase val="10"/>
          <c:orientation val="minMax"/>
          <c:max val="1000"/>
          <c:min val="1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orientation val="minMax"/>
          <c:min val="-3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dirty="0"/>
                  <a:t>Output power, Saturated power (dBm)</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showDLblsOverMax val="0"/>
    <c:extLst/>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[QCLdata_1.xlsx]QCLdata!$R$1</c:f>
              <c:strCache>
                <c:ptCount val="1"/>
                <c:pt idx="0">
                  <c:v>Power density (mW/mm2)</c:v>
                </c:pt>
              </c:strCache>
            </c:strRef>
          </c:tx>
          <c:spPr>
            <a:ln w="25400" cap="rnd">
              <a:noFill/>
              <a:round/>
            </a:ln>
            <a:effectLst/>
          </c:spPr>
          <c:marker>
            <c:symbol val="x"/>
            <c:size val="5"/>
            <c:spPr>
              <a:noFill/>
              <a:ln w="9525">
                <a:noFill/>
              </a:ln>
              <a:effectLst/>
            </c:spPr>
          </c:marker>
          <c:dPt>
            <c:idx val="2"/>
            <c:marker>
              <c:symbol val="x"/>
              <c:size val="5"/>
              <c:spPr>
                <a:noFill/>
                <a:ln w="9525">
                  <a:noFill/>
                </a:ln>
                <a:effectLst/>
              </c:spPr>
            </c:marker>
            <c:bubble3D val="0"/>
            <c:extLst>
              <c:ext xmlns:c16="http://schemas.microsoft.com/office/drawing/2014/chart" uri="{C3380CC4-5D6E-409C-BE32-E72D297353CC}">
                <c16:uniqueId val="{00000003-55EB-42BB-9BC9-BDF0A170D71C}"/>
              </c:ext>
            </c:extLst>
          </c:dPt>
          <c:xVal>
            <c:numRef>
              <c:f>[4]QCLdata!$B$2:$B$100</c:f>
              <c:numCache>
                <c:formatCode>General</c:formatCode>
                <c:ptCount val="99"/>
                <c:pt idx="0">
                  <c:v>700</c:v>
                </c:pt>
                <c:pt idx="1">
                  <c:v>420</c:v>
                </c:pt>
                <c:pt idx="2">
                  <c:v>3900</c:v>
                </c:pt>
                <c:pt idx="3">
                  <c:v>250</c:v>
                </c:pt>
                <c:pt idx="4">
                  <c:v>4000</c:v>
                </c:pt>
                <c:pt idx="5">
                  <c:v>3850</c:v>
                </c:pt>
                <c:pt idx="6">
                  <c:v>5000</c:v>
                </c:pt>
                <c:pt idx="7">
                  <c:v>5000</c:v>
                </c:pt>
                <c:pt idx="8">
                  <c:v>4000</c:v>
                </c:pt>
                <c:pt idx="9">
                  <c:v>3500</c:v>
                </c:pt>
                <c:pt idx="10">
                  <c:v>2800</c:v>
                </c:pt>
                <c:pt idx="11">
                  <c:v>4500</c:v>
                </c:pt>
                <c:pt idx="12">
                  <c:v>4000</c:v>
                </c:pt>
                <c:pt idx="13">
                  <c:v>2000</c:v>
                </c:pt>
                <c:pt idx="14">
                  <c:v>3000</c:v>
                </c:pt>
                <c:pt idx="15">
                  <c:v>2900</c:v>
                </c:pt>
                <c:pt idx="16">
                  <c:v>2600</c:v>
                </c:pt>
                <c:pt idx="17">
                  <c:v>1800</c:v>
                </c:pt>
                <c:pt idx="18">
                  <c:v>1000</c:v>
                </c:pt>
                <c:pt idx="19">
                  <c:v>3410</c:v>
                </c:pt>
                <c:pt idx="20">
                  <c:v>3600</c:v>
                </c:pt>
                <c:pt idx="21">
                  <c:v>3500</c:v>
                </c:pt>
              </c:numCache>
            </c:numRef>
          </c:xVal>
          <c:yVal>
            <c:numRef>
              <c:f>[4]QCLdata!$R$2:$R$100</c:f>
              <c:numCache>
                <c:formatCode>General</c:formatCode>
                <c:ptCount val="99"/>
                <c:pt idx="0">
                  <c:v>0.26190476190476175</c:v>
                </c:pt>
                <c:pt idx="1">
                  <c:v>0.31249999999999961</c:v>
                </c:pt>
                <c:pt idx="2">
                  <c:v>3.3333333333333335</c:v>
                </c:pt>
                <c:pt idx="3">
                  <c:v>#N/A</c:v>
                </c:pt>
                <c:pt idx="4">
                  <c:v>325.20325203252025</c:v>
                </c:pt>
                <c:pt idx="5">
                  <c:v>0.13888888888888884</c:v>
                </c:pt>
                <c:pt idx="6">
                  <c:v>1.4999999999999987E-3</c:v>
                </c:pt>
                <c:pt idx="7">
                  <c:v>8.3333333333333332E-3</c:v>
                </c:pt>
                <c:pt idx="8">
                  <c:v>0.26562500000000006</c:v>
                </c:pt>
                <c:pt idx="9">
                  <c:v>27.536231884057969</c:v>
                </c:pt>
                <c:pt idx="10">
                  <c:v>0.14285714285714282</c:v>
                </c:pt>
                <c:pt idx="11">
                  <c:v>1.4285714285714273E-2</c:v>
                </c:pt>
                <c:pt idx="12">
                  <c:v>2.8235294117647047</c:v>
                </c:pt>
                <c:pt idx="13">
                  <c:v>0.28235294117647031</c:v>
                </c:pt>
                <c:pt idx="14">
                  <c:v>0.84705882352941153</c:v>
                </c:pt>
                <c:pt idx="15">
                  <c:v>0.55555555555555536</c:v>
                </c:pt>
                <c:pt idx="16">
                  <c:v>0.15238095238095234</c:v>
                </c:pt>
                <c:pt idx="17">
                  <c:v>0.10476190476190471</c:v>
                </c:pt>
                <c:pt idx="18">
                  <c:v>4.2857142857142816E-2</c:v>
                </c:pt>
                <c:pt idx="19">
                  <c:v>0.23809523809523778</c:v>
                </c:pt>
                <c:pt idx="20">
                  <c:v>6.2499999999999979E-2</c:v>
                </c:pt>
                <c:pt idx="21">
                  <c:v>19.444444444444443</c:v>
                </c:pt>
              </c:numCache>
            </c:numRef>
          </c:yVal>
          <c:smooth val="0"/>
          <c:extLst>
            <c:ext xmlns:c16="http://schemas.microsoft.com/office/drawing/2014/chart" uri="{C3380CC4-5D6E-409C-BE32-E72D297353CC}">
              <c16:uniqueId val="{00000002-55EB-42BB-9BC9-BDF0A170D71C}"/>
            </c:ext>
          </c:extLst>
        </c:ser>
        <c:dLbls>
          <c:showLegendKey val="0"/>
          <c:showVal val="0"/>
          <c:showCatName val="0"/>
          <c:showSerName val="0"/>
          <c:showPercent val="0"/>
          <c:showBubbleSize val="0"/>
        </c:dLbls>
        <c:axId val="752015984"/>
        <c:axId val="639531088"/>
      </c:scatterChart>
      <c:valAx>
        <c:axId val="752015984"/>
        <c:scaling>
          <c:logBase val="10"/>
          <c:orientation val="minMax"/>
          <c:max val="1000"/>
          <c:min val="1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logBase val="10"/>
          <c:orientation val="minMax"/>
          <c:max val="1000"/>
          <c:min val="1.0000000000000002E-3"/>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Power density (mW/mm</a:t>
                </a:r>
                <a:r>
                  <a:rPr lang="en-US" altLang="ja-JP" baseline="30000"/>
                  <a:t>2</a:t>
                </a:r>
                <a:r>
                  <a:rPr lang="en-US" altLang="ja-JP"/>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showDLblsOverMax val="0"/>
    <c:extLst/>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2"/>
          <c:order val="0"/>
          <c:tx>
            <c:strRef>
              <c:f>[TrOscdata_v0.xlsx]Trdata!$G$1</c:f>
              <c:strCache>
                <c:ptCount val="1"/>
                <c:pt idx="0">
                  <c:v>DC-to-RF efficiency (%)</c:v>
                </c:pt>
              </c:strCache>
            </c:strRef>
          </c:tx>
          <c:spPr>
            <a:ln w="25400" cap="rnd">
              <a:noFill/>
              <a:round/>
            </a:ln>
            <a:effectLst/>
          </c:spPr>
          <c:marker>
            <c:symbol val="square"/>
            <c:size val="7"/>
            <c:spPr>
              <a:noFill/>
              <a:ln w="9525">
                <a:noFill/>
              </a:ln>
              <a:effectLst/>
            </c:spPr>
          </c:marker>
          <c:dPt>
            <c:idx val="35"/>
            <c:marker>
              <c:symbol val="square"/>
              <c:size val="7"/>
              <c:spPr>
                <a:noFill/>
                <a:ln w="9525">
                  <a:noFill/>
                </a:ln>
                <a:effectLst/>
              </c:spPr>
            </c:marker>
            <c:bubble3D val="0"/>
            <c:extLst>
              <c:ext xmlns:c16="http://schemas.microsoft.com/office/drawing/2014/chart" uri="{C3380CC4-5D6E-409C-BE32-E72D297353CC}">
                <c16:uniqueId val="{00000003-341D-4043-A0A8-F757AD415F73}"/>
              </c:ext>
            </c:extLst>
          </c:dPt>
          <c:dPt>
            <c:idx val="76"/>
            <c:marker>
              <c:symbol val="square"/>
              <c:size val="7"/>
              <c:spPr>
                <a:noFill/>
                <a:ln w="9525">
                  <a:noFill/>
                </a:ln>
                <a:effectLst/>
              </c:spPr>
            </c:marker>
            <c:bubble3D val="0"/>
            <c:extLst>
              <c:ext xmlns:c16="http://schemas.microsoft.com/office/drawing/2014/chart" uri="{C3380CC4-5D6E-409C-BE32-E72D297353CC}">
                <c16:uniqueId val="{00000006-341D-4043-A0A8-F757AD415F73}"/>
              </c:ext>
            </c:extLst>
          </c:dPt>
          <c:xVal>
            <c:numRef>
              <c:f>[1]Trdata!$B$2:$B$97</c:f>
              <c:numCache>
                <c:formatCode>General</c:formatCode>
                <c:ptCount val="96"/>
                <c:pt idx="0">
                  <c:v>460</c:v>
                </c:pt>
                <c:pt idx="1">
                  <c:v>344</c:v>
                </c:pt>
                <c:pt idx="2">
                  <c:v>342</c:v>
                </c:pt>
                <c:pt idx="3">
                  <c:v>531.5</c:v>
                </c:pt>
                <c:pt idx="4">
                  <c:v>390</c:v>
                </c:pt>
                <c:pt idx="5">
                  <c:v>338</c:v>
                </c:pt>
                <c:pt idx="6">
                  <c:v>280</c:v>
                </c:pt>
                <c:pt idx="7">
                  <c:v>317</c:v>
                </c:pt>
                <c:pt idx="8">
                  <c:v>260</c:v>
                </c:pt>
                <c:pt idx="9">
                  <c:v>296</c:v>
                </c:pt>
                <c:pt idx="10">
                  <c:v>265</c:v>
                </c:pt>
                <c:pt idx="11">
                  <c:v>280</c:v>
                </c:pt>
                <c:pt idx="12">
                  <c:v>1010</c:v>
                </c:pt>
                <c:pt idx="13">
                  <c:v>482</c:v>
                </c:pt>
                <c:pt idx="14">
                  <c:v>668</c:v>
                </c:pt>
                <c:pt idx="15">
                  <c:v>450</c:v>
                </c:pt>
                <c:pt idx="16">
                  <c:v>586.70000000000005</c:v>
                </c:pt>
                <c:pt idx="17">
                  <c:v>416</c:v>
                </c:pt>
                <c:pt idx="18">
                  <c:v>420</c:v>
                </c:pt>
                <c:pt idx="19">
                  <c:v>530</c:v>
                </c:pt>
                <c:pt idx="20">
                  <c:v>428</c:v>
                </c:pt>
                <c:pt idx="21">
                  <c:v>545</c:v>
                </c:pt>
                <c:pt idx="22">
                  <c:v>320</c:v>
                </c:pt>
                <c:pt idx="23">
                  <c:v>540</c:v>
                </c:pt>
                <c:pt idx="24">
                  <c:v>320</c:v>
                </c:pt>
                <c:pt idx="25">
                  <c:v>316</c:v>
                </c:pt>
                <c:pt idx="26">
                  <c:v>212</c:v>
                </c:pt>
                <c:pt idx="27">
                  <c:v>240</c:v>
                </c:pt>
                <c:pt idx="28">
                  <c:v>256</c:v>
                </c:pt>
                <c:pt idx="29">
                  <c:v>210</c:v>
                </c:pt>
                <c:pt idx="30">
                  <c:v>219.6</c:v>
                </c:pt>
                <c:pt idx="31">
                  <c:v>215</c:v>
                </c:pt>
                <c:pt idx="32">
                  <c:v>190.5</c:v>
                </c:pt>
                <c:pt idx="33">
                  <c:v>195</c:v>
                </c:pt>
                <c:pt idx="34">
                  <c:v>175.6</c:v>
                </c:pt>
                <c:pt idx="35">
                  <c:v>300</c:v>
                </c:pt>
                <c:pt idx="36">
                  <c:v>213</c:v>
                </c:pt>
                <c:pt idx="37">
                  <c:v>230</c:v>
                </c:pt>
                <c:pt idx="38">
                  <c:v>169.6</c:v>
                </c:pt>
                <c:pt idx="39">
                  <c:v>230</c:v>
                </c:pt>
                <c:pt idx="40">
                  <c:v>320</c:v>
                </c:pt>
                <c:pt idx="41">
                  <c:v>126</c:v>
                </c:pt>
                <c:pt idx="42">
                  <c:v>148</c:v>
                </c:pt>
                <c:pt idx="43">
                  <c:v>298</c:v>
                </c:pt>
                <c:pt idx="44">
                  <c:v>293</c:v>
                </c:pt>
                <c:pt idx="45">
                  <c:v>275</c:v>
                </c:pt>
                <c:pt idx="46">
                  <c:v>298</c:v>
                </c:pt>
                <c:pt idx="47">
                  <c:v>225</c:v>
                </c:pt>
                <c:pt idx="48">
                  <c:v>256</c:v>
                </c:pt>
                <c:pt idx="49">
                  <c:v>104</c:v>
                </c:pt>
                <c:pt idx="50">
                  <c:v>121</c:v>
                </c:pt>
                <c:pt idx="51">
                  <c:v>482</c:v>
                </c:pt>
                <c:pt idx="52">
                  <c:v>482</c:v>
                </c:pt>
                <c:pt idx="53">
                  <c:v>239</c:v>
                </c:pt>
                <c:pt idx="54">
                  <c:v>288</c:v>
                </c:pt>
                <c:pt idx="55">
                  <c:v>291</c:v>
                </c:pt>
                <c:pt idx="56">
                  <c:v>255</c:v>
                </c:pt>
                <c:pt idx="57">
                  <c:v>293</c:v>
                </c:pt>
                <c:pt idx="58">
                  <c:v>245</c:v>
                </c:pt>
                <c:pt idx="59">
                  <c:v>267</c:v>
                </c:pt>
                <c:pt idx="60">
                  <c:v>330</c:v>
                </c:pt>
                <c:pt idx="61">
                  <c:v>210</c:v>
                </c:pt>
                <c:pt idx="62">
                  <c:v>219</c:v>
                </c:pt>
                <c:pt idx="63">
                  <c:v>190</c:v>
                </c:pt>
                <c:pt idx="64">
                  <c:v>278</c:v>
                </c:pt>
                <c:pt idx="65">
                  <c:v>560</c:v>
                </c:pt>
                <c:pt idx="66">
                  <c:v>548</c:v>
                </c:pt>
                <c:pt idx="67">
                  <c:v>321.60000000000002</c:v>
                </c:pt>
                <c:pt idx="68">
                  <c:v>323.8</c:v>
                </c:pt>
                <c:pt idx="69">
                  <c:v>300</c:v>
                </c:pt>
                <c:pt idx="70">
                  <c:v>324.5</c:v>
                </c:pt>
                <c:pt idx="71">
                  <c:v>293</c:v>
                </c:pt>
                <c:pt idx="72">
                  <c:v>182</c:v>
                </c:pt>
                <c:pt idx="73">
                  <c:v>610.6</c:v>
                </c:pt>
                <c:pt idx="74">
                  <c:v>270</c:v>
                </c:pt>
                <c:pt idx="75">
                  <c:v>425</c:v>
                </c:pt>
                <c:pt idx="76">
                  <c:v>932</c:v>
                </c:pt>
                <c:pt idx="77">
                  <c:v>150</c:v>
                </c:pt>
                <c:pt idx="78">
                  <c:v>165</c:v>
                </c:pt>
                <c:pt idx="79">
                  <c:v>670</c:v>
                </c:pt>
                <c:pt idx="80">
                  <c:v>414</c:v>
                </c:pt>
                <c:pt idx="81">
                  <c:v>694</c:v>
                </c:pt>
                <c:pt idx="82">
                  <c:v>416</c:v>
                </c:pt>
                <c:pt idx="83">
                  <c:v>450</c:v>
                </c:pt>
              </c:numCache>
            </c:numRef>
          </c:xVal>
          <c:yVal>
            <c:numRef>
              <c:f>[1]Trdata!$G$2:$G$97</c:f>
              <c:numCache>
                <c:formatCode>General</c:formatCode>
                <c:ptCount val="96"/>
                <c:pt idx="0">
                  <c:v>4.4999999999999998E-2</c:v>
                </c:pt>
                <c:pt idx="1">
                  <c:v>4.5999999999999999E-2</c:v>
                </c:pt>
                <c:pt idx="2">
                  <c:v>2.1000000000000001E-2</c:v>
                </c:pt>
                <c:pt idx="3">
                  <c:v>2.4E-2</c:v>
                </c:pt>
                <c:pt idx="4">
                  <c:v>1.2999999999999999E-2</c:v>
                </c:pt>
                <c:pt idx="5">
                  <c:v>5.2999999999999999E-2</c:v>
                </c:pt>
                <c:pt idx="6">
                  <c:v>2.35E-2</c:v>
                </c:pt>
                <c:pt idx="7">
                  <c:v>0.54</c:v>
                </c:pt>
                <c:pt idx="8">
                  <c:v>0.14000000000000001</c:v>
                </c:pt>
                <c:pt idx="9">
                  <c:v>5.0999999999999996</c:v>
                </c:pt>
                <c:pt idx="10">
                  <c:v>#N/A</c:v>
                </c:pt>
                <c:pt idx="11">
                  <c:v>1.88</c:v>
                </c:pt>
                <c:pt idx="12">
                  <c:v>7.0000000000000001E-3</c:v>
                </c:pt>
                <c:pt idx="13">
                  <c:v>0.11</c:v>
                </c:pt>
                <c:pt idx="14">
                  <c:v>2.5000000000000001E-2</c:v>
                </c:pt>
                <c:pt idx="15">
                  <c:v>#N/A</c:v>
                </c:pt>
                <c:pt idx="16">
                  <c:v>0.08</c:v>
                </c:pt>
                <c:pt idx="17">
                  <c:v>#N/A</c:v>
                </c:pt>
                <c:pt idx="18">
                  <c:v>0.19</c:v>
                </c:pt>
                <c:pt idx="19">
                  <c:v>0.04</c:v>
                </c:pt>
                <c:pt idx="20">
                  <c:v>0.14000000000000001</c:v>
                </c:pt>
                <c:pt idx="21">
                  <c:v>#N/A</c:v>
                </c:pt>
                <c:pt idx="22">
                  <c:v>#N/A</c:v>
                </c:pt>
                <c:pt idx="23">
                  <c:v>0.33200000000000002</c:v>
                </c:pt>
                <c:pt idx="24">
                  <c:v>0.14000000000000001</c:v>
                </c:pt>
                <c:pt idx="25">
                  <c:v>1.7000000000000001E-2</c:v>
                </c:pt>
                <c:pt idx="26">
                  <c:v>0.65</c:v>
                </c:pt>
                <c:pt idx="27">
                  <c:v>1.5</c:v>
                </c:pt>
                <c:pt idx="28">
                  <c:v>1.4</c:v>
                </c:pt>
                <c:pt idx="29">
                  <c:v>2.4</c:v>
                </c:pt>
                <c:pt idx="30">
                  <c:v>0.52</c:v>
                </c:pt>
                <c:pt idx="31">
                  <c:v>4.5999999999999996</c:v>
                </c:pt>
                <c:pt idx="32">
                  <c:v>0.22</c:v>
                </c:pt>
                <c:pt idx="33">
                  <c:v>15.3</c:v>
                </c:pt>
                <c:pt idx="34">
                  <c:v>11.7</c:v>
                </c:pt>
                <c:pt idx="35">
                  <c:v>80</c:v>
                </c:pt>
                <c:pt idx="36">
                  <c:v>6.02</c:v>
                </c:pt>
                <c:pt idx="37">
                  <c:v>1.1599999999999999</c:v>
                </c:pt>
                <c:pt idx="38">
                  <c:v>0.12</c:v>
                </c:pt>
                <c:pt idx="39">
                  <c:v>1.1599999999999999</c:v>
                </c:pt>
                <c:pt idx="40">
                  <c:v>0.19</c:v>
                </c:pt>
                <c:pt idx="42">
                  <c:v>20.2</c:v>
                </c:pt>
                <c:pt idx="43">
                  <c:v>2.4</c:v>
                </c:pt>
                <c:pt idx="44">
                  <c:v>3</c:v>
                </c:pt>
                <c:pt idx="45">
                  <c:v>1.1000000000000001</c:v>
                </c:pt>
                <c:pt idx="46">
                  <c:v>0.51</c:v>
                </c:pt>
                <c:pt idx="47">
                  <c:v>2.95</c:v>
                </c:pt>
                <c:pt idx="48">
                  <c:v>0.03</c:v>
                </c:pt>
                <c:pt idx="53">
                  <c:v>1.47</c:v>
                </c:pt>
                <c:pt idx="54">
                  <c:v>0.3</c:v>
                </c:pt>
                <c:pt idx="55">
                  <c:v>0.95</c:v>
                </c:pt>
                <c:pt idx="56">
                  <c:v>2.2999999999999998</c:v>
                </c:pt>
                <c:pt idx="57">
                  <c:v>2.76</c:v>
                </c:pt>
                <c:pt idx="58">
                  <c:v>0.81</c:v>
                </c:pt>
                <c:pt idx="60">
                  <c:v>1.7</c:v>
                </c:pt>
                <c:pt idx="61">
                  <c:v>0.1</c:v>
                </c:pt>
                <c:pt idx="62">
                  <c:v>2.08</c:v>
                </c:pt>
                <c:pt idx="65">
                  <c:v>1E-3</c:v>
                </c:pt>
                <c:pt idx="66">
                  <c:v>0.03</c:v>
                </c:pt>
                <c:pt idx="67">
                  <c:v>0.7</c:v>
                </c:pt>
                <c:pt idx="68">
                  <c:v>0.2</c:v>
                </c:pt>
                <c:pt idx="69">
                  <c:v>0.82</c:v>
                </c:pt>
                <c:pt idx="70">
                  <c:v>1.66</c:v>
                </c:pt>
                <c:pt idx="71">
                  <c:v>0.4</c:v>
                </c:pt>
                <c:pt idx="72">
                  <c:v>0.96</c:v>
                </c:pt>
                <c:pt idx="73">
                  <c:v>0.01</c:v>
                </c:pt>
                <c:pt idx="74">
                  <c:v>0.25</c:v>
                </c:pt>
                <c:pt idx="75">
                  <c:v>0.08</c:v>
                </c:pt>
                <c:pt idx="76">
                  <c:v>3.3</c:v>
                </c:pt>
                <c:pt idx="77">
                  <c:v>1.7</c:v>
                </c:pt>
                <c:pt idx="78">
                  <c:v>0.81</c:v>
                </c:pt>
                <c:pt idx="79">
                  <c:v>2.5000000000000001E-2</c:v>
                </c:pt>
                <c:pt idx="80">
                  <c:v>4.1000000000000002E-2</c:v>
                </c:pt>
                <c:pt idx="81">
                  <c:v>6.6000000000000003E-2</c:v>
                </c:pt>
                <c:pt idx="82">
                  <c:v>3.4000000000000002E-2</c:v>
                </c:pt>
                <c:pt idx="83">
                  <c:v>0.11</c:v>
                </c:pt>
              </c:numCache>
            </c:numRef>
          </c:yVal>
          <c:smooth val="0"/>
          <c:extLst>
            <c:ext xmlns:c16="http://schemas.microsoft.com/office/drawing/2014/chart" uri="{C3380CC4-5D6E-409C-BE32-E72D297353CC}">
              <c16:uniqueId val="{00000001-341D-4043-A0A8-F757AD415F73}"/>
            </c:ext>
          </c:extLst>
        </c:ser>
        <c:ser>
          <c:idx val="0"/>
          <c:order val="1"/>
          <c:tx>
            <c:strRef>
              <c:f>[QCLdata_1.xlsx]QCLdata!$G$1</c:f>
              <c:strCache>
                <c:ptCount val="1"/>
                <c:pt idx="0">
                  <c:v>DC-to-RF efficiency (%)</c:v>
                </c:pt>
              </c:strCache>
            </c:strRef>
          </c:tx>
          <c:spPr>
            <a:ln w="25400" cap="rnd">
              <a:noFill/>
              <a:round/>
            </a:ln>
            <a:effectLst/>
          </c:spPr>
          <c:marker>
            <c:symbol val="x"/>
            <c:size val="5"/>
            <c:spPr>
              <a:solidFill>
                <a:srgbClr val="C00000"/>
              </a:solidFill>
              <a:ln w="9525">
                <a:solidFill>
                  <a:srgbClr val="C00000"/>
                </a:solidFill>
              </a:ln>
              <a:effectLst/>
            </c:spPr>
          </c:marker>
          <c:dPt>
            <c:idx val="2"/>
            <c:marker>
              <c:symbol val="x"/>
              <c:size val="5"/>
              <c:spPr>
                <a:solidFill>
                  <a:sysClr val="window" lastClr="FFFFFF"/>
                </a:solidFill>
                <a:ln w="9525">
                  <a:solidFill>
                    <a:sysClr val="window" lastClr="FFFFFF"/>
                  </a:solidFill>
                </a:ln>
                <a:effectLst/>
              </c:spPr>
            </c:marker>
            <c:bubble3D val="0"/>
            <c:extLst>
              <c:ext xmlns:c16="http://schemas.microsoft.com/office/drawing/2014/chart" uri="{C3380CC4-5D6E-409C-BE32-E72D297353CC}">
                <c16:uniqueId val="{00000005-341D-4043-A0A8-F757AD415F73}"/>
              </c:ext>
            </c:extLst>
          </c:dPt>
          <c:dPt>
            <c:idx val="4"/>
            <c:marker>
              <c:symbol val="x"/>
              <c:size val="5"/>
              <c:spPr>
                <a:solidFill>
                  <a:sysClr val="window" lastClr="FFFFFF"/>
                </a:solidFill>
                <a:ln w="9525">
                  <a:solidFill>
                    <a:sysClr val="window" lastClr="FFFFFF"/>
                  </a:solidFill>
                </a:ln>
                <a:effectLst/>
              </c:spPr>
            </c:marker>
            <c:bubble3D val="0"/>
            <c:extLst>
              <c:ext xmlns:c16="http://schemas.microsoft.com/office/drawing/2014/chart" uri="{C3380CC4-5D6E-409C-BE32-E72D297353CC}">
                <c16:uniqueId val="{00000004-341D-4043-A0A8-F757AD415F73}"/>
              </c:ext>
            </c:extLst>
          </c:dPt>
          <c:xVal>
            <c:numRef>
              <c:f>[3]QCLdata!$B$2:$B$100</c:f>
              <c:numCache>
                <c:formatCode>General</c:formatCode>
                <c:ptCount val="99"/>
                <c:pt idx="0">
                  <c:v>700</c:v>
                </c:pt>
                <c:pt idx="1">
                  <c:v>420</c:v>
                </c:pt>
                <c:pt idx="2">
                  <c:v>3900</c:v>
                </c:pt>
                <c:pt idx="3">
                  <c:v>250</c:v>
                </c:pt>
                <c:pt idx="4">
                  <c:v>4000</c:v>
                </c:pt>
                <c:pt idx="5">
                  <c:v>3850</c:v>
                </c:pt>
                <c:pt idx="6">
                  <c:v>5000</c:v>
                </c:pt>
                <c:pt idx="7">
                  <c:v>5000</c:v>
                </c:pt>
                <c:pt idx="8">
                  <c:v>4000</c:v>
                </c:pt>
                <c:pt idx="9">
                  <c:v>3500</c:v>
                </c:pt>
                <c:pt idx="10">
                  <c:v>2800</c:v>
                </c:pt>
                <c:pt idx="11">
                  <c:v>4500</c:v>
                </c:pt>
                <c:pt idx="12">
                  <c:v>4000</c:v>
                </c:pt>
                <c:pt idx="13">
                  <c:v>2000</c:v>
                </c:pt>
                <c:pt idx="14">
                  <c:v>3000</c:v>
                </c:pt>
                <c:pt idx="15">
                  <c:v>2900</c:v>
                </c:pt>
                <c:pt idx="16">
                  <c:v>2600</c:v>
                </c:pt>
                <c:pt idx="17">
                  <c:v>1800</c:v>
                </c:pt>
                <c:pt idx="18">
                  <c:v>1000</c:v>
                </c:pt>
                <c:pt idx="19">
                  <c:v>3410</c:v>
                </c:pt>
                <c:pt idx="20">
                  <c:v>3600</c:v>
                </c:pt>
                <c:pt idx="21">
                  <c:v>3500</c:v>
                </c:pt>
              </c:numCache>
            </c:numRef>
          </c:xVal>
          <c:yVal>
            <c:numRef>
              <c:f>[3]QCLdata!$G$2:$G$100</c:f>
              <c:numCache>
                <c:formatCode>0.0E+00</c:formatCode>
                <c:ptCount val="99"/>
                <c:pt idx="0">
                  <c:v>2.7499999999999987E-5</c:v>
                </c:pt>
                <c:pt idx="1">
                  <c:v>3.7499999999999956E-5</c:v>
                </c:pt>
                <c:pt idx="2">
                  <c:v>5.0000000000000001E-4</c:v>
                </c:pt>
                <c:pt idx="3">
                  <c:v>#N/A</c:v>
                </c:pt>
                <c:pt idx="4">
                  <c:v>4.5167118337850032E-2</c:v>
                </c:pt>
                <c:pt idx="5">
                  <c:v>3.3333333333333321E-5</c:v>
                </c:pt>
                <c:pt idx="6">
                  <c:v>9.9999999999999943E-8</c:v>
                </c:pt>
                <c:pt idx="7">
                  <c:v>1.5873015873015873E-6</c:v>
                </c:pt>
                <c:pt idx="8">
                  <c:v>5.3125000000000021E-6</c:v>
                </c:pt>
                <c:pt idx="9">
                  <c:v>#N/A</c:v>
                </c:pt>
                <c:pt idx="10">
                  <c:v>9.2592592592592561E-5</c:v>
                </c:pt>
                <c:pt idx="11">
                  <c:v>5.7977736549165084E-7</c:v>
                </c:pt>
                <c:pt idx="12">
                  <c:v>9.7959183673469353E-5</c:v>
                </c:pt>
                <c:pt idx="13">
                  <c:v>#N/A</c:v>
                </c:pt>
                <c:pt idx="14">
                  <c:v>#N/A</c:v>
                </c:pt>
                <c:pt idx="15">
                  <c:v>4.9999999999999982E-5</c:v>
                </c:pt>
                <c:pt idx="16">
                  <c:v>1.7777777777777773E-5</c:v>
                </c:pt>
                <c:pt idx="17">
                  <c:v>#N/A</c:v>
                </c:pt>
                <c:pt idx="18">
                  <c:v>#N/A</c:v>
                </c:pt>
                <c:pt idx="19">
                  <c:v>6.6476733143399714E-5</c:v>
                </c:pt>
                <c:pt idx="20">
                  <c:v>1.0714285714285711E-5</c:v>
                </c:pt>
                <c:pt idx="21">
                  <c:v>4.3478260869565214E-4</c:v>
                </c:pt>
              </c:numCache>
            </c:numRef>
          </c:yVal>
          <c:smooth val="0"/>
          <c:extLst>
            <c:ext xmlns:c16="http://schemas.microsoft.com/office/drawing/2014/chart" uri="{C3380CC4-5D6E-409C-BE32-E72D297353CC}">
              <c16:uniqueId val="{00000002-341D-4043-A0A8-F757AD415F73}"/>
            </c:ext>
          </c:extLst>
        </c:ser>
        <c:dLbls>
          <c:showLegendKey val="0"/>
          <c:showVal val="0"/>
          <c:showCatName val="0"/>
          <c:showSerName val="0"/>
          <c:showPercent val="0"/>
          <c:showBubbleSize val="0"/>
        </c:dLbls>
        <c:axId val="752015984"/>
        <c:axId val="639531088"/>
      </c:scatterChart>
      <c:valAx>
        <c:axId val="752015984"/>
        <c:scaling>
          <c:logBase val="10"/>
          <c:orientation val="minMax"/>
          <c:max val="1000"/>
          <c:min val="1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logBase val="10"/>
          <c:orientation val="minMax"/>
          <c:min val="1.0000000000000002E-2"/>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dirty="0"/>
                  <a:t>DC-to-RF</a:t>
                </a:r>
                <a:r>
                  <a:rPr lang="en-US" altLang="ja-JP" baseline="0" dirty="0"/>
                  <a:t> efficiency </a:t>
                </a:r>
                <a:r>
                  <a:rPr lang="en-US" altLang="ja-JP" dirty="0"/>
                  <a:t>(%)</a:t>
                </a:r>
              </a:p>
              <a:p>
                <a:pPr>
                  <a:defRPr/>
                </a:pPr>
                <a:r>
                  <a:rPr lang="en-US" altLang="ja-JP" dirty="0"/>
                  <a:t>PAE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showDLblsOverMax val="0"/>
    <c:extLst/>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554604302773587"/>
          <c:y val="9.3101492907242817E-2"/>
          <c:w val="0.8258444611960658"/>
          <c:h val="0.75561509989498865"/>
        </c:manualLayout>
      </c:layout>
      <c:scatterChart>
        <c:scatterStyle val="lineMarker"/>
        <c:varyColors val="0"/>
        <c:ser>
          <c:idx val="0"/>
          <c:order val="0"/>
          <c:tx>
            <c:strRef>
              <c:f>Detector!$S$1</c:f>
              <c:strCache>
                <c:ptCount val="1"/>
                <c:pt idx="0">
                  <c:v>NEP SBD</c:v>
                </c:pt>
              </c:strCache>
            </c:strRef>
          </c:tx>
          <c:spPr>
            <a:ln w="19050">
              <a:noFill/>
            </a:ln>
          </c:spPr>
          <c:xVal>
            <c:numRef>
              <c:f>Detector!$C$2:$C$96</c:f>
              <c:numCache>
                <c:formatCode>General</c:formatCode>
                <c:ptCount val="95"/>
                <c:pt idx="0">
                  <c:v>300</c:v>
                </c:pt>
                <c:pt idx="1">
                  <c:v>510</c:v>
                </c:pt>
                <c:pt idx="2">
                  <c:v>1000</c:v>
                </c:pt>
                <c:pt idx="3">
                  <c:v>100</c:v>
                </c:pt>
                <c:pt idx="4">
                  <c:v>1000</c:v>
                </c:pt>
                <c:pt idx="5">
                  <c:v>10</c:v>
                </c:pt>
                <c:pt idx="6">
                  <c:v>1000</c:v>
                </c:pt>
                <c:pt idx="9">
                  <c:v>62.5</c:v>
                </c:pt>
                <c:pt idx="10">
                  <c:v>75</c:v>
                </c:pt>
                <c:pt idx="11">
                  <c:v>92.5</c:v>
                </c:pt>
                <c:pt idx="12">
                  <c:v>115</c:v>
                </c:pt>
                <c:pt idx="13">
                  <c:v>140</c:v>
                </c:pt>
                <c:pt idx="14">
                  <c:v>180</c:v>
                </c:pt>
                <c:pt idx="15">
                  <c:v>215</c:v>
                </c:pt>
                <c:pt idx="16">
                  <c:v>275</c:v>
                </c:pt>
                <c:pt idx="17">
                  <c:v>330</c:v>
                </c:pt>
                <c:pt idx="18">
                  <c:v>415</c:v>
                </c:pt>
                <c:pt idx="19">
                  <c:v>500</c:v>
                </c:pt>
                <c:pt idx="20">
                  <c:v>625</c:v>
                </c:pt>
                <c:pt idx="21">
                  <c:v>750</c:v>
                </c:pt>
                <c:pt idx="22">
                  <c:v>925</c:v>
                </c:pt>
                <c:pt idx="23">
                  <c:v>1150</c:v>
                </c:pt>
                <c:pt idx="24">
                  <c:v>1400</c:v>
                </c:pt>
                <c:pt idx="27">
                  <c:v>104</c:v>
                </c:pt>
                <c:pt idx="28">
                  <c:v>150</c:v>
                </c:pt>
                <c:pt idx="29">
                  <c:v>200</c:v>
                </c:pt>
                <c:pt idx="30">
                  <c:v>320</c:v>
                </c:pt>
                <c:pt idx="31">
                  <c:v>400</c:v>
                </c:pt>
                <c:pt idx="32">
                  <c:v>800</c:v>
                </c:pt>
                <c:pt idx="35">
                  <c:v>283</c:v>
                </c:pt>
                <c:pt idx="36">
                  <c:v>280</c:v>
                </c:pt>
                <c:pt idx="37">
                  <c:v>292</c:v>
                </c:pt>
                <c:pt idx="38">
                  <c:v>583</c:v>
                </c:pt>
                <c:pt idx="39">
                  <c:v>650</c:v>
                </c:pt>
                <c:pt idx="40">
                  <c:v>860</c:v>
                </c:pt>
                <c:pt idx="41">
                  <c:v>1027</c:v>
                </c:pt>
                <c:pt idx="42">
                  <c:v>2900</c:v>
                </c:pt>
                <c:pt idx="44">
                  <c:v>300</c:v>
                </c:pt>
                <c:pt idx="45">
                  <c:v>275</c:v>
                </c:pt>
                <c:pt idx="46">
                  <c:v>330</c:v>
                </c:pt>
                <c:pt idx="47">
                  <c:v>415</c:v>
                </c:pt>
                <c:pt idx="48">
                  <c:v>500</c:v>
                </c:pt>
                <c:pt idx="49">
                  <c:v>300</c:v>
                </c:pt>
                <c:pt idx="50">
                  <c:v>1000</c:v>
                </c:pt>
                <c:pt idx="51">
                  <c:v>343</c:v>
                </c:pt>
                <c:pt idx="52">
                  <c:v>343</c:v>
                </c:pt>
                <c:pt idx="53">
                  <c:v>300</c:v>
                </c:pt>
                <c:pt idx="54" formatCode="0.0">
                  <c:v>325.70269999999999</c:v>
                </c:pt>
                <c:pt idx="55" formatCode="0.0">
                  <c:v>325.70269999999999</c:v>
                </c:pt>
                <c:pt idx="56">
                  <c:v>300</c:v>
                </c:pt>
                <c:pt idx="57">
                  <c:v>300</c:v>
                </c:pt>
                <c:pt idx="58">
                  <c:v>660</c:v>
                </c:pt>
                <c:pt idx="59">
                  <c:v>590</c:v>
                </c:pt>
                <c:pt idx="60">
                  <c:v>94</c:v>
                </c:pt>
                <c:pt idx="61">
                  <c:v>300</c:v>
                </c:pt>
                <c:pt idx="62">
                  <c:v>300</c:v>
                </c:pt>
                <c:pt idx="63">
                  <c:v>94</c:v>
                </c:pt>
                <c:pt idx="64">
                  <c:v>94</c:v>
                </c:pt>
                <c:pt idx="65">
                  <c:v>94</c:v>
                </c:pt>
                <c:pt idx="66">
                  <c:v>94</c:v>
                </c:pt>
                <c:pt idx="67">
                  <c:v>94</c:v>
                </c:pt>
                <c:pt idx="68">
                  <c:v>94</c:v>
                </c:pt>
                <c:pt idx="69">
                  <c:v>94</c:v>
                </c:pt>
                <c:pt idx="70">
                  <c:v>300</c:v>
                </c:pt>
                <c:pt idx="71">
                  <c:v>170</c:v>
                </c:pt>
                <c:pt idx="72">
                  <c:v>280</c:v>
                </c:pt>
                <c:pt idx="73">
                  <c:v>591.4</c:v>
                </c:pt>
                <c:pt idx="74">
                  <c:v>591.4</c:v>
                </c:pt>
                <c:pt idx="75">
                  <c:v>308</c:v>
                </c:pt>
                <c:pt idx="76">
                  <c:v>304</c:v>
                </c:pt>
                <c:pt idx="77">
                  <c:v>170</c:v>
                </c:pt>
                <c:pt idx="78">
                  <c:v>271</c:v>
                </c:pt>
                <c:pt idx="79">
                  <c:v>632</c:v>
                </c:pt>
                <c:pt idx="80">
                  <c:v>615</c:v>
                </c:pt>
                <c:pt idx="81">
                  <c:v>340</c:v>
                </c:pt>
              </c:numCache>
            </c:numRef>
          </c:xVal>
          <c:yVal>
            <c:numRef>
              <c:f>Detector!$S$2:$S$96</c:f>
              <c:numCache>
                <c:formatCode>General</c:formatCode>
                <c:ptCount val="95"/>
                <c:pt idx="0">
                  <c:v>#N/A</c:v>
                </c:pt>
                <c:pt idx="1">
                  <c:v>#N/A</c:v>
                </c:pt>
                <c:pt idx="2">
                  <c:v>#N/A</c:v>
                </c:pt>
                <c:pt idx="3">
                  <c:v>7</c:v>
                </c:pt>
                <c:pt idx="4">
                  <c:v>100</c:v>
                </c:pt>
                <c:pt idx="5">
                  <c:v>41</c:v>
                </c:pt>
                <c:pt idx="6">
                  <c:v>102</c:v>
                </c:pt>
                <c:pt idx="7">
                  <c:v>#N/A</c:v>
                </c:pt>
                <c:pt idx="8">
                  <c:v>#N/A</c:v>
                </c:pt>
                <c:pt idx="9">
                  <c:v>3.4</c:v>
                </c:pt>
                <c:pt idx="10">
                  <c:v>3.5</c:v>
                </c:pt>
                <c:pt idx="11">
                  <c:v>3.5</c:v>
                </c:pt>
                <c:pt idx="12">
                  <c:v>3.5</c:v>
                </c:pt>
                <c:pt idx="13">
                  <c:v>3.5</c:v>
                </c:pt>
                <c:pt idx="14">
                  <c:v>4.3</c:v>
                </c:pt>
                <c:pt idx="15">
                  <c:v>4.3</c:v>
                </c:pt>
                <c:pt idx="16">
                  <c:v>4.8</c:v>
                </c:pt>
                <c:pt idx="17">
                  <c:v>6.8</c:v>
                </c:pt>
                <c:pt idx="18">
                  <c:v>6.8</c:v>
                </c:pt>
                <c:pt idx="19">
                  <c:v>11.6</c:v>
                </c:pt>
                <c:pt idx="20">
                  <c:v>13.5</c:v>
                </c:pt>
                <c:pt idx="21">
                  <c:v>20.3</c:v>
                </c:pt>
                <c:pt idx="22">
                  <c:v>27.1</c:v>
                </c:pt>
                <c:pt idx="23">
                  <c:v>81.2</c:v>
                </c:pt>
                <c:pt idx="24">
                  <c:v>243.6</c:v>
                </c:pt>
                <c:pt idx="25">
                  <c:v>#N/A</c:v>
                </c:pt>
                <c:pt idx="26">
                  <c:v>#N/A</c:v>
                </c:pt>
                <c:pt idx="27">
                  <c:v>1.2</c:v>
                </c:pt>
                <c:pt idx="28">
                  <c:v>1.5</c:v>
                </c:pt>
                <c:pt idx="29">
                  <c:v>3</c:v>
                </c:pt>
                <c:pt idx="30">
                  <c:v>10</c:v>
                </c:pt>
                <c:pt idx="31">
                  <c:v>8</c:v>
                </c:pt>
                <c:pt idx="32">
                  <c:v>20</c:v>
                </c:pt>
                <c:pt idx="33">
                  <c:v>#N/A</c:v>
                </c:pt>
                <c:pt idx="34">
                  <c:v>#N/A</c:v>
                </c:pt>
                <c:pt idx="35">
                  <c:v>#N/A</c:v>
                </c:pt>
                <c:pt idx="36">
                  <c:v>#N/A</c:v>
                </c:pt>
                <c:pt idx="37">
                  <c:v>#N/A</c:v>
                </c:pt>
                <c:pt idx="38">
                  <c:v>#N/A</c:v>
                </c:pt>
                <c:pt idx="39">
                  <c:v>#N/A</c:v>
                </c:pt>
                <c:pt idx="40">
                  <c:v>#N/A</c:v>
                </c:pt>
                <c:pt idx="41">
                  <c:v>#N/A</c:v>
                </c:pt>
                <c:pt idx="42">
                  <c:v>#N/A</c:v>
                </c:pt>
                <c:pt idx="43">
                  <c:v>#N/A</c:v>
                </c:pt>
                <c:pt idx="44">
                  <c:v>#N/A</c:v>
                </c:pt>
                <c:pt idx="45">
                  <c:v>4.8</c:v>
                </c:pt>
                <c:pt idx="46">
                  <c:v>6.8</c:v>
                </c:pt>
                <c:pt idx="47">
                  <c:v>6.8</c:v>
                </c:pt>
                <c:pt idx="48">
                  <c:v>11.6</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numCache>
            </c:numRef>
          </c:yVal>
          <c:smooth val="0"/>
          <c:extLst>
            <c:ext xmlns:c16="http://schemas.microsoft.com/office/drawing/2014/chart" uri="{C3380CC4-5D6E-409C-BE32-E72D297353CC}">
              <c16:uniqueId val="{00000000-5397-4BC4-9FC5-066F39CBE290}"/>
            </c:ext>
          </c:extLst>
        </c:ser>
        <c:ser>
          <c:idx val="2"/>
          <c:order val="1"/>
          <c:tx>
            <c:strRef>
              <c:f>Detector!$T$1</c:f>
              <c:strCache>
                <c:ptCount val="1"/>
                <c:pt idx="0">
                  <c:v>NEP FMBD</c:v>
                </c:pt>
              </c:strCache>
            </c:strRef>
          </c:tx>
          <c:spPr>
            <a:ln w="19050">
              <a:noFill/>
            </a:ln>
          </c:spPr>
          <c:xVal>
            <c:numRef>
              <c:f>Detector!$C$2:$C$96</c:f>
              <c:numCache>
                <c:formatCode>General</c:formatCode>
                <c:ptCount val="95"/>
                <c:pt idx="0">
                  <c:v>300</c:v>
                </c:pt>
                <c:pt idx="1">
                  <c:v>510</c:v>
                </c:pt>
                <c:pt idx="2">
                  <c:v>1000</c:v>
                </c:pt>
                <c:pt idx="3">
                  <c:v>100</c:v>
                </c:pt>
                <c:pt idx="4">
                  <c:v>1000</c:v>
                </c:pt>
                <c:pt idx="5">
                  <c:v>10</c:v>
                </c:pt>
                <c:pt idx="6">
                  <c:v>1000</c:v>
                </c:pt>
                <c:pt idx="9">
                  <c:v>62.5</c:v>
                </c:pt>
                <c:pt idx="10">
                  <c:v>75</c:v>
                </c:pt>
                <c:pt idx="11">
                  <c:v>92.5</c:v>
                </c:pt>
                <c:pt idx="12">
                  <c:v>115</c:v>
                </c:pt>
                <c:pt idx="13">
                  <c:v>140</c:v>
                </c:pt>
                <c:pt idx="14">
                  <c:v>180</c:v>
                </c:pt>
                <c:pt idx="15">
                  <c:v>215</c:v>
                </c:pt>
                <c:pt idx="16">
                  <c:v>275</c:v>
                </c:pt>
                <c:pt idx="17">
                  <c:v>330</c:v>
                </c:pt>
                <c:pt idx="18">
                  <c:v>415</c:v>
                </c:pt>
                <c:pt idx="19">
                  <c:v>500</c:v>
                </c:pt>
                <c:pt idx="20">
                  <c:v>625</c:v>
                </c:pt>
                <c:pt idx="21">
                  <c:v>750</c:v>
                </c:pt>
                <c:pt idx="22">
                  <c:v>925</c:v>
                </c:pt>
                <c:pt idx="23">
                  <c:v>1150</c:v>
                </c:pt>
                <c:pt idx="24">
                  <c:v>1400</c:v>
                </c:pt>
                <c:pt idx="27">
                  <c:v>104</c:v>
                </c:pt>
                <c:pt idx="28">
                  <c:v>150</c:v>
                </c:pt>
                <c:pt idx="29">
                  <c:v>200</c:v>
                </c:pt>
                <c:pt idx="30">
                  <c:v>320</c:v>
                </c:pt>
                <c:pt idx="31">
                  <c:v>400</c:v>
                </c:pt>
                <c:pt idx="32">
                  <c:v>800</c:v>
                </c:pt>
                <c:pt idx="35">
                  <c:v>283</c:v>
                </c:pt>
                <c:pt idx="36">
                  <c:v>280</c:v>
                </c:pt>
                <c:pt idx="37">
                  <c:v>292</c:v>
                </c:pt>
                <c:pt idx="38">
                  <c:v>583</c:v>
                </c:pt>
                <c:pt idx="39">
                  <c:v>650</c:v>
                </c:pt>
                <c:pt idx="40">
                  <c:v>860</c:v>
                </c:pt>
                <c:pt idx="41">
                  <c:v>1027</c:v>
                </c:pt>
                <c:pt idx="42">
                  <c:v>2900</c:v>
                </c:pt>
                <c:pt idx="44">
                  <c:v>300</c:v>
                </c:pt>
                <c:pt idx="45">
                  <c:v>275</c:v>
                </c:pt>
                <c:pt idx="46">
                  <c:v>330</c:v>
                </c:pt>
                <c:pt idx="47">
                  <c:v>415</c:v>
                </c:pt>
                <c:pt idx="48">
                  <c:v>500</c:v>
                </c:pt>
                <c:pt idx="49">
                  <c:v>300</c:v>
                </c:pt>
                <c:pt idx="50">
                  <c:v>1000</c:v>
                </c:pt>
                <c:pt idx="51">
                  <c:v>343</c:v>
                </c:pt>
                <c:pt idx="52">
                  <c:v>343</c:v>
                </c:pt>
                <c:pt idx="53">
                  <c:v>300</c:v>
                </c:pt>
                <c:pt idx="54" formatCode="0.0">
                  <c:v>325.70269999999999</c:v>
                </c:pt>
                <c:pt idx="55" formatCode="0.0">
                  <c:v>325.70269999999999</c:v>
                </c:pt>
                <c:pt idx="56">
                  <c:v>300</c:v>
                </c:pt>
                <c:pt idx="57">
                  <c:v>300</c:v>
                </c:pt>
                <c:pt idx="58">
                  <c:v>660</c:v>
                </c:pt>
                <c:pt idx="59">
                  <c:v>590</c:v>
                </c:pt>
                <c:pt idx="60">
                  <c:v>94</c:v>
                </c:pt>
                <c:pt idx="61">
                  <c:v>300</c:v>
                </c:pt>
                <c:pt idx="62">
                  <c:v>300</c:v>
                </c:pt>
                <c:pt idx="63">
                  <c:v>94</c:v>
                </c:pt>
                <c:pt idx="64">
                  <c:v>94</c:v>
                </c:pt>
                <c:pt idx="65">
                  <c:v>94</c:v>
                </c:pt>
                <c:pt idx="66">
                  <c:v>94</c:v>
                </c:pt>
                <c:pt idx="67">
                  <c:v>94</c:v>
                </c:pt>
                <c:pt idx="68">
                  <c:v>94</c:v>
                </c:pt>
                <c:pt idx="69">
                  <c:v>94</c:v>
                </c:pt>
                <c:pt idx="70">
                  <c:v>300</c:v>
                </c:pt>
                <c:pt idx="71">
                  <c:v>170</c:v>
                </c:pt>
                <c:pt idx="72">
                  <c:v>280</c:v>
                </c:pt>
                <c:pt idx="73">
                  <c:v>591.4</c:v>
                </c:pt>
                <c:pt idx="74">
                  <c:v>591.4</c:v>
                </c:pt>
                <c:pt idx="75">
                  <c:v>308</c:v>
                </c:pt>
                <c:pt idx="76">
                  <c:v>304</c:v>
                </c:pt>
                <c:pt idx="77">
                  <c:v>170</c:v>
                </c:pt>
                <c:pt idx="78">
                  <c:v>271</c:v>
                </c:pt>
                <c:pt idx="79">
                  <c:v>632</c:v>
                </c:pt>
                <c:pt idx="80">
                  <c:v>615</c:v>
                </c:pt>
                <c:pt idx="81">
                  <c:v>340</c:v>
                </c:pt>
              </c:numCache>
            </c:numRef>
          </c:xVal>
          <c:yVal>
            <c:numRef>
              <c:f>Detector!$T$2:$T$96</c:f>
              <c:numCache>
                <c:formatCode>General</c:formatCode>
                <c:ptCount val="95"/>
                <c:pt idx="0">
                  <c:v>3</c:v>
                </c:pt>
                <c:pt idx="1">
                  <c:v>7</c:v>
                </c:pt>
                <c:pt idx="2">
                  <c:v>21</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15</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numCache>
            </c:numRef>
          </c:yVal>
          <c:smooth val="0"/>
          <c:extLst>
            <c:ext xmlns:c16="http://schemas.microsoft.com/office/drawing/2014/chart" uri="{C3380CC4-5D6E-409C-BE32-E72D297353CC}">
              <c16:uniqueId val="{00000001-5397-4BC4-9FC5-066F39CBE290}"/>
            </c:ext>
          </c:extLst>
        </c:ser>
        <c:ser>
          <c:idx val="3"/>
          <c:order val="2"/>
          <c:tx>
            <c:strRef>
              <c:f>Detector!$U$1</c:f>
              <c:strCache>
                <c:ptCount val="1"/>
                <c:pt idx="0">
                  <c:v>NEP CMOS</c:v>
                </c:pt>
              </c:strCache>
            </c:strRef>
          </c:tx>
          <c:spPr>
            <a:ln w="19050">
              <a:noFill/>
            </a:ln>
          </c:spPr>
          <c:xVal>
            <c:numRef>
              <c:f>Detector!$C$2:$C$96</c:f>
              <c:numCache>
                <c:formatCode>General</c:formatCode>
                <c:ptCount val="95"/>
                <c:pt idx="0">
                  <c:v>300</c:v>
                </c:pt>
                <c:pt idx="1">
                  <c:v>510</c:v>
                </c:pt>
                <c:pt idx="2">
                  <c:v>1000</c:v>
                </c:pt>
                <c:pt idx="3">
                  <c:v>100</c:v>
                </c:pt>
                <c:pt idx="4">
                  <c:v>1000</c:v>
                </c:pt>
                <c:pt idx="5">
                  <c:v>10</c:v>
                </c:pt>
                <c:pt idx="6">
                  <c:v>1000</c:v>
                </c:pt>
                <c:pt idx="9">
                  <c:v>62.5</c:v>
                </c:pt>
                <c:pt idx="10">
                  <c:v>75</c:v>
                </c:pt>
                <c:pt idx="11">
                  <c:v>92.5</c:v>
                </c:pt>
                <c:pt idx="12">
                  <c:v>115</c:v>
                </c:pt>
                <c:pt idx="13">
                  <c:v>140</c:v>
                </c:pt>
                <c:pt idx="14">
                  <c:v>180</c:v>
                </c:pt>
                <c:pt idx="15">
                  <c:v>215</c:v>
                </c:pt>
                <c:pt idx="16">
                  <c:v>275</c:v>
                </c:pt>
                <c:pt idx="17">
                  <c:v>330</c:v>
                </c:pt>
                <c:pt idx="18">
                  <c:v>415</c:v>
                </c:pt>
                <c:pt idx="19">
                  <c:v>500</c:v>
                </c:pt>
                <c:pt idx="20">
                  <c:v>625</c:v>
                </c:pt>
                <c:pt idx="21">
                  <c:v>750</c:v>
                </c:pt>
                <c:pt idx="22">
                  <c:v>925</c:v>
                </c:pt>
                <c:pt idx="23">
                  <c:v>1150</c:v>
                </c:pt>
                <c:pt idx="24">
                  <c:v>1400</c:v>
                </c:pt>
                <c:pt idx="27">
                  <c:v>104</c:v>
                </c:pt>
                <c:pt idx="28">
                  <c:v>150</c:v>
                </c:pt>
                <c:pt idx="29">
                  <c:v>200</c:v>
                </c:pt>
                <c:pt idx="30">
                  <c:v>320</c:v>
                </c:pt>
                <c:pt idx="31">
                  <c:v>400</c:v>
                </c:pt>
                <c:pt idx="32">
                  <c:v>800</c:v>
                </c:pt>
                <c:pt idx="35">
                  <c:v>283</c:v>
                </c:pt>
                <c:pt idx="36">
                  <c:v>280</c:v>
                </c:pt>
                <c:pt idx="37">
                  <c:v>292</c:v>
                </c:pt>
                <c:pt idx="38">
                  <c:v>583</c:v>
                </c:pt>
                <c:pt idx="39">
                  <c:v>650</c:v>
                </c:pt>
                <c:pt idx="40">
                  <c:v>860</c:v>
                </c:pt>
                <c:pt idx="41">
                  <c:v>1027</c:v>
                </c:pt>
                <c:pt idx="42">
                  <c:v>2900</c:v>
                </c:pt>
                <c:pt idx="44">
                  <c:v>300</c:v>
                </c:pt>
                <c:pt idx="45">
                  <c:v>275</c:v>
                </c:pt>
                <c:pt idx="46">
                  <c:v>330</c:v>
                </c:pt>
                <c:pt idx="47">
                  <c:v>415</c:v>
                </c:pt>
                <c:pt idx="48">
                  <c:v>500</c:v>
                </c:pt>
                <c:pt idx="49">
                  <c:v>300</c:v>
                </c:pt>
                <c:pt idx="50">
                  <c:v>1000</c:v>
                </c:pt>
                <c:pt idx="51">
                  <c:v>343</c:v>
                </c:pt>
                <c:pt idx="52">
                  <c:v>343</c:v>
                </c:pt>
                <c:pt idx="53">
                  <c:v>300</c:v>
                </c:pt>
                <c:pt idx="54" formatCode="0.0">
                  <c:v>325.70269999999999</c:v>
                </c:pt>
                <c:pt idx="55" formatCode="0.0">
                  <c:v>325.70269999999999</c:v>
                </c:pt>
                <c:pt idx="56">
                  <c:v>300</c:v>
                </c:pt>
                <c:pt idx="57">
                  <c:v>300</c:v>
                </c:pt>
                <c:pt idx="58">
                  <c:v>660</c:v>
                </c:pt>
                <c:pt idx="59">
                  <c:v>590</c:v>
                </c:pt>
                <c:pt idx="60">
                  <c:v>94</c:v>
                </c:pt>
                <c:pt idx="61">
                  <c:v>300</c:v>
                </c:pt>
                <c:pt idx="62">
                  <c:v>300</c:v>
                </c:pt>
                <c:pt idx="63">
                  <c:v>94</c:v>
                </c:pt>
                <c:pt idx="64">
                  <c:v>94</c:v>
                </c:pt>
                <c:pt idx="65">
                  <c:v>94</c:v>
                </c:pt>
                <c:pt idx="66">
                  <c:v>94</c:v>
                </c:pt>
                <c:pt idx="67">
                  <c:v>94</c:v>
                </c:pt>
                <c:pt idx="68">
                  <c:v>94</c:v>
                </c:pt>
                <c:pt idx="69">
                  <c:v>94</c:v>
                </c:pt>
                <c:pt idx="70">
                  <c:v>300</c:v>
                </c:pt>
                <c:pt idx="71">
                  <c:v>170</c:v>
                </c:pt>
                <c:pt idx="72">
                  <c:v>280</c:v>
                </c:pt>
                <c:pt idx="73">
                  <c:v>591.4</c:v>
                </c:pt>
                <c:pt idx="74">
                  <c:v>591.4</c:v>
                </c:pt>
                <c:pt idx="75">
                  <c:v>308</c:v>
                </c:pt>
                <c:pt idx="76">
                  <c:v>304</c:v>
                </c:pt>
                <c:pt idx="77">
                  <c:v>170</c:v>
                </c:pt>
                <c:pt idx="78">
                  <c:v>271</c:v>
                </c:pt>
                <c:pt idx="79">
                  <c:v>632</c:v>
                </c:pt>
                <c:pt idx="80">
                  <c:v>615</c:v>
                </c:pt>
                <c:pt idx="81">
                  <c:v>340</c:v>
                </c:pt>
              </c:numCache>
            </c:numRef>
          </c:xVal>
          <c:yVal>
            <c:numRef>
              <c:f>Detector!$U$2:$U$96</c:f>
              <c:numCache>
                <c:formatCode>General</c:formatCode>
                <c:ptCount val="9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29</c:v>
                </c:pt>
                <c:pt idx="36">
                  <c:v>66</c:v>
                </c:pt>
                <c:pt idx="37">
                  <c:v>8</c:v>
                </c:pt>
                <c:pt idx="38">
                  <c:v>46</c:v>
                </c:pt>
                <c:pt idx="39">
                  <c:v>17</c:v>
                </c:pt>
                <c:pt idx="40">
                  <c:v>42</c:v>
                </c:pt>
                <c:pt idx="41">
                  <c:v>66</c:v>
                </c:pt>
                <c:pt idx="42">
                  <c:v>487</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numCache>
            </c:numRef>
          </c:yVal>
          <c:smooth val="0"/>
          <c:extLst>
            <c:ext xmlns:c16="http://schemas.microsoft.com/office/drawing/2014/chart" uri="{C3380CC4-5D6E-409C-BE32-E72D297353CC}">
              <c16:uniqueId val="{00000002-5397-4BC4-9FC5-066F39CBE290}"/>
            </c:ext>
          </c:extLst>
        </c:ser>
        <c:ser>
          <c:idx val="4"/>
          <c:order val="3"/>
          <c:tx>
            <c:strRef>
              <c:f>Detector!$V$1</c:f>
              <c:strCache>
                <c:ptCount val="1"/>
                <c:pt idx="0">
                  <c:v>NEP RTD</c:v>
                </c:pt>
              </c:strCache>
            </c:strRef>
          </c:tx>
          <c:spPr>
            <a:ln w="19050">
              <a:noFill/>
            </a:ln>
          </c:spPr>
          <c:xVal>
            <c:numRef>
              <c:f>Detector!$C$2:$C$96</c:f>
              <c:numCache>
                <c:formatCode>General</c:formatCode>
                <c:ptCount val="95"/>
                <c:pt idx="0">
                  <c:v>300</c:v>
                </c:pt>
                <c:pt idx="1">
                  <c:v>510</c:v>
                </c:pt>
                <c:pt idx="2">
                  <c:v>1000</c:v>
                </c:pt>
                <c:pt idx="3">
                  <c:v>100</c:v>
                </c:pt>
                <c:pt idx="4">
                  <c:v>1000</c:v>
                </c:pt>
                <c:pt idx="5">
                  <c:v>10</c:v>
                </c:pt>
                <c:pt idx="6">
                  <c:v>1000</c:v>
                </c:pt>
                <c:pt idx="9">
                  <c:v>62.5</c:v>
                </c:pt>
                <c:pt idx="10">
                  <c:v>75</c:v>
                </c:pt>
                <c:pt idx="11">
                  <c:v>92.5</c:v>
                </c:pt>
                <c:pt idx="12">
                  <c:v>115</c:v>
                </c:pt>
                <c:pt idx="13">
                  <c:v>140</c:v>
                </c:pt>
                <c:pt idx="14">
                  <c:v>180</c:v>
                </c:pt>
                <c:pt idx="15">
                  <c:v>215</c:v>
                </c:pt>
                <c:pt idx="16">
                  <c:v>275</c:v>
                </c:pt>
                <c:pt idx="17">
                  <c:v>330</c:v>
                </c:pt>
                <c:pt idx="18">
                  <c:v>415</c:v>
                </c:pt>
                <c:pt idx="19">
                  <c:v>500</c:v>
                </c:pt>
                <c:pt idx="20">
                  <c:v>625</c:v>
                </c:pt>
                <c:pt idx="21">
                  <c:v>750</c:v>
                </c:pt>
                <c:pt idx="22">
                  <c:v>925</c:v>
                </c:pt>
                <c:pt idx="23">
                  <c:v>1150</c:v>
                </c:pt>
                <c:pt idx="24">
                  <c:v>1400</c:v>
                </c:pt>
                <c:pt idx="27">
                  <c:v>104</c:v>
                </c:pt>
                <c:pt idx="28">
                  <c:v>150</c:v>
                </c:pt>
                <c:pt idx="29">
                  <c:v>200</c:v>
                </c:pt>
                <c:pt idx="30">
                  <c:v>320</c:v>
                </c:pt>
                <c:pt idx="31">
                  <c:v>400</c:v>
                </c:pt>
                <c:pt idx="32">
                  <c:v>800</c:v>
                </c:pt>
                <c:pt idx="35">
                  <c:v>283</c:v>
                </c:pt>
                <c:pt idx="36">
                  <c:v>280</c:v>
                </c:pt>
                <c:pt idx="37">
                  <c:v>292</c:v>
                </c:pt>
                <c:pt idx="38">
                  <c:v>583</c:v>
                </c:pt>
                <c:pt idx="39">
                  <c:v>650</c:v>
                </c:pt>
                <c:pt idx="40">
                  <c:v>860</c:v>
                </c:pt>
                <c:pt idx="41">
                  <c:v>1027</c:v>
                </c:pt>
                <c:pt idx="42">
                  <c:v>2900</c:v>
                </c:pt>
                <c:pt idx="44">
                  <c:v>300</c:v>
                </c:pt>
                <c:pt idx="45">
                  <c:v>275</c:v>
                </c:pt>
                <c:pt idx="46">
                  <c:v>330</c:v>
                </c:pt>
                <c:pt idx="47">
                  <c:v>415</c:v>
                </c:pt>
                <c:pt idx="48">
                  <c:v>500</c:v>
                </c:pt>
                <c:pt idx="49">
                  <c:v>300</c:v>
                </c:pt>
                <c:pt idx="50">
                  <c:v>1000</c:v>
                </c:pt>
                <c:pt idx="51">
                  <c:v>343</c:v>
                </c:pt>
                <c:pt idx="52">
                  <c:v>343</c:v>
                </c:pt>
                <c:pt idx="53">
                  <c:v>300</c:v>
                </c:pt>
                <c:pt idx="54" formatCode="0.0">
                  <c:v>325.70269999999999</c:v>
                </c:pt>
                <c:pt idx="55" formatCode="0.0">
                  <c:v>325.70269999999999</c:v>
                </c:pt>
                <c:pt idx="56">
                  <c:v>300</c:v>
                </c:pt>
                <c:pt idx="57">
                  <c:v>300</c:v>
                </c:pt>
                <c:pt idx="58">
                  <c:v>660</c:v>
                </c:pt>
                <c:pt idx="59">
                  <c:v>590</c:v>
                </c:pt>
                <c:pt idx="60">
                  <c:v>94</c:v>
                </c:pt>
                <c:pt idx="61">
                  <c:v>300</c:v>
                </c:pt>
                <c:pt idx="62">
                  <c:v>300</c:v>
                </c:pt>
                <c:pt idx="63">
                  <c:v>94</c:v>
                </c:pt>
                <c:pt idx="64">
                  <c:v>94</c:v>
                </c:pt>
                <c:pt idx="65">
                  <c:v>94</c:v>
                </c:pt>
                <c:pt idx="66">
                  <c:v>94</c:v>
                </c:pt>
                <c:pt idx="67">
                  <c:v>94</c:v>
                </c:pt>
                <c:pt idx="68">
                  <c:v>94</c:v>
                </c:pt>
                <c:pt idx="69">
                  <c:v>94</c:v>
                </c:pt>
                <c:pt idx="70">
                  <c:v>300</c:v>
                </c:pt>
                <c:pt idx="71">
                  <c:v>170</c:v>
                </c:pt>
                <c:pt idx="72">
                  <c:v>280</c:v>
                </c:pt>
                <c:pt idx="73">
                  <c:v>591.4</c:v>
                </c:pt>
                <c:pt idx="74">
                  <c:v>591.4</c:v>
                </c:pt>
                <c:pt idx="75">
                  <c:v>308</c:v>
                </c:pt>
                <c:pt idx="76">
                  <c:v>304</c:v>
                </c:pt>
                <c:pt idx="77">
                  <c:v>170</c:v>
                </c:pt>
                <c:pt idx="78">
                  <c:v>271</c:v>
                </c:pt>
                <c:pt idx="79">
                  <c:v>632</c:v>
                </c:pt>
                <c:pt idx="80">
                  <c:v>615</c:v>
                </c:pt>
                <c:pt idx="81">
                  <c:v>340</c:v>
                </c:pt>
              </c:numCache>
            </c:numRef>
          </c:xVal>
          <c:yVal>
            <c:numRef>
              <c:f>Detector!$V$2:$V$96</c:f>
              <c:numCache>
                <c:formatCode>General</c:formatCode>
                <c:ptCount val="9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numCache>
            </c:numRef>
          </c:yVal>
          <c:smooth val="0"/>
          <c:extLst>
            <c:ext xmlns:c16="http://schemas.microsoft.com/office/drawing/2014/chart" uri="{C3380CC4-5D6E-409C-BE32-E72D297353CC}">
              <c16:uniqueId val="{00000003-5397-4BC4-9FC5-066F39CBE290}"/>
            </c:ext>
          </c:extLst>
        </c:ser>
        <c:ser>
          <c:idx val="5"/>
          <c:order val="4"/>
          <c:tx>
            <c:strRef>
              <c:f>Detector!$W$1</c:f>
              <c:strCache>
                <c:ptCount val="1"/>
                <c:pt idx="0">
                  <c:v>NEP GaN</c:v>
                </c:pt>
              </c:strCache>
            </c:strRef>
          </c:tx>
          <c:spPr>
            <a:ln w="19050">
              <a:noFill/>
            </a:ln>
          </c:spPr>
          <c:xVal>
            <c:numRef>
              <c:f>Detector!$C$2:$C$96</c:f>
              <c:numCache>
                <c:formatCode>General</c:formatCode>
                <c:ptCount val="95"/>
                <c:pt idx="0">
                  <c:v>300</c:v>
                </c:pt>
                <c:pt idx="1">
                  <c:v>510</c:v>
                </c:pt>
                <c:pt idx="2">
                  <c:v>1000</c:v>
                </c:pt>
                <c:pt idx="3">
                  <c:v>100</c:v>
                </c:pt>
                <c:pt idx="4">
                  <c:v>1000</c:v>
                </c:pt>
                <c:pt idx="5">
                  <c:v>10</c:v>
                </c:pt>
                <c:pt idx="6">
                  <c:v>1000</c:v>
                </c:pt>
                <c:pt idx="9">
                  <c:v>62.5</c:v>
                </c:pt>
                <c:pt idx="10">
                  <c:v>75</c:v>
                </c:pt>
                <c:pt idx="11">
                  <c:v>92.5</c:v>
                </c:pt>
                <c:pt idx="12">
                  <c:v>115</c:v>
                </c:pt>
                <c:pt idx="13">
                  <c:v>140</c:v>
                </c:pt>
                <c:pt idx="14">
                  <c:v>180</c:v>
                </c:pt>
                <c:pt idx="15">
                  <c:v>215</c:v>
                </c:pt>
                <c:pt idx="16">
                  <c:v>275</c:v>
                </c:pt>
                <c:pt idx="17">
                  <c:v>330</c:v>
                </c:pt>
                <c:pt idx="18">
                  <c:v>415</c:v>
                </c:pt>
                <c:pt idx="19">
                  <c:v>500</c:v>
                </c:pt>
                <c:pt idx="20">
                  <c:v>625</c:v>
                </c:pt>
                <c:pt idx="21">
                  <c:v>750</c:v>
                </c:pt>
                <c:pt idx="22">
                  <c:v>925</c:v>
                </c:pt>
                <c:pt idx="23">
                  <c:v>1150</c:v>
                </c:pt>
                <c:pt idx="24">
                  <c:v>1400</c:v>
                </c:pt>
                <c:pt idx="27">
                  <c:v>104</c:v>
                </c:pt>
                <c:pt idx="28">
                  <c:v>150</c:v>
                </c:pt>
                <c:pt idx="29">
                  <c:v>200</c:v>
                </c:pt>
                <c:pt idx="30">
                  <c:v>320</c:v>
                </c:pt>
                <c:pt idx="31">
                  <c:v>400</c:v>
                </c:pt>
                <c:pt idx="32">
                  <c:v>800</c:v>
                </c:pt>
                <c:pt idx="35">
                  <c:v>283</c:v>
                </c:pt>
                <c:pt idx="36">
                  <c:v>280</c:v>
                </c:pt>
                <c:pt idx="37">
                  <c:v>292</c:v>
                </c:pt>
                <c:pt idx="38">
                  <c:v>583</c:v>
                </c:pt>
                <c:pt idx="39">
                  <c:v>650</c:v>
                </c:pt>
                <c:pt idx="40">
                  <c:v>860</c:v>
                </c:pt>
                <c:pt idx="41">
                  <c:v>1027</c:v>
                </c:pt>
                <c:pt idx="42">
                  <c:v>2900</c:v>
                </c:pt>
                <c:pt idx="44">
                  <c:v>300</c:v>
                </c:pt>
                <c:pt idx="45">
                  <c:v>275</c:v>
                </c:pt>
                <c:pt idx="46">
                  <c:v>330</c:v>
                </c:pt>
                <c:pt idx="47">
                  <c:v>415</c:v>
                </c:pt>
                <c:pt idx="48">
                  <c:v>500</c:v>
                </c:pt>
                <c:pt idx="49">
                  <c:v>300</c:v>
                </c:pt>
                <c:pt idx="50">
                  <c:v>1000</c:v>
                </c:pt>
                <c:pt idx="51">
                  <c:v>343</c:v>
                </c:pt>
                <c:pt idx="52">
                  <c:v>343</c:v>
                </c:pt>
                <c:pt idx="53">
                  <c:v>300</c:v>
                </c:pt>
                <c:pt idx="54" formatCode="0.0">
                  <c:v>325.70269999999999</c:v>
                </c:pt>
                <c:pt idx="55" formatCode="0.0">
                  <c:v>325.70269999999999</c:v>
                </c:pt>
                <c:pt idx="56">
                  <c:v>300</c:v>
                </c:pt>
                <c:pt idx="57">
                  <c:v>300</c:v>
                </c:pt>
                <c:pt idx="58">
                  <c:v>660</c:v>
                </c:pt>
                <c:pt idx="59">
                  <c:v>590</c:v>
                </c:pt>
                <c:pt idx="60">
                  <c:v>94</c:v>
                </c:pt>
                <c:pt idx="61">
                  <c:v>300</c:v>
                </c:pt>
                <c:pt idx="62">
                  <c:v>300</c:v>
                </c:pt>
                <c:pt idx="63">
                  <c:v>94</c:v>
                </c:pt>
                <c:pt idx="64">
                  <c:v>94</c:v>
                </c:pt>
                <c:pt idx="65">
                  <c:v>94</c:v>
                </c:pt>
                <c:pt idx="66">
                  <c:v>94</c:v>
                </c:pt>
                <c:pt idx="67">
                  <c:v>94</c:v>
                </c:pt>
                <c:pt idx="68">
                  <c:v>94</c:v>
                </c:pt>
                <c:pt idx="69">
                  <c:v>94</c:v>
                </c:pt>
                <c:pt idx="70">
                  <c:v>300</c:v>
                </c:pt>
                <c:pt idx="71">
                  <c:v>170</c:v>
                </c:pt>
                <c:pt idx="72">
                  <c:v>280</c:v>
                </c:pt>
                <c:pt idx="73">
                  <c:v>591.4</c:v>
                </c:pt>
                <c:pt idx="74">
                  <c:v>591.4</c:v>
                </c:pt>
                <c:pt idx="75">
                  <c:v>308</c:v>
                </c:pt>
                <c:pt idx="76">
                  <c:v>304</c:v>
                </c:pt>
                <c:pt idx="77">
                  <c:v>170</c:v>
                </c:pt>
                <c:pt idx="78">
                  <c:v>271</c:v>
                </c:pt>
                <c:pt idx="79">
                  <c:v>632</c:v>
                </c:pt>
                <c:pt idx="80">
                  <c:v>615</c:v>
                </c:pt>
                <c:pt idx="81">
                  <c:v>340</c:v>
                </c:pt>
              </c:numCache>
            </c:numRef>
          </c:xVal>
          <c:yVal>
            <c:numRef>
              <c:f>Detector!$W$2:$W$96</c:f>
              <c:numCache>
                <c:formatCode>General</c:formatCode>
                <c:ptCount val="9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30</c:v>
                </c:pt>
                <c:pt idx="55">
                  <c:v>61</c:v>
                </c:pt>
                <c:pt idx="56">
                  <c:v>#N/A</c:v>
                </c:pt>
                <c:pt idx="57">
                  <c:v>#N/A</c:v>
                </c:pt>
                <c:pt idx="58">
                  <c:v>#N/A</c:v>
                </c:pt>
                <c:pt idx="59">
                  <c:v>166</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189</c:v>
                </c:pt>
              </c:numCache>
            </c:numRef>
          </c:yVal>
          <c:smooth val="0"/>
          <c:extLst>
            <c:ext xmlns:c16="http://schemas.microsoft.com/office/drawing/2014/chart" uri="{C3380CC4-5D6E-409C-BE32-E72D297353CC}">
              <c16:uniqueId val="{00000004-5397-4BC4-9FC5-066F39CBE290}"/>
            </c:ext>
          </c:extLst>
        </c:ser>
        <c:ser>
          <c:idx val="6"/>
          <c:order val="5"/>
          <c:tx>
            <c:strRef>
              <c:f>Detector!$X$1</c:f>
              <c:strCache>
                <c:ptCount val="1"/>
                <c:pt idx="0">
                  <c:v>NEP BWD</c:v>
                </c:pt>
              </c:strCache>
            </c:strRef>
          </c:tx>
          <c:spPr>
            <a:ln w="19050">
              <a:noFill/>
            </a:ln>
          </c:spPr>
          <c:xVal>
            <c:numRef>
              <c:f>Detector!$C$2:$C$96</c:f>
              <c:numCache>
                <c:formatCode>General</c:formatCode>
                <c:ptCount val="95"/>
                <c:pt idx="0">
                  <c:v>300</c:v>
                </c:pt>
                <c:pt idx="1">
                  <c:v>510</c:v>
                </c:pt>
                <c:pt idx="2">
                  <c:v>1000</c:v>
                </c:pt>
                <c:pt idx="3">
                  <c:v>100</c:v>
                </c:pt>
                <c:pt idx="4">
                  <c:v>1000</c:v>
                </c:pt>
                <c:pt idx="5">
                  <c:v>10</c:v>
                </c:pt>
                <c:pt idx="6">
                  <c:v>1000</c:v>
                </c:pt>
                <c:pt idx="9">
                  <c:v>62.5</c:v>
                </c:pt>
                <c:pt idx="10">
                  <c:v>75</c:v>
                </c:pt>
                <c:pt idx="11">
                  <c:v>92.5</c:v>
                </c:pt>
                <c:pt idx="12">
                  <c:v>115</c:v>
                </c:pt>
                <c:pt idx="13">
                  <c:v>140</c:v>
                </c:pt>
                <c:pt idx="14">
                  <c:v>180</c:v>
                </c:pt>
                <c:pt idx="15">
                  <c:v>215</c:v>
                </c:pt>
                <c:pt idx="16">
                  <c:v>275</c:v>
                </c:pt>
                <c:pt idx="17">
                  <c:v>330</c:v>
                </c:pt>
                <c:pt idx="18">
                  <c:v>415</c:v>
                </c:pt>
                <c:pt idx="19">
                  <c:v>500</c:v>
                </c:pt>
                <c:pt idx="20">
                  <c:v>625</c:v>
                </c:pt>
                <c:pt idx="21">
                  <c:v>750</c:v>
                </c:pt>
                <c:pt idx="22">
                  <c:v>925</c:v>
                </c:pt>
                <c:pt idx="23">
                  <c:v>1150</c:v>
                </c:pt>
                <c:pt idx="24">
                  <c:v>1400</c:v>
                </c:pt>
                <c:pt idx="27">
                  <c:v>104</c:v>
                </c:pt>
                <c:pt idx="28">
                  <c:v>150</c:v>
                </c:pt>
                <c:pt idx="29">
                  <c:v>200</c:v>
                </c:pt>
                <c:pt idx="30">
                  <c:v>320</c:v>
                </c:pt>
                <c:pt idx="31">
                  <c:v>400</c:v>
                </c:pt>
                <c:pt idx="32">
                  <c:v>800</c:v>
                </c:pt>
                <c:pt idx="35">
                  <c:v>283</c:v>
                </c:pt>
                <c:pt idx="36">
                  <c:v>280</c:v>
                </c:pt>
                <c:pt idx="37">
                  <c:v>292</c:v>
                </c:pt>
                <c:pt idx="38">
                  <c:v>583</c:v>
                </c:pt>
                <c:pt idx="39">
                  <c:v>650</c:v>
                </c:pt>
                <c:pt idx="40">
                  <c:v>860</c:v>
                </c:pt>
                <c:pt idx="41">
                  <c:v>1027</c:v>
                </c:pt>
                <c:pt idx="42">
                  <c:v>2900</c:v>
                </c:pt>
                <c:pt idx="44">
                  <c:v>300</c:v>
                </c:pt>
                <c:pt idx="45">
                  <c:v>275</c:v>
                </c:pt>
                <c:pt idx="46">
                  <c:v>330</c:v>
                </c:pt>
                <c:pt idx="47">
                  <c:v>415</c:v>
                </c:pt>
                <c:pt idx="48">
                  <c:v>500</c:v>
                </c:pt>
                <c:pt idx="49">
                  <c:v>300</c:v>
                </c:pt>
                <c:pt idx="50">
                  <c:v>1000</c:v>
                </c:pt>
                <c:pt idx="51">
                  <c:v>343</c:v>
                </c:pt>
                <c:pt idx="52">
                  <c:v>343</c:v>
                </c:pt>
                <c:pt idx="53">
                  <c:v>300</c:v>
                </c:pt>
                <c:pt idx="54" formatCode="0.0">
                  <c:v>325.70269999999999</c:v>
                </c:pt>
                <c:pt idx="55" formatCode="0.0">
                  <c:v>325.70269999999999</c:v>
                </c:pt>
                <c:pt idx="56">
                  <c:v>300</c:v>
                </c:pt>
                <c:pt idx="57">
                  <c:v>300</c:v>
                </c:pt>
                <c:pt idx="58">
                  <c:v>660</c:v>
                </c:pt>
                <c:pt idx="59">
                  <c:v>590</c:v>
                </c:pt>
                <c:pt idx="60">
                  <c:v>94</c:v>
                </c:pt>
                <c:pt idx="61">
                  <c:v>300</c:v>
                </c:pt>
                <c:pt idx="62">
                  <c:v>300</c:v>
                </c:pt>
                <c:pt idx="63">
                  <c:v>94</c:v>
                </c:pt>
                <c:pt idx="64">
                  <c:v>94</c:v>
                </c:pt>
                <c:pt idx="65">
                  <c:v>94</c:v>
                </c:pt>
                <c:pt idx="66">
                  <c:v>94</c:v>
                </c:pt>
                <c:pt idx="67">
                  <c:v>94</c:v>
                </c:pt>
                <c:pt idx="68">
                  <c:v>94</c:v>
                </c:pt>
                <c:pt idx="69">
                  <c:v>94</c:v>
                </c:pt>
                <c:pt idx="70">
                  <c:v>300</c:v>
                </c:pt>
                <c:pt idx="71">
                  <c:v>170</c:v>
                </c:pt>
                <c:pt idx="72">
                  <c:v>280</c:v>
                </c:pt>
                <c:pt idx="73">
                  <c:v>591.4</c:v>
                </c:pt>
                <c:pt idx="74">
                  <c:v>591.4</c:v>
                </c:pt>
                <c:pt idx="75">
                  <c:v>308</c:v>
                </c:pt>
                <c:pt idx="76">
                  <c:v>304</c:v>
                </c:pt>
                <c:pt idx="77">
                  <c:v>170</c:v>
                </c:pt>
                <c:pt idx="78">
                  <c:v>271</c:v>
                </c:pt>
                <c:pt idx="79">
                  <c:v>632</c:v>
                </c:pt>
                <c:pt idx="80">
                  <c:v>615</c:v>
                </c:pt>
                <c:pt idx="81">
                  <c:v>340</c:v>
                </c:pt>
              </c:numCache>
            </c:numRef>
          </c:xVal>
          <c:yVal>
            <c:numRef>
              <c:f>Detector!$X$2:$X$96</c:f>
              <c:numCache>
                <c:formatCode>General</c:formatCode>
                <c:ptCount val="9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64</c:v>
                </c:pt>
                <c:pt idx="62">
                  <c:v>303</c:v>
                </c:pt>
                <c:pt idx="63">
                  <c:v>22.1</c:v>
                </c:pt>
                <c:pt idx="64">
                  <c:v>30.4</c:v>
                </c:pt>
                <c:pt idx="65">
                  <c:v>54.2</c:v>
                </c:pt>
                <c:pt idx="66">
                  <c:v>109.3</c:v>
                </c:pt>
                <c:pt idx="67">
                  <c:v>35.5</c:v>
                </c:pt>
                <c:pt idx="68">
                  <c:v>54.2</c:v>
                </c:pt>
                <c:pt idx="69">
                  <c:v>99.8</c:v>
                </c:pt>
                <c:pt idx="70">
                  <c:v>370</c:v>
                </c:pt>
                <c:pt idx="71">
                  <c:v>#N/A</c:v>
                </c:pt>
                <c:pt idx="72">
                  <c:v>#N/A</c:v>
                </c:pt>
                <c:pt idx="73">
                  <c:v>#N/A</c:v>
                </c:pt>
                <c:pt idx="74">
                  <c:v>#N/A</c:v>
                </c:pt>
                <c:pt idx="75">
                  <c:v>#N/A</c:v>
                </c:pt>
                <c:pt idx="76">
                  <c:v>#N/A</c:v>
                </c:pt>
                <c:pt idx="77">
                  <c:v>2.14</c:v>
                </c:pt>
                <c:pt idx="78">
                  <c:v>#N/A</c:v>
                </c:pt>
                <c:pt idx="79">
                  <c:v>#N/A</c:v>
                </c:pt>
                <c:pt idx="80">
                  <c:v>#N/A</c:v>
                </c:pt>
                <c:pt idx="81">
                  <c:v>#N/A</c:v>
                </c:pt>
              </c:numCache>
            </c:numRef>
          </c:yVal>
          <c:smooth val="0"/>
          <c:extLst>
            <c:ext xmlns:c16="http://schemas.microsoft.com/office/drawing/2014/chart" uri="{C3380CC4-5D6E-409C-BE32-E72D297353CC}">
              <c16:uniqueId val="{00000005-5397-4BC4-9FC5-066F39CBE290}"/>
            </c:ext>
          </c:extLst>
        </c:ser>
        <c:ser>
          <c:idx val="7"/>
          <c:order val="6"/>
          <c:tx>
            <c:strRef>
              <c:f>Detector!$Y$1</c:f>
              <c:strCache>
                <c:ptCount val="1"/>
                <c:pt idx="0">
                  <c:v>NEP GaAs HEMT</c:v>
                </c:pt>
              </c:strCache>
            </c:strRef>
          </c:tx>
          <c:spPr>
            <a:ln w="19050">
              <a:noFill/>
            </a:ln>
          </c:spPr>
          <c:xVal>
            <c:numRef>
              <c:f>Detector!$C$2:$C$96</c:f>
              <c:numCache>
                <c:formatCode>General</c:formatCode>
                <c:ptCount val="95"/>
                <c:pt idx="0">
                  <c:v>300</c:v>
                </c:pt>
                <c:pt idx="1">
                  <c:v>510</c:v>
                </c:pt>
                <c:pt idx="2">
                  <c:v>1000</c:v>
                </c:pt>
                <c:pt idx="3">
                  <c:v>100</c:v>
                </c:pt>
                <c:pt idx="4">
                  <c:v>1000</c:v>
                </c:pt>
                <c:pt idx="5">
                  <c:v>10</c:v>
                </c:pt>
                <c:pt idx="6">
                  <c:v>1000</c:v>
                </c:pt>
                <c:pt idx="9">
                  <c:v>62.5</c:v>
                </c:pt>
                <c:pt idx="10">
                  <c:v>75</c:v>
                </c:pt>
                <c:pt idx="11">
                  <c:v>92.5</c:v>
                </c:pt>
                <c:pt idx="12">
                  <c:v>115</c:v>
                </c:pt>
                <c:pt idx="13">
                  <c:v>140</c:v>
                </c:pt>
                <c:pt idx="14">
                  <c:v>180</c:v>
                </c:pt>
                <c:pt idx="15">
                  <c:v>215</c:v>
                </c:pt>
                <c:pt idx="16">
                  <c:v>275</c:v>
                </c:pt>
                <c:pt idx="17">
                  <c:v>330</c:v>
                </c:pt>
                <c:pt idx="18">
                  <c:v>415</c:v>
                </c:pt>
                <c:pt idx="19">
                  <c:v>500</c:v>
                </c:pt>
                <c:pt idx="20">
                  <c:v>625</c:v>
                </c:pt>
                <c:pt idx="21">
                  <c:v>750</c:v>
                </c:pt>
                <c:pt idx="22">
                  <c:v>925</c:v>
                </c:pt>
                <c:pt idx="23">
                  <c:v>1150</c:v>
                </c:pt>
                <c:pt idx="24">
                  <c:v>1400</c:v>
                </c:pt>
                <c:pt idx="27">
                  <c:v>104</c:v>
                </c:pt>
                <c:pt idx="28">
                  <c:v>150</c:v>
                </c:pt>
                <c:pt idx="29">
                  <c:v>200</c:v>
                </c:pt>
                <c:pt idx="30">
                  <c:v>320</c:v>
                </c:pt>
                <c:pt idx="31">
                  <c:v>400</c:v>
                </c:pt>
                <c:pt idx="32">
                  <c:v>800</c:v>
                </c:pt>
                <c:pt idx="35">
                  <c:v>283</c:v>
                </c:pt>
                <c:pt idx="36">
                  <c:v>280</c:v>
                </c:pt>
                <c:pt idx="37">
                  <c:v>292</c:v>
                </c:pt>
                <c:pt idx="38">
                  <c:v>583</c:v>
                </c:pt>
                <c:pt idx="39">
                  <c:v>650</c:v>
                </c:pt>
                <c:pt idx="40">
                  <c:v>860</c:v>
                </c:pt>
                <c:pt idx="41">
                  <c:v>1027</c:v>
                </c:pt>
                <c:pt idx="42">
                  <c:v>2900</c:v>
                </c:pt>
                <c:pt idx="44">
                  <c:v>300</c:v>
                </c:pt>
                <c:pt idx="45">
                  <c:v>275</c:v>
                </c:pt>
                <c:pt idx="46">
                  <c:v>330</c:v>
                </c:pt>
                <c:pt idx="47">
                  <c:v>415</c:v>
                </c:pt>
                <c:pt idx="48">
                  <c:v>500</c:v>
                </c:pt>
                <c:pt idx="49">
                  <c:v>300</c:v>
                </c:pt>
                <c:pt idx="50">
                  <c:v>1000</c:v>
                </c:pt>
                <c:pt idx="51">
                  <c:v>343</c:v>
                </c:pt>
                <c:pt idx="52">
                  <c:v>343</c:v>
                </c:pt>
                <c:pt idx="53">
                  <c:v>300</c:v>
                </c:pt>
                <c:pt idx="54" formatCode="0.0">
                  <c:v>325.70269999999999</c:v>
                </c:pt>
                <c:pt idx="55" formatCode="0.0">
                  <c:v>325.70269999999999</c:v>
                </c:pt>
                <c:pt idx="56">
                  <c:v>300</c:v>
                </c:pt>
                <c:pt idx="57">
                  <c:v>300</c:v>
                </c:pt>
                <c:pt idx="58">
                  <c:v>660</c:v>
                </c:pt>
                <c:pt idx="59">
                  <c:v>590</c:v>
                </c:pt>
                <c:pt idx="60">
                  <c:v>94</c:v>
                </c:pt>
                <c:pt idx="61">
                  <c:v>300</c:v>
                </c:pt>
                <c:pt idx="62">
                  <c:v>300</c:v>
                </c:pt>
                <c:pt idx="63">
                  <c:v>94</c:v>
                </c:pt>
                <c:pt idx="64">
                  <c:v>94</c:v>
                </c:pt>
                <c:pt idx="65">
                  <c:v>94</c:v>
                </c:pt>
                <c:pt idx="66">
                  <c:v>94</c:v>
                </c:pt>
                <c:pt idx="67">
                  <c:v>94</c:v>
                </c:pt>
                <c:pt idx="68">
                  <c:v>94</c:v>
                </c:pt>
                <c:pt idx="69">
                  <c:v>94</c:v>
                </c:pt>
                <c:pt idx="70">
                  <c:v>300</c:v>
                </c:pt>
                <c:pt idx="71">
                  <c:v>170</c:v>
                </c:pt>
                <c:pt idx="72">
                  <c:v>280</c:v>
                </c:pt>
                <c:pt idx="73">
                  <c:v>591.4</c:v>
                </c:pt>
                <c:pt idx="74">
                  <c:v>591.4</c:v>
                </c:pt>
                <c:pt idx="75">
                  <c:v>308</c:v>
                </c:pt>
                <c:pt idx="76">
                  <c:v>304</c:v>
                </c:pt>
                <c:pt idx="77">
                  <c:v>170</c:v>
                </c:pt>
                <c:pt idx="78">
                  <c:v>271</c:v>
                </c:pt>
                <c:pt idx="79">
                  <c:v>632</c:v>
                </c:pt>
                <c:pt idx="80">
                  <c:v>615</c:v>
                </c:pt>
                <c:pt idx="81">
                  <c:v>340</c:v>
                </c:pt>
              </c:numCache>
            </c:numRef>
          </c:xVal>
          <c:yVal>
            <c:numRef>
              <c:f>Detector!$Y$2:$Y$96</c:f>
              <c:numCache>
                <c:formatCode>General</c:formatCode>
                <c:ptCount val="9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135</c:v>
                </c:pt>
                <c:pt idx="79">
                  <c:v>1250</c:v>
                </c:pt>
                <c:pt idx="80">
                  <c:v>8</c:v>
                </c:pt>
                <c:pt idx="81">
                  <c:v>#N/A</c:v>
                </c:pt>
              </c:numCache>
            </c:numRef>
          </c:yVal>
          <c:smooth val="0"/>
          <c:extLst>
            <c:ext xmlns:c16="http://schemas.microsoft.com/office/drawing/2014/chart" uri="{C3380CC4-5D6E-409C-BE32-E72D297353CC}">
              <c16:uniqueId val="{00000006-5397-4BC4-9FC5-066F39CBE290}"/>
            </c:ext>
          </c:extLst>
        </c:ser>
        <c:dLbls>
          <c:showLegendKey val="0"/>
          <c:showVal val="0"/>
          <c:showCatName val="0"/>
          <c:showSerName val="0"/>
          <c:showPercent val="0"/>
          <c:showBubbleSize val="0"/>
        </c:dLbls>
        <c:axId val="760278271"/>
        <c:axId val="757937551"/>
      </c:scatterChart>
      <c:valAx>
        <c:axId val="760278271"/>
        <c:scaling>
          <c:logBase val="10"/>
          <c:orientation val="minMax"/>
          <c:max val="1000"/>
          <c:min val="100"/>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Frequency (GHz)</a:t>
                </a:r>
              </a:p>
            </c:rich>
          </c:tx>
          <c:overlay val="0"/>
          <c:spPr>
            <a:noFill/>
            <a:ln>
              <a:noFill/>
            </a:ln>
            <a:effectLst/>
          </c:sp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crossAx val="757937551"/>
        <c:crosses val="autoZero"/>
        <c:crossBetween val="midCat"/>
      </c:valAx>
      <c:valAx>
        <c:axId val="757937551"/>
        <c:scaling>
          <c:logBase val="10"/>
          <c:orientation val="minMax"/>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NEP </a:t>
                </a:r>
                <a:r>
                  <a:rPr lang="en-US" altLang="ja-JP"/>
                  <a:t>(pW/Hz^1/2</a:t>
                </a:r>
                <a:r>
                  <a:rPr lang="en-US"/>
                  <a:t>)</a:t>
                </a:r>
              </a:p>
            </c:rich>
          </c:tx>
          <c:overlay val="0"/>
          <c:spPr>
            <a:noFill/>
            <a:ln>
              <a:noFill/>
            </a:ln>
            <a:effectLst/>
          </c:sp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crossAx val="760278271"/>
        <c:crosses val="autoZero"/>
        <c:crossBetween val="midCat"/>
      </c:valAx>
      <c:spPr>
        <a:noFill/>
        <a:ln>
          <a:solidFill>
            <a:schemeClr val="tx1"/>
          </a:solidFill>
        </a:ln>
        <a:effectLst/>
      </c:spPr>
    </c:plotArea>
    <c:legend>
      <c:legendPos val="b"/>
      <c:layout>
        <c:manualLayout>
          <c:xMode val="edge"/>
          <c:yMode val="edge"/>
          <c:x val="0.15872813859029672"/>
          <c:y val="0.10797765720207446"/>
          <c:w val="0.7525742020680638"/>
          <c:h val="0.13302518382050565"/>
        </c:manualLayout>
      </c:layout>
      <c:overlay val="0"/>
      <c:spPr>
        <a:noFill/>
        <a:ln>
          <a:solidFill>
            <a:schemeClr val="tx1"/>
          </a:solid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legend>
    <c:plotVisOnly val="1"/>
    <c:dispBlanksAs val="gap"/>
    <c:showDLblsOverMax val="0"/>
    <c:extLst/>
  </c:chart>
  <c:spPr>
    <a:ln>
      <a:noFill/>
    </a:ln>
  </c:spPr>
  <c:txPr>
    <a:bodyPr/>
    <a:lstStyle/>
    <a:p>
      <a:pPr>
        <a:defRPr sz="1600">
          <a:solidFill>
            <a:sysClr val="windowText" lastClr="000000"/>
          </a:solidFill>
        </a:defRPr>
      </a:pPr>
      <a:endParaRPr lang="ja-JP"/>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73144477471037"/>
          <c:y val="9.3101492907242817E-2"/>
          <c:w val="0.83965904698707405"/>
          <c:h val="0.75561509989498865"/>
        </c:manualLayout>
      </c:layout>
      <c:scatterChart>
        <c:scatterStyle val="lineMarker"/>
        <c:varyColors val="0"/>
        <c:ser>
          <c:idx val="0"/>
          <c:order val="0"/>
          <c:tx>
            <c:strRef>
              <c:f>Heterodyne!$Z$1</c:f>
              <c:strCache>
                <c:ptCount val="1"/>
                <c:pt idx="0">
                  <c:v>NF SBD</c:v>
                </c:pt>
              </c:strCache>
            </c:strRef>
          </c:tx>
          <c:spPr>
            <a:ln w="19050" cap="rnd">
              <a:noFill/>
              <a:round/>
            </a:ln>
            <a:effectLst/>
          </c:spPr>
          <c:marker>
            <c:symbol val="circle"/>
            <c:size val="5"/>
            <c:spPr>
              <a:solidFill>
                <a:schemeClr val="accent1"/>
              </a:solidFill>
              <a:ln w="9525">
                <a:solidFill>
                  <a:schemeClr val="accent1"/>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Heterodyne!$Z$2:$Z$148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3.7645109283829923</c:v>
                </c:pt>
                <c:pt idx="22">
                  <c:v>3.7645109283829923</c:v>
                </c:pt>
                <c:pt idx="23">
                  <c:v>3.7645109283829923</c:v>
                </c:pt>
                <c:pt idx="24">
                  <c:v>3.7645109283829923</c:v>
                </c:pt>
                <c:pt idx="25">
                  <c:v>3.7645109283829923</c:v>
                </c:pt>
                <c:pt idx="26">
                  <c:v>4.352290933914853</c:v>
                </c:pt>
                <c:pt idx="27">
                  <c:v>4.8699200874595672</c:v>
                </c:pt>
                <c:pt idx="28">
                  <c:v>5.3323719669859386</c:v>
                </c:pt>
                <c:pt idx="29">
                  <c:v>5.7502850004166763</c:v>
                </c:pt>
                <c:pt idx="30">
                  <c:v>6.4819171240029281</c:v>
                </c:pt>
                <c:pt idx="31">
                  <c:v>7.1078827051331794</c:v>
                </c:pt>
                <c:pt idx="32">
                  <c:v>8.9743748444093185</c:v>
                </c:pt>
                <c:pt idx="33">
                  <c:v>14.291394597736085</c:v>
                </c:pt>
                <c:pt idx="34">
                  <c:v>14.291394597736085</c:v>
                </c:pt>
                <c:pt idx="35">
                  <c:v>15.500173768634768</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0-A53E-4337-993A-E5BCF0BECEED}"/>
            </c:ext>
          </c:extLst>
        </c:ser>
        <c:ser>
          <c:idx val="2"/>
          <c:order val="2"/>
          <c:tx>
            <c:strRef>
              <c:f>Heterodyne!$AB$1</c:f>
              <c:strCache>
                <c:ptCount val="1"/>
                <c:pt idx="0">
                  <c:v>NF SiGe</c:v>
                </c:pt>
              </c:strCache>
            </c:strRef>
          </c:tx>
          <c:spPr>
            <a:ln w="19050" cap="rnd">
              <a:noFill/>
              <a:round/>
            </a:ln>
            <a:effectLst/>
          </c:spPr>
          <c:marker>
            <c:symbol val="circle"/>
            <c:size val="5"/>
            <c:spPr>
              <a:solidFill>
                <a:schemeClr val="accent3"/>
              </a:solidFill>
              <a:ln w="9525">
                <a:solidFill>
                  <a:schemeClr val="accent3"/>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Heterodyne!$AB$2:$AB$148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14</c:v>
                </c:pt>
                <c:pt idx="45">
                  <c:v>#N/A</c:v>
                </c:pt>
                <c:pt idx="46">
                  <c:v>#N/A</c:v>
                </c:pt>
                <c:pt idx="47">
                  <c:v>26.5</c:v>
                </c:pt>
                <c:pt idx="48">
                  <c:v>26.5</c:v>
                </c:pt>
                <c:pt idx="49">
                  <c:v>16</c:v>
                </c:pt>
                <c:pt idx="50">
                  <c:v>36</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18</c:v>
                </c:pt>
                <c:pt idx="131">
                  <c:v>36</c:v>
                </c:pt>
                <c:pt idx="132">
                  <c:v>21</c:v>
                </c:pt>
                <c:pt idx="133">
                  <c:v>15</c:v>
                </c:pt>
                <c:pt idx="134">
                  <c:v>18</c:v>
                </c:pt>
                <c:pt idx="135">
                  <c:v>14</c:v>
                </c:pt>
                <c:pt idx="136">
                  <c:v>13.4</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2-A53E-4337-993A-E5BCF0BECEED}"/>
            </c:ext>
          </c:extLst>
        </c:ser>
        <c:ser>
          <c:idx val="3"/>
          <c:order val="3"/>
          <c:tx>
            <c:strRef>
              <c:f>Heterodyne!$AC$1</c:f>
              <c:strCache>
                <c:ptCount val="1"/>
                <c:pt idx="0">
                  <c:v>NF CMOS</c:v>
                </c:pt>
              </c:strCache>
            </c:strRef>
          </c:tx>
          <c:spPr>
            <a:ln w="19050" cap="rnd">
              <a:noFill/>
              <a:round/>
            </a:ln>
            <a:effectLst/>
          </c:spPr>
          <c:marker>
            <c:symbol val="circle"/>
            <c:size val="5"/>
            <c:spPr>
              <a:solidFill>
                <a:schemeClr val="accent4"/>
              </a:solidFill>
              <a:ln w="9525">
                <a:solidFill>
                  <a:schemeClr val="accent4"/>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Heterodyne!$AC$2:$AC$148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27</c:v>
                </c:pt>
                <c:pt idx="46">
                  <c:v>22.9</c:v>
                </c:pt>
                <c:pt idx="47">
                  <c:v>#N/A</c:v>
                </c:pt>
                <c:pt idx="48">
                  <c:v>#N/A</c:v>
                </c:pt>
                <c:pt idx="49">
                  <c:v>#N/A</c:v>
                </c:pt>
                <c:pt idx="50">
                  <c:v>#N/A</c:v>
                </c:pt>
                <c:pt idx="51">
                  <c:v>29.9</c:v>
                </c:pt>
                <c:pt idx="52">
                  <c:v>15</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19</c:v>
                </c:pt>
                <c:pt idx="138">
                  <c:v>38</c:v>
                </c:pt>
                <c:pt idx="139">
                  <c:v>15</c:v>
                </c:pt>
                <c:pt idx="140">
                  <c:v>27</c:v>
                </c:pt>
                <c:pt idx="141">
                  <c:v>20</c:v>
                </c:pt>
                <c:pt idx="142">
                  <c:v>#N/A</c:v>
                </c:pt>
                <c:pt idx="143">
                  <c:v>#N/A</c:v>
                </c:pt>
                <c:pt idx="144">
                  <c:v>#N/A</c:v>
                </c:pt>
                <c:pt idx="145">
                  <c:v>#N/A</c:v>
                </c:pt>
                <c:pt idx="146">
                  <c:v>#N/A</c:v>
                </c:pt>
              </c:numCache>
            </c:numRef>
          </c:yVal>
          <c:smooth val="0"/>
          <c:extLst>
            <c:ext xmlns:c16="http://schemas.microsoft.com/office/drawing/2014/chart" uri="{C3380CC4-5D6E-409C-BE32-E72D297353CC}">
              <c16:uniqueId val="{00000003-A53E-4337-993A-E5BCF0BECEED}"/>
            </c:ext>
          </c:extLst>
        </c:ser>
        <c:ser>
          <c:idx val="4"/>
          <c:order val="4"/>
          <c:tx>
            <c:strRef>
              <c:f>Heterodyne!$AD$1</c:f>
              <c:strCache>
                <c:ptCount val="1"/>
                <c:pt idx="0">
                  <c:v>NF InP HEMT</c:v>
                </c:pt>
              </c:strCache>
            </c:strRef>
          </c:tx>
          <c:spPr>
            <a:ln w="19050" cap="rnd">
              <a:noFill/>
              <a:round/>
            </a:ln>
            <a:effectLst/>
          </c:spPr>
          <c:marker>
            <c:symbol val="circle"/>
            <c:size val="5"/>
            <c:spPr>
              <a:solidFill>
                <a:schemeClr val="accent5"/>
              </a:solidFill>
              <a:ln w="9525">
                <a:solidFill>
                  <a:schemeClr val="accent5"/>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Heterodyne!$AD$2:$AD$148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9.6</c:v>
                </c:pt>
                <c:pt idx="57">
                  <c:v>16</c:v>
                </c:pt>
                <c:pt idx="58">
                  <c:v>#N/A</c:v>
                </c:pt>
                <c:pt idx="59">
                  <c:v>15</c:v>
                </c:pt>
                <c:pt idx="60">
                  <c:v>#N/A</c:v>
                </c:pt>
                <c:pt idx="61">
                  <c:v>15.04</c:v>
                </c:pt>
                <c:pt idx="62">
                  <c:v>#N/A</c:v>
                </c:pt>
                <c:pt idx="63">
                  <c:v>#N/A</c:v>
                </c:pt>
                <c:pt idx="64">
                  <c:v>17</c:v>
                </c:pt>
                <c:pt idx="65">
                  <c:v>6</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4-A53E-4337-993A-E5BCF0BECEED}"/>
            </c:ext>
          </c:extLst>
        </c:ser>
        <c:ser>
          <c:idx val="5"/>
          <c:order val="5"/>
          <c:tx>
            <c:strRef>
              <c:f>Heterodyne!$AE$1</c:f>
              <c:strCache>
                <c:ptCount val="1"/>
                <c:pt idx="0">
                  <c:v>NF mHEMT</c:v>
                </c:pt>
              </c:strCache>
            </c:strRef>
          </c:tx>
          <c:spPr>
            <a:ln w="19050" cap="rnd">
              <a:noFill/>
              <a:round/>
            </a:ln>
            <a:effectLst/>
          </c:spPr>
          <c:marker>
            <c:symbol val="circle"/>
            <c:size val="5"/>
            <c:spPr>
              <a:solidFill>
                <a:schemeClr val="accent6"/>
              </a:solidFill>
              <a:ln w="9525">
                <a:solidFill>
                  <a:schemeClr val="accent6"/>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Heterodyne!$AE$2:$AE$148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8.5</c:v>
                </c:pt>
                <c:pt idx="74">
                  <c:v>8.5</c:v>
                </c:pt>
                <c:pt idx="75">
                  <c:v>7</c:v>
                </c:pt>
                <c:pt idx="76">
                  <c:v>#N/A</c:v>
                </c:pt>
                <c:pt idx="77">
                  <c:v>7.5</c:v>
                </c:pt>
                <c:pt idx="78">
                  <c:v>#N/A</c:v>
                </c:pt>
                <c:pt idx="79">
                  <c:v>20</c:v>
                </c:pt>
                <c:pt idx="80">
                  <c:v>12</c:v>
                </c:pt>
                <c:pt idx="81">
                  <c:v>7.6</c:v>
                </c:pt>
                <c:pt idx="82">
                  <c:v>#N/A</c:v>
                </c:pt>
                <c:pt idx="83">
                  <c:v>#N/A</c:v>
                </c:pt>
                <c:pt idx="84">
                  <c:v>#N/A</c:v>
                </c:pt>
                <c:pt idx="85">
                  <c:v>#N/A</c:v>
                </c:pt>
                <c:pt idx="86">
                  <c:v>#N/A</c:v>
                </c:pt>
                <c:pt idx="87">
                  <c:v>#N/A</c:v>
                </c:pt>
                <c:pt idx="88">
                  <c:v>6.5</c:v>
                </c:pt>
                <c:pt idx="89">
                  <c:v>#N/A</c:v>
                </c:pt>
                <c:pt idx="90">
                  <c:v>#N/A</c:v>
                </c:pt>
                <c:pt idx="91">
                  <c:v>#N/A</c:v>
                </c:pt>
                <c:pt idx="92">
                  <c:v>5.5</c:v>
                </c:pt>
                <c:pt idx="93">
                  <c:v>3</c:v>
                </c:pt>
                <c:pt idx="94">
                  <c:v>4</c:v>
                </c:pt>
                <c:pt idx="95">
                  <c:v>3.4</c:v>
                </c:pt>
                <c:pt idx="96">
                  <c:v>6.5</c:v>
                </c:pt>
                <c:pt idx="97">
                  <c:v>#N/A</c:v>
                </c:pt>
                <c:pt idx="98">
                  <c:v>14.75</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8.6</c:v>
                </c:pt>
                <c:pt idx="121">
                  <c:v>#N/A</c:v>
                </c:pt>
                <c:pt idx="122">
                  <c:v>8.4</c:v>
                </c:pt>
                <c:pt idx="123">
                  <c:v>#N/A</c:v>
                </c:pt>
                <c:pt idx="124">
                  <c:v>9</c:v>
                </c:pt>
                <c:pt idx="125">
                  <c:v>#N/A</c:v>
                </c:pt>
                <c:pt idx="126">
                  <c:v>14</c:v>
                </c:pt>
                <c:pt idx="127">
                  <c:v>#N/A</c:v>
                </c:pt>
                <c:pt idx="128">
                  <c:v>7</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5-A53E-4337-993A-E5BCF0BECEED}"/>
            </c:ext>
          </c:extLst>
        </c:ser>
        <c:ser>
          <c:idx val="6"/>
          <c:order val="6"/>
          <c:tx>
            <c:strRef>
              <c:f>Heterodyne!$AF$1</c:f>
              <c:strCache>
                <c:ptCount val="1"/>
                <c:pt idx="0">
                  <c:v>NF InP HBT</c:v>
                </c:pt>
              </c:strCache>
            </c:strRef>
          </c:tx>
          <c:spPr>
            <a:ln w="19050" cap="rnd">
              <a:noFill/>
              <a:round/>
            </a:ln>
            <a:effectLst/>
          </c:spPr>
          <c:marker>
            <c:symbol val="circle"/>
            <c:size val="5"/>
            <c:spPr>
              <a:solidFill>
                <a:schemeClr val="accent1">
                  <a:lumMod val="60000"/>
                </a:schemeClr>
              </a:solidFill>
              <a:ln w="9525">
                <a:solidFill>
                  <a:schemeClr val="accent1">
                    <a:lumMod val="60000"/>
                  </a:schemeClr>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Heterodyne!$AF$2:$AF$148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14.15</c:v>
                </c:pt>
                <c:pt idx="101">
                  <c:v>17</c:v>
                </c:pt>
                <c:pt idx="102">
                  <c:v>#N/A</c:v>
                </c:pt>
                <c:pt idx="103">
                  <c:v>#N/A</c:v>
                </c:pt>
                <c:pt idx="104">
                  <c:v>#N/A</c:v>
                </c:pt>
                <c:pt idx="105">
                  <c:v>#N/A</c:v>
                </c:pt>
                <c:pt idx="106">
                  <c:v>12</c:v>
                </c:pt>
                <c:pt idx="107">
                  <c:v>13.5</c:v>
                </c:pt>
                <c:pt idx="108">
                  <c:v>18.5</c:v>
                </c:pt>
                <c:pt idx="109">
                  <c:v>19</c:v>
                </c:pt>
                <c:pt idx="110">
                  <c:v>12.75</c:v>
                </c:pt>
                <c:pt idx="111">
                  <c:v>13</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6-A53E-4337-993A-E5BCF0BECEED}"/>
            </c:ext>
          </c:extLst>
        </c:ser>
        <c:dLbls>
          <c:showLegendKey val="0"/>
          <c:showVal val="0"/>
          <c:showCatName val="0"/>
          <c:showSerName val="0"/>
          <c:showPercent val="0"/>
          <c:showBubbleSize val="0"/>
        </c:dLbls>
        <c:axId val="760278271"/>
        <c:axId val="757937551"/>
        <c:extLst>
          <c:ext xmlns:c15="http://schemas.microsoft.com/office/drawing/2012/chart" uri="{02D57815-91ED-43cb-92C2-25804820EDAC}">
            <c15:filteredScatterSeries>
              <c15:ser>
                <c:idx val="1"/>
                <c:order val="1"/>
                <c:tx>
                  <c:strRef>
                    <c:extLst>
                      <c:ext uri="{02D57815-91ED-43cb-92C2-25804820EDAC}">
                        <c15:formulaRef>
                          <c15:sqref>Heterodyne!$AA$1</c15:sqref>
                        </c15:formulaRef>
                      </c:ext>
                    </c:extLst>
                    <c:strCache>
                      <c:ptCount val="1"/>
                      <c:pt idx="0">
                        <c:v>NF FMBD</c:v>
                      </c:pt>
                    </c:strCache>
                  </c:strRef>
                </c:tx>
                <c:spPr>
                  <a:ln w="1905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Heterodyne!$C$2:$C$148</c15:sqref>
                        </c15:formulaRef>
                      </c:ext>
                    </c:extLst>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extLst>
                      <c:ext uri="{02D57815-91ED-43cb-92C2-25804820EDAC}">
                        <c15:formulaRef>
                          <c15:sqref>Heterodyne!$AA$2:$AA$148</c15:sqref>
                        </c15:formulaRef>
                      </c:ext>
                    </c:extLst>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1-A53E-4337-993A-E5BCF0BECEED}"/>
                  </c:ext>
                </c:extLst>
              </c15:ser>
            </c15:filteredScatterSeries>
          </c:ext>
        </c:extLst>
      </c:scatterChart>
      <c:valAx>
        <c:axId val="760278271"/>
        <c:scaling>
          <c:logBase val="10"/>
          <c:orientation val="minMax"/>
          <c:max val="1000"/>
          <c:min val="100"/>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Frequency (GHz)</a:t>
                </a: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crossAx val="757937551"/>
        <c:crosses val="autoZero"/>
        <c:crossBetween val="midCat"/>
      </c:valAx>
      <c:valAx>
        <c:axId val="757937551"/>
        <c:scaling>
          <c:orientation val="minMax"/>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Noise figure (dB)</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crossAx val="760278271"/>
        <c:crosses val="autoZero"/>
        <c:crossBetween val="midCat"/>
      </c:valAx>
      <c:spPr>
        <a:noFill/>
        <a:ln>
          <a:solidFill>
            <a:schemeClr val="tx1"/>
          </a:solidFill>
        </a:ln>
        <a:effectLst/>
      </c:spPr>
    </c:plotArea>
    <c:legend>
      <c:legendPos val="b"/>
      <c:layout>
        <c:manualLayout>
          <c:xMode val="edge"/>
          <c:yMode val="edge"/>
          <c:x val="0.71649453358141346"/>
          <c:y val="0.10797761454833718"/>
          <c:w val="0.22934439743190685"/>
          <c:h val="0.3691117123939161"/>
        </c:manualLayout>
      </c:layout>
      <c:overlay val="0"/>
      <c:spPr>
        <a:noFill/>
        <a:ln>
          <a:solidFill>
            <a:schemeClr val="tx1"/>
          </a:solid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defRPr>
      </a:pPr>
      <a:endParaRPr lang="ja-JP"/>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73144477471037"/>
          <c:y val="9.3101492907242817E-2"/>
          <c:w val="0.83965904698707405"/>
          <c:h val="0.75561509989498865"/>
        </c:manualLayout>
      </c:layout>
      <c:scatterChart>
        <c:scatterStyle val="lineMarker"/>
        <c:varyColors val="0"/>
        <c:ser>
          <c:idx val="0"/>
          <c:order val="0"/>
          <c:tx>
            <c:strRef>
              <c:f>Heterodyne!$AF$1</c:f>
              <c:strCache>
                <c:ptCount val="1"/>
                <c:pt idx="0">
                  <c:v>CG SBD</c:v>
                </c:pt>
              </c:strCache>
            </c:strRef>
          </c:tx>
          <c:spPr>
            <a:ln w="25400" cap="rnd">
              <a:noFill/>
              <a:round/>
            </a:ln>
            <a:effectLst/>
          </c:spPr>
          <c:marker>
            <c:symbol val="circle"/>
            <c:size val="5"/>
            <c:spPr>
              <a:solidFill>
                <a:schemeClr val="accent1"/>
              </a:solidFill>
              <a:ln w="9525">
                <a:solidFill>
                  <a:schemeClr val="accent1"/>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Heterodyne!$AF$2:$AF$148</c:f>
              <c:numCache>
                <c:formatCode>General</c:formatCode>
                <c:ptCount val="147"/>
                <c:pt idx="0">
                  <c:v>#N/A</c:v>
                </c:pt>
                <c:pt idx="1">
                  <c:v>#N/A</c:v>
                </c:pt>
                <c:pt idx="2">
                  <c:v>#N/A</c:v>
                </c:pt>
                <c:pt idx="3">
                  <c:v>-8</c:v>
                </c:pt>
                <c:pt idx="4">
                  <c:v>-8</c:v>
                </c:pt>
                <c:pt idx="5">
                  <c:v>-8</c:v>
                </c:pt>
                <c:pt idx="6">
                  <c:v>-8</c:v>
                </c:pt>
                <c:pt idx="7">
                  <c:v>-8</c:v>
                </c:pt>
                <c:pt idx="8">
                  <c:v>-9</c:v>
                </c:pt>
                <c:pt idx="9">
                  <c:v>-9</c:v>
                </c:pt>
                <c:pt idx="10">
                  <c:v>-10</c:v>
                </c:pt>
                <c:pt idx="11">
                  <c:v>-10</c:v>
                </c:pt>
                <c:pt idx="12">
                  <c:v>-11</c:v>
                </c:pt>
                <c:pt idx="13">
                  <c:v>-11</c:v>
                </c:pt>
                <c:pt idx="14">
                  <c:v>-15</c:v>
                </c:pt>
                <c:pt idx="15">
                  <c:v>-20</c:v>
                </c:pt>
                <c:pt idx="16">
                  <c:v>-20</c:v>
                </c:pt>
                <c:pt idx="17">
                  <c:v>-20</c:v>
                </c:pt>
                <c:pt idx="18">
                  <c:v>-20</c:v>
                </c:pt>
                <c:pt idx="19">
                  <c:v>-25</c:v>
                </c:pt>
                <c:pt idx="20">
                  <c:v>#N/A</c:v>
                </c:pt>
                <c:pt idx="21">
                  <c:v>-7</c:v>
                </c:pt>
                <c:pt idx="22">
                  <c:v>-7</c:v>
                </c:pt>
                <c:pt idx="23">
                  <c:v>-7</c:v>
                </c:pt>
                <c:pt idx="24">
                  <c:v>-7</c:v>
                </c:pt>
                <c:pt idx="25">
                  <c:v>-7</c:v>
                </c:pt>
                <c:pt idx="26">
                  <c:v>-7.5</c:v>
                </c:pt>
                <c:pt idx="27">
                  <c:v>-8</c:v>
                </c:pt>
                <c:pt idx="28">
                  <c:v>-8.5</c:v>
                </c:pt>
                <c:pt idx="29">
                  <c:v>-9</c:v>
                </c:pt>
                <c:pt idx="30">
                  <c:v>-9.5</c:v>
                </c:pt>
                <c:pt idx="31">
                  <c:v>-10</c:v>
                </c:pt>
                <c:pt idx="32">
                  <c:v>-11</c:v>
                </c:pt>
                <c:pt idx="33">
                  <c:v>-15</c:v>
                </c:pt>
                <c:pt idx="34">
                  <c:v>-20</c:v>
                </c:pt>
                <c:pt idx="35">
                  <c:v>-20</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0-D996-4CFA-8425-A2CD034132F5}"/>
            </c:ext>
          </c:extLst>
        </c:ser>
        <c:ser>
          <c:idx val="2"/>
          <c:order val="2"/>
          <c:tx>
            <c:strRef>
              <c:f>Heterodyne!$AH$1</c:f>
              <c:strCache>
                <c:ptCount val="1"/>
                <c:pt idx="0">
                  <c:v>CG SiGe</c:v>
                </c:pt>
              </c:strCache>
            </c:strRef>
          </c:tx>
          <c:spPr>
            <a:ln w="25400" cap="rnd">
              <a:noFill/>
              <a:round/>
            </a:ln>
            <a:effectLst/>
          </c:spPr>
          <c:marker>
            <c:symbol val="circle"/>
            <c:size val="5"/>
            <c:spPr>
              <a:solidFill>
                <a:schemeClr val="accent3"/>
              </a:solidFill>
              <a:ln w="9525">
                <a:solidFill>
                  <a:schemeClr val="accent3"/>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Heterodyne!$AH$2:$AH$148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c:v>
                </c:pt>
                <c:pt idx="45">
                  <c:v>#N/A</c:v>
                </c:pt>
                <c:pt idx="46">
                  <c:v>#N/A</c:v>
                </c:pt>
                <c:pt idx="47">
                  <c:v>32</c:v>
                </c:pt>
                <c:pt idx="48">
                  <c:v>32</c:v>
                </c:pt>
                <c:pt idx="49">
                  <c:v>11</c:v>
                </c:pt>
                <c:pt idx="50">
                  <c:v>-14</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16</c:v>
                </c:pt>
                <c:pt idx="131">
                  <c:v>-14</c:v>
                </c:pt>
                <c:pt idx="132">
                  <c:v>18</c:v>
                </c:pt>
                <c:pt idx="133">
                  <c:v>10.5</c:v>
                </c:pt>
                <c:pt idx="134">
                  <c:v>13</c:v>
                </c:pt>
                <c:pt idx="135">
                  <c:v>8</c:v>
                </c:pt>
                <c:pt idx="136">
                  <c:v>32</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2-D996-4CFA-8425-A2CD034132F5}"/>
            </c:ext>
          </c:extLst>
        </c:ser>
        <c:ser>
          <c:idx val="3"/>
          <c:order val="3"/>
          <c:tx>
            <c:strRef>
              <c:f>Heterodyne!$AI$1</c:f>
              <c:strCache>
                <c:ptCount val="1"/>
                <c:pt idx="0">
                  <c:v>CG CMOS</c:v>
                </c:pt>
              </c:strCache>
            </c:strRef>
          </c:tx>
          <c:spPr>
            <a:ln w="25400" cap="rnd">
              <a:noFill/>
              <a:round/>
            </a:ln>
            <a:effectLst/>
          </c:spPr>
          <c:marker>
            <c:symbol val="circle"/>
            <c:size val="5"/>
            <c:spPr>
              <a:solidFill>
                <a:schemeClr val="accent4"/>
              </a:solidFill>
              <a:ln w="9525">
                <a:solidFill>
                  <a:schemeClr val="accent4"/>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Heterodyne!$AI$2:$AI$148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-39.799999999999997</c:v>
                </c:pt>
                <c:pt idx="42">
                  <c:v>#N/A</c:v>
                </c:pt>
                <c:pt idx="43">
                  <c:v>#N/A</c:v>
                </c:pt>
                <c:pt idx="44">
                  <c:v>#N/A</c:v>
                </c:pt>
                <c:pt idx="45">
                  <c:v>-19</c:v>
                </c:pt>
                <c:pt idx="46">
                  <c:v>2</c:v>
                </c:pt>
                <c:pt idx="47">
                  <c:v>#N/A</c:v>
                </c:pt>
                <c:pt idx="48">
                  <c:v>#N/A</c:v>
                </c:pt>
                <c:pt idx="49">
                  <c:v>#N/A</c:v>
                </c:pt>
                <c:pt idx="50">
                  <c:v>#N/A</c:v>
                </c:pt>
                <c:pt idx="51">
                  <c:v>6.6</c:v>
                </c:pt>
                <c:pt idx="52">
                  <c:v>25</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17</c:v>
                </c:pt>
                <c:pt idx="138">
                  <c:v>-6</c:v>
                </c:pt>
                <c:pt idx="139">
                  <c:v>25</c:v>
                </c:pt>
                <c:pt idx="140">
                  <c:v>-19</c:v>
                </c:pt>
                <c:pt idx="141">
                  <c:v>0</c:v>
                </c:pt>
                <c:pt idx="142">
                  <c:v>-21</c:v>
                </c:pt>
                <c:pt idx="143">
                  <c:v>#N/A</c:v>
                </c:pt>
                <c:pt idx="144">
                  <c:v>#N/A</c:v>
                </c:pt>
                <c:pt idx="145">
                  <c:v>#N/A</c:v>
                </c:pt>
                <c:pt idx="146">
                  <c:v>#N/A</c:v>
                </c:pt>
              </c:numCache>
            </c:numRef>
          </c:yVal>
          <c:smooth val="0"/>
          <c:extLst>
            <c:ext xmlns:c16="http://schemas.microsoft.com/office/drawing/2014/chart" uri="{C3380CC4-5D6E-409C-BE32-E72D297353CC}">
              <c16:uniqueId val="{00000003-D996-4CFA-8425-A2CD034132F5}"/>
            </c:ext>
          </c:extLst>
        </c:ser>
        <c:ser>
          <c:idx val="4"/>
          <c:order val="4"/>
          <c:tx>
            <c:strRef>
              <c:f>Heterodyne!$AJ$1</c:f>
              <c:strCache>
                <c:ptCount val="1"/>
                <c:pt idx="0">
                  <c:v>CG InP HEMT</c:v>
                </c:pt>
              </c:strCache>
            </c:strRef>
          </c:tx>
          <c:spPr>
            <a:ln w="25400" cap="rnd">
              <a:noFill/>
              <a:round/>
            </a:ln>
            <a:effectLst/>
          </c:spPr>
          <c:marker>
            <c:symbol val="circle"/>
            <c:size val="5"/>
            <c:spPr>
              <a:solidFill>
                <a:schemeClr val="accent5"/>
              </a:solidFill>
              <a:ln w="9525">
                <a:solidFill>
                  <a:schemeClr val="accent5"/>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Heterodyne!$AJ$2:$AJ$148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-13</c:v>
                </c:pt>
                <c:pt idx="55">
                  <c:v>-25</c:v>
                </c:pt>
                <c:pt idx="56">
                  <c:v>27.5</c:v>
                </c:pt>
                <c:pt idx="57">
                  <c:v>47.5</c:v>
                </c:pt>
                <c:pt idx="58">
                  <c:v>-18.5</c:v>
                </c:pt>
                <c:pt idx="59">
                  <c:v>#N/A</c:v>
                </c:pt>
                <c:pt idx="60">
                  <c:v>-15</c:v>
                </c:pt>
                <c:pt idx="61">
                  <c:v>3</c:v>
                </c:pt>
                <c:pt idx="62">
                  <c:v>-15</c:v>
                </c:pt>
                <c:pt idx="63">
                  <c:v>-15.5</c:v>
                </c:pt>
                <c:pt idx="64">
                  <c:v>-16.5</c:v>
                </c:pt>
                <c:pt idx="65">
                  <c:v>-12</c:v>
                </c:pt>
                <c:pt idx="66">
                  <c:v>-6.5</c:v>
                </c:pt>
                <c:pt idx="67">
                  <c:v>-3</c:v>
                </c:pt>
                <c:pt idx="68">
                  <c:v>-6.5</c:v>
                </c:pt>
                <c:pt idx="69">
                  <c:v>-6.5</c:v>
                </c:pt>
                <c:pt idx="70">
                  <c:v>-6.9</c:v>
                </c:pt>
                <c:pt idx="71">
                  <c:v>-14.3</c:v>
                </c:pt>
                <c:pt idx="72">
                  <c:v>-8.5</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-15.2</c:v>
                </c:pt>
                <c:pt idx="116">
                  <c:v>-16.5</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4-D996-4CFA-8425-A2CD034132F5}"/>
            </c:ext>
          </c:extLst>
        </c:ser>
        <c:ser>
          <c:idx val="5"/>
          <c:order val="5"/>
          <c:tx>
            <c:strRef>
              <c:f>Heterodyne!$AK$1</c:f>
              <c:strCache>
                <c:ptCount val="1"/>
                <c:pt idx="0">
                  <c:v>CG mHEMT</c:v>
                </c:pt>
              </c:strCache>
            </c:strRef>
          </c:tx>
          <c:spPr>
            <a:ln w="25400" cap="rnd">
              <a:noFill/>
              <a:round/>
            </a:ln>
            <a:effectLst/>
          </c:spPr>
          <c:marker>
            <c:symbol val="circle"/>
            <c:size val="5"/>
            <c:spPr>
              <a:solidFill>
                <a:schemeClr val="accent6"/>
              </a:solidFill>
              <a:ln w="9525">
                <a:solidFill>
                  <a:schemeClr val="accent6"/>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Heterodyne!$AK$2:$AK$148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-20</c:v>
                </c:pt>
                <c:pt idx="74">
                  <c:v>-7</c:v>
                </c:pt>
                <c:pt idx="75">
                  <c:v>-1</c:v>
                </c:pt>
                <c:pt idx="76">
                  <c:v>-15</c:v>
                </c:pt>
                <c:pt idx="77">
                  <c:v>7</c:v>
                </c:pt>
                <c:pt idx="78">
                  <c:v>-7</c:v>
                </c:pt>
                <c:pt idx="79">
                  <c:v>-20</c:v>
                </c:pt>
                <c:pt idx="80">
                  <c:v>-12</c:v>
                </c:pt>
                <c:pt idx="81">
                  <c:v>3</c:v>
                </c:pt>
                <c:pt idx="82">
                  <c:v>15</c:v>
                </c:pt>
                <c:pt idx="83">
                  <c:v>13.7</c:v>
                </c:pt>
                <c:pt idx="84">
                  <c:v>-11.2</c:v>
                </c:pt>
                <c:pt idx="85">
                  <c:v>-13.3</c:v>
                </c:pt>
                <c:pt idx="86">
                  <c:v>-17</c:v>
                </c:pt>
                <c:pt idx="87">
                  <c:v>4.7</c:v>
                </c:pt>
                <c:pt idx="88">
                  <c:v>-12</c:v>
                </c:pt>
                <c:pt idx="89">
                  <c:v>-19.3</c:v>
                </c:pt>
                <c:pt idx="90">
                  <c:v>-18.399999999999999</c:v>
                </c:pt>
                <c:pt idx="91">
                  <c:v>-15.5</c:v>
                </c:pt>
                <c:pt idx="92">
                  <c:v>0.5</c:v>
                </c:pt>
                <c:pt idx="93">
                  <c:v>10.5</c:v>
                </c:pt>
                <c:pt idx="94">
                  <c:v>8.1999999999999993</c:v>
                </c:pt>
                <c:pt idx="95">
                  <c:v>11</c:v>
                </c:pt>
                <c:pt idx="96">
                  <c:v>6</c:v>
                </c:pt>
                <c:pt idx="97">
                  <c:v>3.2</c:v>
                </c:pt>
                <c:pt idx="98">
                  <c:v>12.25</c:v>
                </c:pt>
                <c:pt idx="99">
                  <c:v>-15</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-10</c:v>
                </c:pt>
                <c:pt idx="115">
                  <c:v>#N/A</c:v>
                </c:pt>
                <c:pt idx="116">
                  <c:v>#N/A</c:v>
                </c:pt>
                <c:pt idx="117">
                  <c:v>2.8</c:v>
                </c:pt>
                <c:pt idx="118">
                  <c:v>-8.6999999999999993</c:v>
                </c:pt>
                <c:pt idx="119">
                  <c:v>-11.5</c:v>
                </c:pt>
                <c:pt idx="120">
                  <c:v>6.5</c:v>
                </c:pt>
                <c:pt idx="121">
                  <c:v>-19</c:v>
                </c:pt>
                <c:pt idx="122">
                  <c:v>2</c:v>
                </c:pt>
                <c:pt idx="123">
                  <c:v>15.4</c:v>
                </c:pt>
                <c:pt idx="124">
                  <c:v>-8</c:v>
                </c:pt>
                <c:pt idx="125">
                  <c:v>11.2</c:v>
                </c:pt>
                <c:pt idx="126">
                  <c:v>-12.2</c:v>
                </c:pt>
                <c:pt idx="127">
                  <c:v>4.7</c:v>
                </c:pt>
                <c:pt idx="128">
                  <c:v>1.5</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5-D996-4CFA-8425-A2CD034132F5}"/>
            </c:ext>
          </c:extLst>
        </c:ser>
        <c:ser>
          <c:idx val="6"/>
          <c:order val="6"/>
          <c:tx>
            <c:strRef>
              <c:f>Heterodyne!$AL$1</c:f>
              <c:strCache>
                <c:ptCount val="1"/>
                <c:pt idx="0">
                  <c:v>CG InP HBT</c:v>
                </c:pt>
              </c:strCache>
            </c:strRef>
          </c:tx>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Heterodyne!$AL$2:$AL$148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26</c:v>
                </c:pt>
                <c:pt idx="101">
                  <c:v>11.8</c:v>
                </c:pt>
                <c:pt idx="102">
                  <c:v>7.5</c:v>
                </c:pt>
                <c:pt idx="103">
                  <c:v>26</c:v>
                </c:pt>
                <c:pt idx="104">
                  <c:v>-12.4</c:v>
                </c:pt>
                <c:pt idx="105">
                  <c:v>1.6</c:v>
                </c:pt>
                <c:pt idx="106">
                  <c:v>-3</c:v>
                </c:pt>
                <c:pt idx="107">
                  <c:v>-1</c:v>
                </c:pt>
                <c:pt idx="108">
                  <c:v>-5</c:v>
                </c:pt>
                <c:pt idx="109">
                  <c:v>-4</c:v>
                </c:pt>
                <c:pt idx="110">
                  <c:v>14</c:v>
                </c:pt>
                <c:pt idx="111">
                  <c:v>15</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6-D996-4CFA-8425-A2CD034132F5}"/>
            </c:ext>
          </c:extLst>
        </c:ser>
        <c:dLbls>
          <c:showLegendKey val="0"/>
          <c:showVal val="0"/>
          <c:showCatName val="0"/>
          <c:showSerName val="0"/>
          <c:showPercent val="0"/>
          <c:showBubbleSize val="0"/>
        </c:dLbls>
        <c:axId val="760278271"/>
        <c:axId val="757937551"/>
        <c:extLst>
          <c:ext xmlns:c15="http://schemas.microsoft.com/office/drawing/2012/chart" uri="{02D57815-91ED-43cb-92C2-25804820EDAC}">
            <c15:filteredScatterSeries>
              <c15:ser>
                <c:idx val="1"/>
                <c:order val="1"/>
                <c:tx>
                  <c:strRef>
                    <c:extLst>
                      <c:ext uri="{02D57815-91ED-43cb-92C2-25804820EDAC}">
                        <c15:formulaRef>
                          <c15:sqref>Heterodyne!$AG$1</c15:sqref>
                        </c15:formulaRef>
                      </c:ext>
                    </c:extLst>
                    <c:strCache>
                      <c:ptCount val="1"/>
                      <c:pt idx="0">
                        <c:v>CG FMBD</c:v>
                      </c:pt>
                    </c:strCache>
                  </c:strRef>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Heterodyne!$C$2:$C$148</c15:sqref>
                        </c15:formulaRef>
                      </c:ext>
                    </c:extLst>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extLst>
                      <c:ext uri="{02D57815-91ED-43cb-92C2-25804820EDAC}">
                        <c15:formulaRef>
                          <c15:sqref>Heterodyne!$AG$2:$AG$148</c15:sqref>
                        </c15:formulaRef>
                      </c:ext>
                    </c:extLst>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1-D996-4CFA-8425-A2CD034132F5}"/>
                  </c:ext>
                </c:extLst>
              </c15:ser>
            </c15:filteredScatterSeries>
          </c:ext>
        </c:extLst>
      </c:scatterChart>
      <c:valAx>
        <c:axId val="760278271"/>
        <c:scaling>
          <c:logBase val="10"/>
          <c:orientation val="minMax"/>
          <c:max val="1000"/>
          <c:min val="100"/>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Frequency (GHz)</a:t>
                </a: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crossAx val="757937551"/>
        <c:crossesAt val="-50"/>
        <c:crossBetween val="midCat"/>
      </c:valAx>
      <c:valAx>
        <c:axId val="757937551"/>
        <c:scaling>
          <c:orientation val="minMax"/>
          <c:max val="50"/>
          <c:min val="-50"/>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CG</a:t>
                </a:r>
                <a:r>
                  <a:rPr lang="en-US" baseline="0"/>
                  <a:t> </a:t>
                </a:r>
                <a:r>
                  <a:rPr lang="en-US"/>
                  <a:t>(dB)</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crossAx val="760278271"/>
        <c:crosses val="autoZero"/>
        <c:crossBetween val="midCat"/>
      </c:valAx>
      <c:spPr>
        <a:noFill/>
        <a:ln>
          <a:solidFill>
            <a:schemeClr val="tx1"/>
          </a:solidFill>
        </a:ln>
        <a:effectLst/>
      </c:spPr>
    </c:plotArea>
    <c:legend>
      <c:legendPos val="b"/>
      <c:layout>
        <c:manualLayout>
          <c:xMode val="edge"/>
          <c:yMode val="edge"/>
          <c:x val="0.20544739866539385"/>
          <c:y val="5.8156692352468821E-2"/>
          <c:w val="0.50731251932128285"/>
          <c:h val="0.18231942852310984"/>
        </c:manualLayout>
      </c:layout>
      <c:overlay val="0"/>
      <c:spPr>
        <a:solidFill>
          <a:sysClr val="window" lastClr="FFFFFF"/>
        </a:solidFill>
        <a:ln>
          <a:solidFill>
            <a:schemeClr val="tx1"/>
          </a:solid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defRPr>
      </a:pPr>
      <a:endParaRPr lang="ja-JP"/>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73144477471037"/>
          <c:y val="9.3101492907242817E-2"/>
          <c:w val="0.83965904698707405"/>
          <c:h val="0.75561509989498865"/>
        </c:manualLayout>
      </c:layout>
      <c:scatterChart>
        <c:scatterStyle val="lineMarker"/>
        <c:varyColors val="0"/>
        <c:ser>
          <c:idx val="0"/>
          <c:order val="0"/>
          <c:tx>
            <c:strRef>
              <c:f>Heterodyne!$AN$1</c:f>
              <c:strCache>
                <c:ptCount val="1"/>
                <c:pt idx="0">
                  <c:v>NF w/ LNA SiGe</c:v>
                </c:pt>
              </c:strCache>
            </c:strRef>
          </c:tx>
          <c:spPr>
            <a:ln w="25400" cap="rnd">
              <a:noFill/>
              <a:round/>
            </a:ln>
            <a:effectLst/>
          </c:spPr>
          <c:marker>
            <c:symbol val="circle"/>
            <c:size val="5"/>
            <c:spPr>
              <a:solidFill>
                <a:schemeClr val="accent1"/>
              </a:solidFill>
              <a:ln w="9525">
                <a:solidFill>
                  <a:schemeClr val="accent1"/>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Heterodyne!$AN$2:$AN$148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18</c:v>
                </c:pt>
                <c:pt idx="131">
                  <c:v>#N/A</c:v>
                </c:pt>
                <c:pt idx="132">
                  <c:v>21</c:v>
                </c:pt>
                <c:pt idx="133">
                  <c:v>15</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0-8B69-4C95-822F-D7F1F17BB962}"/>
            </c:ext>
          </c:extLst>
        </c:ser>
        <c:ser>
          <c:idx val="1"/>
          <c:order val="1"/>
          <c:tx>
            <c:strRef>
              <c:f>Heterodyne!$AO$1</c:f>
              <c:strCache>
                <c:ptCount val="1"/>
                <c:pt idx="0">
                  <c:v>NF w/o LNA SiGe</c:v>
                </c:pt>
              </c:strCache>
            </c:strRef>
          </c:tx>
          <c:spPr>
            <a:ln w="25400" cap="rnd">
              <a:noFill/>
              <a:round/>
            </a:ln>
            <a:effectLst/>
          </c:spPr>
          <c:marker>
            <c:symbol val="circle"/>
            <c:size val="5"/>
            <c:spPr>
              <a:solidFill>
                <a:schemeClr val="accent2"/>
              </a:solidFill>
              <a:ln w="9525">
                <a:solidFill>
                  <a:schemeClr val="accent2"/>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Heterodyne!$AO$2:$AO$148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14</c:v>
                </c:pt>
                <c:pt idx="45">
                  <c:v>#N/A</c:v>
                </c:pt>
                <c:pt idx="46">
                  <c:v>#N/A</c:v>
                </c:pt>
                <c:pt idx="47">
                  <c:v>26.5</c:v>
                </c:pt>
                <c:pt idx="48">
                  <c:v>26.5</c:v>
                </c:pt>
                <c:pt idx="49">
                  <c:v>16</c:v>
                </c:pt>
                <c:pt idx="50">
                  <c:v>36</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36</c:v>
                </c:pt>
                <c:pt idx="132">
                  <c:v>#N/A</c:v>
                </c:pt>
                <c:pt idx="133">
                  <c:v>#N/A</c:v>
                </c:pt>
                <c:pt idx="134">
                  <c:v>#N/A</c:v>
                </c:pt>
                <c:pt idx="135">
                  <c:v>14</c:v>
                </c:pt>
                <c:pt idx="136">
                  <c:v>13.4</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1-8B69-4C95-822F-D7F1F17BB962}"/>
            </c:ext>
          </c:extLst>
        </c:ser>
        <c:ser>
          <c:idx val="2"/>
          <c:order val="2"/>
          <c:tx>
            <c:strRef>
              <c:f>Heterodyne!$AP$1</c:f>
              <c:strCache>
                <c:ptCount val="1"/>
                <c:pt idx="0">
                  <c:v>NF w/ LNA CMOS</c:v>
                </c:pt>
              </c:strCache>
            </c:strRef>
          </c:tx>
          <c:spPr>
            <a:ln w="25400" cap="rnd">
              <a:noFill/>
              <a:round/>
            </a:ln>
            <a:effectLst/>
          </c:spPr>
          <c:marker>
            <c:symbol val="circle"/>
            <c:size val="5"/>
            <c:spPr>
              <a:solidFill>
                <a:schemeClr val="accent3"/>
              </a:solidFill>
              <a:ln w="9525">
                <a:solidFill>
                  <a:schemeClr val="accent3"/>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Heterodyne!$AP$2:$AP$148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2-8B69-4C95-822F-D7F1F17BB962}"/>
            </c:ext>
          </c:extLst>
        </c:ser>
        <c:ser>
          <c:idx val="3"/>
          <c:order val="3"/>
          <c:tx>
            <c:strRef>
              <c:f>Heterodyne!$AQ$1</c:f>
              <c:strCache>
                <c:ptCount val="1"/>
                <c:pt idx="0">
                  <c:v>NF w/o LNA CMOS</c:v>
                </c:pt>
              </c:strCache>
            </c:strRef>
          </c:tx>
          <c:spPr>
            <a:ln w="25400" cap="rnd">
              <a:noFill/>
              <a:round/>
            </a:ln>
            <a:effectLst/>
          </c:spPr>
          <c:marker>
            <c:symbol val="circle"/>
            <c:size val="5"/>
            <c:spPr>
              <a:solidFill>
                <a:schemeClr val="accent4"/>
              </a:solidFill>
              <a:ln w="9525">
                <a:solidFill>
                  <a:schemeClr val="accent4"/>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Heterodyne!$AQ$2:$AQ$148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27</c:v>
                </c:pt>
                <c:pt idx="46">
                  <c:v>22.9</c:v>
                </c:pt>
                <c:pt idx="47">
                  <c:v>#N/A</c:v>
                </c:pt>
                <c:pt idx="48">
                  <c:v>#N/A</c:v>
                </c:pt>
                <c:pt idx="49">
                  <c:v>#N/A</c:v>
                </c:pt>
                <c:pt idx="50">
                  <c:v>#N/A</c:v>
                </c:pt>
                <c:pt idx="51">
                  <c:v>29.9</c:v>
                </c:pt>
                <c:pt idx="52">
                  <c:v>15</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19</c:v>
                </c:pt>
                <c:pt idx="138">
                  <c:v>38</c:v>
                </c:pt>
                <c:pt idx="139">
                  <c:v>15</c:v>
                </c:pt>
                <c:pt idx="140">
                  <c:v>27</c:v>
                </c:pt>
                <c:pt idx="141">
                  <c:v>20</c:v>
                </c:pt>
                <c:pt idx="142">
                  <c:v>#N/A</c:v>
                </c:pt>
                <c:pt idx="143">
                  <c:v>#N/A</c:v>
                </c:pt>
                <c:pt idx="144">
                  <c:v>#N/A</c:v>
                </c:pt>
                <c:pt idx="145">
                  <c:v>#N/A</c:v>
                </c:pt>
                <c:pt idx="146">
                  <c:v>#N/A</c:v>
                </c:pt>
              </c:numCache>
            </c:numRef>
          </c:yVal>
          <c:smooth val="0"/>
          <c:extLst>
            <c:ext xmlns:c16="http://schemas.microsoft.com/office/drawing/2014/chart" uri="{C3380CC4-5D6E-409C-BE32-E72D297353CC}">
              <c16:uniqueId val="{00000003-8B69-4C95-822F-D7F1F17BB962}"/>
            </c:ext>
          </c:extLst>
        </c:ser>
        <c:ser>
          <c:idx val="4"/>
          <c:order val="4"/>
          <c:tx>
            <c:strRef>
              <c:f>Heterodyne!$AR$1</c:f>
              <c:strCache>
                <c:ptCount val="1"/>
                <c:pt idx="0">
                  <c:v>NF w/ LNA InPHEMT</c:v>
                </c:pt>
              </c:strCache>
            </c:strRef>
          </c:tx>
          <c:spPr>
            <a:ln w="25400" cap="rnd">
              <a:noFill/>
              <a:round/>
            </a:ln>
            <a:effectLst/>
          </c:spPr>
          <c:marker>
            <c:symbol val="circle"/>
            <c:size val="5"/>
            <c:spPr>
              <a:solidFill>
                <a:schemeClr val="accent5"/>
              </a:solidFill>
              <a:ln w="9525">
                <a:solidFill>
                  <a:schemeClr val="accent5"/>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Heterodyne!$AR$2:$AR$148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9.6</c:v>
                </c:pt>
                <c:pt idx="57">
                  <c:v>16</c:v>
                </c:pt>
                <c:pt idx="58">
                  <c:v>#N/A</c:v>
                </c:pt>
                <c:pt idx="59">
                  <c:v>15</c:v>
                </c:pt>
                <c:pt idx="60">
                  <c:v>#N/A</c:v>
                </c:pt>
                <c:pt idx="61">
                  <c:v>15.04</c:v>
                </c:pt>
                <c:pt idx="62">
                  <c:v>#N/A</c:v>
                </c:pt>
                <c:pt idx="63">
                  <c:v>#N/A</c:v>
                </c:pt>
                <c:pt idx="64">
                  <c:v>#N/A</c:v>
                </c:pt>
                <c:pt idx="65">
                  <c:v>6</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4-8B69-4C95-822F-D7F1F17BB962}"/>
            </c:ext>
          </c:extLst>
        </c:ser>
        <c:ser>
          <c:idx val="5"/>
          <c:order val="5"/>
          <c:tx>
            <c:strRef>
              <c:f>Heterodyne!$AS$1</c:f>
              <c:strCache>
                <c:ptCount val="1"/>
                <c:pt idx="0">
                  <c:v>NF w/o LNA InPHEMT</c:v>
                </c:pt>
              </c:strCache>
            </c:strRef>
          </c:tx>
          <c:spPr>
            <a:ln w="25400" cap="rnd">
              <a:noFill/>
              <a:round/>
            </a:ln>
            <a:effectLst/>
          </c:spPr>
          <c:marker>
            <c:symbol val="circle"/>
            <c:size val="5"/>
            <c:spPr>
              <a:solidFill>
                <a:schemeClr val="accent6"/>
              </a:solidFill>
              <a:ln w="9525">
                <a:solidFill>
                  <a:schemeClr val="accent6"/>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Heterodyne!$AS$2:$AS$148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17</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5-8B69-4C95-822F-D7F1F17BB962}"/>
            </c:ext>
          </c:extLst>
        </c:ser>
        <c:ser>
          <c:idx val="6"/>
          <c:order val="6"/>
          <c:tx>
            <c:strRef>
              <c:f>Heterodyne!$AT$1</c:f>
              <c:strCache>
                <c:ptCount val="1"/>
                <c:pt idx="0">
                  <c:v>NF w/ LNA mHEMT</c:v>
                </c:pt>
              </c:strCache>
            </c:strRef>
          </c:tx>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Heterodyne!$AT$2:$AT$148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8.5</c:v>
                </c:pt>
                <c:pt idx="74">
                  <c:v>8.5</c:v>
                </c:pt>
                <c:pt idx="75">
                  <c:v>7</c:v>
                </c:pt>
                <c:pt idx="76">
                  <c:v>#N/A</c:v>
                </c:pt>
                <c:pt idx="77">
                  <c:v>7.5</c:v>
                </c:pt>
                <c:pt idx="78">
                  <c:v>#N/A</c:v>
                </c:pt>
                <c:pt idx="79">
                  <c:v>#N/A</c:v>
                </c:pt>
                <c:pt idx="80">
                  <c:v>#N/A</c:v>
                </c:pt>
                <c:pt idx="81">
                  <c:v>7.6</c:v>
                </c:pt>
                <c:pt idx="82">
                  <c:v>#N/A</c:v>
                </c:pt>
                <c:pt idx="83">
                  <c:v>#N/A</c:v>
                </c:pt>
                <c:pt idx="84">
                  <c:v>#N/A</c:v>
                </c:pt>
                <c:pt idx="85">
                  <c:v>#N/A</c:v>
                </c:pt>
                <c:pt idx="86">
                  <c:v>#N/A</c:v>
                </c:pt>
                <c:pt idx="87">
                  <c:v>#N/A</c:v>
                </c:pt>
                <c:pt idx="88">
                  <c:v>6.5</c:v>
                </c:pt>
                <c:pt idx="89">
                  <c:v>#N/A</c:v>
                </c:pt>
                <c:pt idx="90">
                  <c:v>#N/A</c:v>
                </c:pt>
                <c:pt idx="91">
                  <c:v>#N/A</c:v>
                </c:pt>
                <c:pt idx="92">
                  <c:v>5.5</c:v>
                </c:pt>
                <c:pt idx="93">
                  <c:v>3</c:v>
                </c:pt>
                <c:pt idx="94">
                  <c:v>4</c:v>
                </c:pt>
                <c:pt idx="95">
                  <c:v>3.4</c:v>
                </c:pt>
                <c:pt idx="96">
                  <c:v>6.5</c:v>
                </c:pt>
                <c:pt idx="97">
                  <c:v>#N/A</c:v>
                </c:pt>
                <c:pt idx="98">
                  <c:v>14.75</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8.6</c:v>
                </c:pt>
                <c:pt idx="121">
                  <c:v>#N/A</c:v>
                </c:pt>
                <c:pt idx="122">
                  <c:v>8.4</c:v>
                </c:pt>
                <c:pt idx="123">
                  <c:v>#N/A</c:v>
                </c:pt>
                <c:pt idx="124">
                  <c:v>#N/A</c:v>
                </c:pt>
                <c:pt idx="125">
                  <c:v>#N/A</c:v>
                </c:pt>
                <c:pt idx="126">
                  <c:v>#N/A</c:v>
                </c:pt>
                <c:pt idx="127">
                  <c:v>#N/A</c:v>
                </c:pt>
                <c:pt idx="128">
                  <c:v>7</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6-8B69-4C95-822F-D7F1F17BB962}"/>
            </c:ext>
          </c:extLst>
        </c:ser>
        <c:ser>
          <c:idx val="7"/>
          <c:order val="7"/>
          <c:tx>
            <c:strRef>
              <c:f>Heterodyne!$AU$1</c:f>
              <c:strCache>
                <c:ptCount val="1"/>
                <c:pt idx="0">
                  <c:v>NF w/o LNA mHEMT</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Heterodyne!$AU$2:$AU$148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20</c:v>
                </c:pt>
                <c:pt idx="80">
                  <c:v>12</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9</c:v>
                </c:pt>
                <c:pt idx="125">
                  <c:v>#N/A</c:v>
                </c:pt>
                <c:pt idx="126">
                  <c:v>14</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7-8B69-4C95-822F-D7F1F17BB962}"/>
            </c:ext>
          </c:extLst>
        </c:ser>
        <c:ser>
          <c:idx val="8"/>
          <c:order val="8"/>
          <c:tx>
            <c:strRef>
              <c:f>Heterodyne!$AV$1</c:f>
              <c:strCache>
                <c:ptCount val="1"/>
                <c:pt idx="0">
                  <c:v>NF w/ LNA InPHBT</c:v>
                </c:pt>
              </c:strCache>
            </c:strRef>
          </c:tx>
          <c:spPr>
            <a:ln w="25400" cap="rnd">
              <a:noFill/>
              <a:round/>
            </a:ln>
            <a:effectLst/>
          </c:spPr>
          <c:marker>
            <c:symbol val="circle"/>
            <c:size val="5"/>
            <c:spPr>
              <a:solidFill>
                <a:schemeClr val="accent3">
                  <a:lumMod val="60000"/>
                </a:schemeClr>
              </a:solidFill>
              <a:ln w="9525">
                <a:solidFill>
                  <a:schemeClr val="accent3">
                    <a:lumMod val="60000"/>
                  </a:schemeClr>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Heterodyne!$AV$2:$AV$148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14.15</c:v>
                </c:pt>
                <c:pt idx="101">
                  <c:v>17</c:v>
                </c:pt>
                <c:pt idx="102">
                  <c:v>#N/A</c:v>
                </c:pt>
                <c:pt idx="103">
                  <c:v>#N/A</c:v>
                </c:pt>
                <c:pt idx="104">
                  <c:v>#N/A</c:v>
                </c:pt>
                <c:pt idx="105">
                  <c:v>#N/A</c:v>
                </c:pt>
                <c:pt idx="106">
                  <c:v>#N/A</c:v>
                </c:pt>
                <c:pt idx="107">
                  <c:v>#N/A</c:v>
                </c:pt>
                <c:pt idx="108">
                  <c:v>#N/A</c:v>
                </c:pt>
                <c:pt idx="109">
                  <c:v>#N/A</c:v>
                </c:pt>
                <c:pt idx="110">
                  <c:v>#N/A</c:v>
                </c:pt>
                <c:pt idx="111">
                  <c:v>13</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8-8B69-4C95-822F-D7F1F17BB962}"/>
            </c:ext>
          </c:extLst>
        </c:ser>
        <c:ser>
          <c:idx val="9"/>
          <c:order val="9"/>
          <c:tx>
            <c:strRef>
              <c:f>Heterodyne!$AW$1</c:f>
              <c:strCache>
                <c:ptCount val="1"/>
                <c:pt idx="0">
                  <c:v>NF w/o LNA InPHBT</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xVal>
            <c:numRef>
              <c:f>Heterodyne!$C$2:$C$148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Heterodyne!$AW$2:$AW$148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12</c:v>
                </c:pt>
                <c:pt idx="107">
                  <c:v>13.5</c:v>
                </c:pt>
                <c:pt idx="108">
                  <c:v>18.5</c:v>
                </c:pt>
                <c:pt idx="109">
                  <c:v>19</c:v>
                </c:pt>
                <c:pt idx="110">
                  <c:v>12.75</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9-8B69-4C95-822F-D7F1F17BB962}"/>
            </c:ext>
          </c:extLst>
        </c:ser>
        <c:dLbls>
          <c:showLegendKey val="0"/>
          <c:showVal val="0"/>
          <c:showCatName val="0"/>
          <c:showSerName val="0"/>
          <c:showPercent val="0"/>
          <c:showBubbleSize val="0"/>
        </c:dLbls>
        <c:axId val="760278271"/>
        <c:axId val="757937551"/>
      </c:scatterChart>
      <c:valAx>
        <c:axId val="760278271"/>
        <c:scaling>
          <c:logBase val="10"/>
          <c:orientation val="minMax"/>
          <c:max val="1000"/>
          <c:min val="100"/>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Frequency (GHz)</a:t>
                </a: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crossAx val="757937551"/>
        <c:crosses val="autoZero"/>
        <c:crossBetween val="midCat"/>
      </c:valAx>
      <c:valAx>
        <c:axId val="757937551"/>
        <c:scaling>
          <c:orientation val="minMax"/>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Noise figure (dB)</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crossAx val="760278271"/>
        <c:crosses val="autoZero"/>
        <c:crossBetween val="midCat"/>
      </c:valAx>
      <c:spPr>
        <a:noFill/>
        <a:ln>
          <a:solidFill>
            <a:schemeClr val="tx1"/>
          </a:solidFill>
        </a:ln>
        <a:effectLst/>
      </c:spPr>
    </c:plotArea>
    <c:legend>
      <c:legendPos val="b"/>
      <c:layout>
        <c:manualLayout>
          <c:xMode val="edge"/>
          <c:yMode val="edge"/>
          <c:x val="0.6733205302766273"/>
          <c:y val="0.10547851587673747"/>
          <c:w val="0.27659769759829139"/>
          <c:h val="0.39695041332234265"/>
        </c:manualLayout>
      </c:layout>
      <c:overlay val="0"/>
      <c:spPr>
        <a:noFill/>
        <a:ln>
          <a:solidFill>
            <a:schemeClr val="tx1"/>
          </a:solid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solidFill>
            <a:sysClr val="windowText" lastClr="000000"/>
          </a:solidFill>
        </a:defRPr>
      </a:pPr>
      <a:endParaRPr lang="ja-JP"/>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r>
              <a:rPr lang="en-US"/>
              <a:t>Noise Figure</a:t>
            </a:r>
          </a:p>
        </c:rich>
      </c:tx>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endParaRPr lang="ja-JP"/>
        </a:p>
      </c:txPr>
    </c:title>
    <c:autoTitleDeleted val="0"/>
    <c:plotArea>
      <c:layout>
        <c:manualLayout>
          <c:layoutTarget val="inner"/>
          <c:xMode val="edge"/>
          <c:yMode val="edge"/>
          <c:x val="0.12173144477471037"/>
          <c:y val="9.3101492907242817E-2"/>
          <c:w val="0.83965904698707405"/>
          <c:h val="0.75561509989498865"/>
        </c:manualLayout>
      </c:layout>
      <c:scatterChart>
        <c:scatterStyle val="lineMarker"/>
        <c:varyColors val="0"/>
        <c:ser>
          <c:idx val="1"/>
          <c:order val="0"/>
          <c:tx>
            <c:strRef>
              <c:f>'Heterodyne (300GHz帯抽出)'!$AA$1</c:f>
              <c:strCache>
                <c:ptCount val="1"/>
                <c:pt idx="0">
                  <c:v>NF FMBD</c:v>
                </c:pt>
              </c:strCache>
            </c:strRef>
          </c:tx>
          <c:spPr>
            <a:ln w="19050" cap="rnd">
              <a:noFill/>
              <a:round/>
            </a:ln>
            <a:effectLst/>
          </c:spPr>
          <c:marker>
            <c:symbol val="circle"/>
            <c:size val="5"/>
            <c:spPr>
              <a:solidFill>
                <a:schemeClr val="accent2"/>
              </a:solidFill>
              <a:ln w="9525">
                <a:solidFill>
                  <a:schemeClr val="accent2"/>
                </a:solidFill>
              </a:ln>
              <a:effectLst/>
            </c:spPr>
          </c:marker>
          <c:xVal>
            <c:numRef>
              <c:f>'Heterodyne (300GHz帯抽出)'!$C$2:$C$148</c:f>
              <c:numCache>
                <c:formatCode>General</c:formatCode>
                <c:ptCount val="147"/>
                <c:pt idx="0">
                  <c:v>304</c:v>
                </c:pt>
                <c:pt idx="1">
                  <c:v>304</c:v>
                </c:pt>
                <c:pt idx="3">
                  <c:v>62.5</c:v>
                </c:pt>
                <c:pt idx="4">
                  <c:v>75</c:v>
                </c:pt>
                <c:pt idx="5">
                  <c:v>92.5</c:v>
                </c:pt>
                <c:pt idx="6">
                  <c:v>115</c:v>
                </c:pt>
                <c:pt idx="7">
                  <c:v>140</c:v>
                </c:pt>
                <c:pt idx="8">
                  <c:v>180</c:v>
                </c:pt>
                <c:pt idx="9">
                  <c:v>215</c:v>
                </c:pt>
                <c:pt idx="10">
                  <c:v>275</c:v>
                </c:pt>
                <c:pt idx="11">
                  <c:v>330</c:v>
                </c:pt>
                <c:pt idx="12">
                  <c:v>415</c:v>
                </c:pt>
                <c:pt idx="13">
                  <c:v>500</c:v>
                </c:pt>
                <c:pt idx="14">
                  <c:v>625</c:v>
                </c:pt>
                <c:pt idx="15">
                  <c:v>750</c:v>
                </c:pt>
                <c:pt idx="16">
                  <c:v>925</c:v>
                </c:pt>
                <c:pt idx="17">
                  <c:v>1150</c:v>
                </c:pt>
                <c:pt idx="18">
                  <c:v>1400</c:v>
                </c:pt>
                <c:pt idx="19">
                  <c:v>2750</c:v>
                </c:pt>
                <c:pt idx="21">
                  <c:v>62.5</c:v>
                </c:pt>
                <c:pt idx="22">
                  <c:v>75</c:v>
                </c:pt>
                <c:pt idx="23">
                  <c:v>92.5</c:v>
                </c:pt>
                <c:pt idx="24">
                  <c:v>115</c:v>
                </c:pt>
                <c:pt idx="25">
                  <c:v>140</c:v>
                </c:pt>
                <c:pt idx="26">
                  <c:v>180</c:v>
                </c:pt>
                <c:pt idx="27">
                  <c:v>215</c:v>
                </c:pt>
                <c:pt idx="28">
                  <c:v>275</c:v>
                </c:pt>
                <c:pt idx="29">
                  <c:v>330</c:v>
                </c:pt>
                <c:pt idx="30">
                  <c:v>415</c:v>
                </c:pt>
                <c:pt idx="31">
                  <c:v>500</c:v>
                </c:pt>
                <c:pt idx="32">
                  <c:v>625</c:v>
                </c:pt>
                <c:pt idx="33">
                  <c:v>750</c:v>
                </c:pt>
                <c:pt idx="34">
                  <c:v>925</c:v>
                </c:pt>
                <c:pt idx="35">
                  <c:v>1150</c:v>
                </c:pt>
                <c:pt idx="37">
                  <c:v>308</c:v>
                </c:pt>
                <c:pt idx="38">
                  <c:v>275</c:v>
                </c:pt>
                <c:pt idx="39">
                  <c:v>330</c:v>
                </c:pt>
                <c:pt idx="40">
                  <c:v>415</c:v>
                </c:pt>
                <c:pt idx="41">
                  <c:v>240</c:v>
                </c:pt>
                <c:pt idx="42">
                  <c:v>290</c:v>
                </c:pt>
                <c:pt idx="43">
                  <c:v>400</c:v>
                </c:pt>
                <c:pt idx="44">
                  <c:v>230</c:v>
                </c:pt>
                <c:pt idx="45">
                  <c:v>290</c:v>
                </c:pt>
                <c:pt idx="46">
                  <c:v>266</c:v>
                </c:pt>
                <c:pt idx="47">
                  <c:v>240</c:v>
                </c:pt>
                <c:pt idx="48">
                  <c:v>240</c:v>
                </c:pt>
                <c:pt idx="49">
                  <c:v>240</c:v>
                </c:pt>
                <c:pt idx="50">
                  <c:v>320</c:v>
                </c:pt>
                <c:pt idx="51">
                  <c:v>200</c:v>
                </c:pt>
                <c:pt idx="52">
                  <c:v>240</c:v>
                </c:pt>
                <c:pt idx="54">
                  <c:v>670</c:v>
                </c:pt>
                <c:pt idx="55">
                  <c:v>670</c:v>
                </c:pt>
                <c:pt idx="56">
                  <c:v>670</c:v>
                </c:pt>
                <c:pt idx="57">
                  <c:v>670</c:v>
                </c:pt>
                <c:pt idx="58">
                  <c:v>670</c:v>
                </c:pt>
                <c:pt idx="59">
                  <c:v>670</c:v>
                </c:pt>
                <c:pt idx="60">
                  <c:v>291</c:v>
                </c:pt>
                <c:pt idx="61">
                  <c:v>291</c:v>
                </c:pt>
                <c:pt idx="62">
                  <c:v>291</c:v>
                </c:pt>
                <c:pt idx="63">
                  <c:v>204</c:v>
                </c:pt>
                <c:pt idx="64">
                  <c:v>202</c:v>
                </c:pt>
                <c:pt idx="65">
                  <c:v>195</c:v>
                </c:pt>
                <c:pt idx="66">
                  <c:v>118.5</c:v>
                </c:pt>
                <c:pt idx="67">
                  <c:v>117.5</c:v>
                </c:pt>
                <c:pt idx="68">
                  <c:v>116</c:v>
                </c:pt>
                <c:pt idx="69">
                  <c:v>115</c:v>
                </c:pt>
                <c:pt idx="70">
                  <c:v>125</c:v>
                </c:pt>
                <c:pt idx="71">
                  <c:v>125</c:v>
                </c:pt>
                <c:pt idx="72">
                  <c:v>125</c:v>
                </c:pt>
                <c:pt idx="73">
                  <c:v>400.005</c:v>
                </c:pt>
                <c:pt idx="74">
                  <c:v>370.005</c:v>
                </c:pt>
                <c:pt idx="75">
                  <c:v>300.10000000000002</c:v>
                </c:pt>
                <c:pt idx="76">
                  <c:v>301</c:v>
                </c:pt>
                <c:pt idx="77">
                  <c:v>301</c:v>
                </c:pt>
                <c:pt idx="78">
                  <c:v>241</c:v>
                </c:pt>
                <c:pt idx="79">
                  <c:v>300.05</c:v>
                </c:pt>
                <c:pt idx="80">
                  <c:v>300.05</c:v>
                </c:pt>
                <c:pt idx="81">
                  <c:v>300.05</c:v>
                </c:pt>
                <c:pt idx="82">
                  <c:v>300.10000000000002</c:v>
                </c:pt>
                <c:pt idx="83">
                  <c:v>300.10000000000002</c:v>
                </c:pt>
                <c:pt idx="84">
                  <c:v>600.1</c:v>
                </c:pt>
                <c:pt idx="85">
                  <c:v>600.1</c:v>
                </c:pt>
                <c:pt idx="86">
                  <c:v>235</c:v>
                </c:pt>
                <c:pt idx="87">
                  <c:v>260</c:v>
                </c:pt>
                <c:pt idx="88">
                  <c:v>180</c:v>
                </c:pt>
                <c:pt idx="89">
                  <c:v>200.1</c:v>
                </c:pt>
                <c:pt idx="90">
                  <c:v>200.1</c:v>
                </c:pt>
                <c:pt idx="91">
                  <c:v>140.19999999999999</c:v>
                </c:pt>
                <c:pt idx="92">
                  <c:v>140.1</c:v>
                </c:pt>
                <c:pt idx="93">
                  <c:v>120</c:v>
                </c:pt>
                <c:pt idx="94">
                  <c:v>120</c:v>
                </c:pt>
                <c:pt idx="95">
                  <c:v>120</c:v>
                </c:pt>
                <c:pt idx="96">
                  <c:v>180</c:v>
                </c:pt>
                <c:pt idx="97">
                  <c:v>220</c:v>
                </c:pt>
                <c:pt idx="98">
                  <c:v>92.5</c:v>
                </c:pt>
                <c:pt idx="99">
                  <c:v>97</c:v>
                </c:pt>
                <c:pt idx="100">
                  <c:v>300</c:v>
                </c:pt>
                <c:pt idx="101">
                  <c:v>338</c:v>
                </c:pt>
                <c:pt idx="102">
                  <c:v>270</c:v>
                </c:pt>
                <c:pt idx="103">
                  <c:v>298</c:v>
                </c:pt>
                <c:pt idx="104">
                  <c:v>187</c:v>
                </c:pt>
                <c:pt idx="105">
                  <c:v>195.5</c:v>
                </c:pt>
                <c:pt idx="106">
                  <c:v>140</c:v>
                </c:pt>
                <c:pt idx="107">
                  <c:v>140</c:v>
                </c:pt>
                <c:pt idx="108">
                  <c:v>140</c:v>
                </c:pt>
                <c:pt idx="109">
                  <c:v>140</c:v>
                </c:pt>
                <c:pt idx="110">
                  <c:v>140</c:v>
                </c:pt>
                <c:pt idx="111">
                  <c:v>143</c:v>
                </c:pt>
                <c:pt idx="112">
                  <c:v>77</c:v>
                </c:pt>
                <c:pt idx="113">
                  <c:v>77.400000000000006</c:v>
                </c:pt>
                <c:pt idx="114">
                  <c:v>200</c:v>
                </c:pt>
                <c:pt idx="115">
                  <c:v>178</c:v>
                </c:pt>
                <c:pt idx="116">
                  <c:v>180</c:v>
                </c:pt>
                <c:pt idx="117">
                  <c:v>210</c:v>
                </c:pt>
                <c:pt idx="118">
                  <c:v>210</c:v>
                </c:pt>
                <c:pt idx="119">
                  <c:v>250</c:v>
                </c:pt>
                <c:pt idx="120">
                  <c:v>297.5</c:v>
                </c:pt>
                <c:pt idx="121">
                  <c:v>290</c:v>
                </c:pt>
                <c:pt idx="122">
                  <c:v>220</c:v>
                </c:pt>
                <c:pt idx="123">
                  <c:v>200</c:v>
                </c:pt>
                <c:pt idx="124">
                  <c:v>200</c:v>
                </c:pt>
                <c:pt idx="125">
                  <c:v>200</c:v>
                </c:pt>
                <c:pt idx="126">
                  <c:v>200</c:v>
                </c:pt>
                <c:pt idx="127">
                  <c:v>260</c:v>
                </c:pt>
                <c:pt idx="128">
                  <c:v>226</c:v>
                </c:pt>
                <c:pt idx="130">
                  <c:v>220</c:v>
                </c:pt>
                <c:pt idx="131">
                  <c:v>320</c:v>
                </c:pt>
                <c:pt idx="132">
                  <c:v>245</c:v>
                </c:pt>
                <c:pt idx="133">
                  <c:v>240</c:v>
                </c:pt>
                <c:pt idx="134">
                  <c:v>240</c:v>
                </c:pt>
                <c:pt idx="135">
                  <c:v>230</c:v>
                </c:pt>
                <c:pt idx="136">
                  <c:v>240</c:v>
                </c:pt>
                <c:pt idx="137">
                  <c:v>260</c:v>
                </c:pt>
                <c:pt idx="138">
                  <c:v>283</c:v>
                </c:pt>
                <c:pt idx="139">
                  <c:v>240</c:v>
                </c:pt>
                <c:pt idx="140">
                  <c:v>294</c:v>
                </c:pt>
                <c:pt idx="141">
                  <c:v>300</c:v>
                </c:pt>
                <c:pt idx="142">
                  <c:v>256</c:v>
                </c:pt>
              </c:numCache>
            </c:numRef>
          </c:xVal>
          <c:yVal>
            <c:numRef>
              <c:f>'Heterodyne (300GHz帯抽出)'!$AA$2:$AA$148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0-CE3D-4418-8211-1A4C6EE728F0}"/>
            </c:ext>
          </c:extLst>
        </c:ser>
        <c:ser>
          <c:idx val="2"/>
          <c:order val="1"/>
          <c:tx>
            <c:strRef>
              <c:f>'Heterodyne (300GHz帯抽出)'!$AB$1</c:f>
              <c:strCache>
                <c:ptCount val="1"/>
                <c:pt idx="0">
                  <c:v>NF SiGe</c:v>
                </c:pt>
              </c:strCache>
            </c:strRef>
          </c:tx>
          <c:spPr>
            <a:ln w="19050" cap="rnd">
              <a:noFill/>
              <a:round/>
            </a:ln>
            <a:effectLst/>
          </c:spPr>
          <c:marker>
            <c:symbol val="circle"/>
            <c:size val="5"/>
            <c:spPr>
              <a:solidFill>
                <a:schemeClr val="accent3"/>
              </a:solidFill>
              <a:ln w="9525">
                <a:solidFill>
                  <a:schemeClr val="accent3"/>
                </a:solidFill>
              </a:ln>
              <a:effectLst/>
            </c:spPr>
          </c:marker>
          <c:xVal>
            <c:numRef>
              <c:f>'Heterodyne (300GHz帯抽出)'!$S$2:$S$148</c:f>
              <c:numCache>
                <c:formatCode>General</c:formatCode>
                <c:ptCount val="147"/>
                <c:pt idx="0">
                  <c:v>2022</c:v>
                </c:pt>
                <c:pt idx="1">
                  <c:v>2021</c:v>
                </c:pt>
                <c:pt idx="3">
                  <c:v>2022</c:v>
                </c:pt>
                <c:pt idx="4">
                  <c:v>2022</c:v>
                </c:pt>
                <c:pt idx="5">
                  <c:v>2022</c:v>
                </c:pt>
                <c:pt idx="6">
                  <c:v>2022</c:v>
                </c:pt>
                <c:pt idx="7">
                  <c:v>2022</c:v>
                </c:pt>
                <c:pt idx="8">
                  <c:v>2022</c:v>
                </c:pt>
                <c:pt idx="9">
                  <c:v>2022</c:v>
                </c:pt>
                <c:pt idx="10">
                  <c:v>2022</c:v>
                </c:pt>
                <c:pt idx="11">
                  <c:v>2022</c:v>
                </c:pt>
                <c:pt idx="12">
                  <c:v>2022</c:v>
                </c:pt>
                <c:pt idx="13">
                  <c:v>2022</c:v>
                </c:pt>
                <c:pt idx="14">
                  <c:v>2022</c:v>
                </c:pt>
                <c:pt idx="15">
                  <c:v>2022</c:v>
                </c:pt>
                <c:pt idx="16">
                  <c:v>2022</c:v>
                </c:pt>
                <c:pt idx="17">
                  <c:v>2022</c:v>
                </c:pt>
                <c:pt idx="18">
                  <c:v>2022</c:v>
                </c:pt>
                <c:pt idx="19">
                  <c:v>2022</c:v>
                </c:pt>
                <c:pt idx="21">
                  <c:v>2022</c:v>
                </c:pt>
                <c:pt idx="22">
                  <c:v>2022</c:v>
                </c:pt>
                <c:pt idx="23">
                  <c:v>2022</c:v>
                </c:pt>
                <c:pt idx="24">
                  <c:v>2022</c:v>
                </c:pt>
                <c:pt idx="25">
                  <c:v>2022</c:v>
                </c:pt>
                <c:pt idx="26">
                  <c:v>2022</c:v>
                </c:pt>
                <c:pt idx="27">
                  <c:v>2022</c:v>
                </c:pt>
                <c:pt idx="28">
                  <c:v>2022</c:v>
                </c:pt>
                <c:pt idx="29">
                  <c:v>2022</c:v>
                </c:pt>
                <c:pt idx="30">
                  <c:v>2022</c:v>
                </c:pt>
                <c:pt idx="31">
                  <c:v>2022</c:v>
                </c:pt>
                <c:pt idx="32">
                  <c:v>2022</c:v>
                </c:pt>
                <c:pt idx="33">
                  <c:v>2022</c:v>
                </c:pt>
                <c:pt idx="34">
                  <c:v>2022</c:v>
                </c:pt>
                <c:pt idx="35">
                  <c:v>2022</c:v>
                </c:pt>
                <c:pt idx="37">
                  <c:v>2018</c:v>
                </c:pt>
                <c:pt idx="38">
                  <c:v>2022</c:v>
                </c:pt>
                <c:pt idx="39">
                  <c:v>2022</c:v>
                </c:pt>
                <c:pt idx="40">
                  <c:v>2022</c:v>
                </c:pt>
                <c:pt idx="41">
                  <c:v>2019</c:v>
                </c:pt>
                <c:pt idx="42">
                  <c:v>2020</c:v>
                </c:pt>
                <c:pt idx="43">
                  <c:v>2021</c:v>
                </c:pt>
                <c:pt idx="44">
                  <c:v>2019</c:v>
                </c:pt>
                <c:pt idx="45">
                  <c:v>2017</c:v>
                </c:pt>
                <c:pt idx="46">
                  <c:v>2019</c:v>
                </c:pt>
                <c:pt idx="47">
                  <c:v>2018</c:v>
                </c:pt>
                <c:pt idx="48">
                  <c:v>2018</c:v>
                </c:pt>
                <c:pt idx="49">
                  <c:v>2016</c:v>
                </c:pt>
                <c:pt idx="50">
                  <c:v>2012</c:v>
                </c:pt>
                <c:pt idx="51">
                  <c:v>2011</c:v>
                </c:pt>
                <c:pt idx="52">
                  <c:v>2015</c:v>
                </c:pt>
                <c:pt idx="54">
                  <c:v>2016</c:v>
                </c:pt>
                <c:pt idx="55">
                  <c:v>2016</c:v>
                </c:pt>
                <c:pt idx="56">
                  <c:v>2016</c:v>
                </c:pt>
                <c:pt idx="57">
                  <c:v>2012</c:v>
                </c:pt>
                <c:pt idx="58">
                  <c:v>2011</c:v>
                </c:pt>
                <c:pt idx="59">
                  <c:v>2011</c:v>
                </c:pt>
                <c:pt idx="60">
                  <c:v>2018</c:v>
                </c:pt>
                <c:pt idx="61">
                  <c:v>2020</c:v>
                </c:pt>
                <c:pt idx="62">
                  <c:v>2020</c:v>
                </c:pt>
                <c:pt idx="63">
                  <c:v>2012</c:v>
                </c:pt>
                <c:pt idx="64">
                  <c:v>2012</c:v>
                </c:pt>
                <c:pt idx="65">
                  <c:v>2013</c:v>
                </c:pt>
                <c:pt idx="66">
                  <c:v>2013</c:v>
                </c:pt>
                <c:pt idx="67">
                  <c:v>2013</c:v>
                </c:pt>
                <c:pt idx="68">
                  <c:v>2013</c:v>
                </c:pt>
                <c:pt idx="69">
                  <c:v>2014</c:v>
                </c:pt>
                <c:pt idx="70">
                  <c:v>2014</c:v>
                </c:pt>
                <c:pt idx="71">
                  <c:v>2014</c:v>
                </c:pt>
                <c:pt idx="72">
                  <c:v>2014</c:v>
                </c:pt>
                <c:pt idx="73">
                  <c:v>2021</c:v>
                </c:pt>
                <c:pt idx="74">
                  <c:v>2021</c:v>
                </c:pt>
                <c:pt idx="75">
                  <c:v>2017</c:v>
                </c:pt>
                <c:pt idx="76">
                  <c:v>2019</c:v>
                </c:pt>
                <c:pt idx="77">
                  <c:v>2019</c:v>
                </c:pt>
                <c:pt idx="78">
                  <c:v>2019</c:v>
                </c:pt>
                <c:pt idx="79">
                  <c:v>2010</c:v>
                </c:pt>
                <c:pt idx="80">
                  <c:v>2010</c:v>
                </c:pt>
                <c:pt idx="81">
                  <c:v>2010</c:v>
                </c:pt>
                <c:pt idx="82">
                  <c:v>2011</c:v>
                </c:pt>
                <c:pt idx="83">
                  <c:v>2011</c:v>
                </c:pt>
                <c:pt idx="84">
                  <c:v>2016</c:v>
                </c:pt>
                <c:pt idx="85">
                  <c:v>2016</c:v>
                </c:pt>
                <c:pt idx="86">
                  <c:v>2010</c:v>
                </c:pt>
                <c:pt idx="87">
                  <c:v>2012</c:v>
                </c:pt>
                <c:pt idx="88">
                  <c:v>2011</c:v>
                </c:pt>
                <c:pt idx="89">
                  <c:v>2010</c:v>
                </c:pt>
                <c:pt idx="90">
                  <c:v>2010</c:v>
                </c:pt>
                <c:pt idx="91">
                  <c:v>2010</c:v>
                </c:pt>
                <c:pt idx="92">
                  <c:v>2010</c:v>
                </c:pt>
                <c:pt idx="93">
                  <c:v>2010</c:v>
                </c:pt>
                <c:pt idx="94">
                  <c:v>2010</c:v>
                </c:pt>
                <c:pt idx="95">
                  <c:v>2012</c:v>
                </c:pt>
                <c:pt idx="96">
                  <c:v>2012</c:v>
                </c:pt>
                <c:pt idx="97">
                  <c:v>2012</c:v>
                </c:pt>
                <c:pt idx="98">
                  <c:v>2020</c:v>
                </c:pt>
                <c:pt idx="99">
                  <c:v>2020</c:v>
                </c:pt>
                <c:pt idx="100">
                  <c:v>2015</c:v>
                </c:pt>
                <c:pt idx="101">
                  <c:v>2012</c:v>
                </c:pt>
                <c:pt idx="102">
                  <c:v>2016</c:v>
                </c:pt>
                <c:pt idx="103">
                  <c:v>2019</c:v>
                </c:pt>
                <c:pt idx="104">
                  <c:v>2021</c:v>
                </c:pt>
                <c:pt idx="105">
                  <c:v>2021</c:v>
                </c:pt>
                <c:pt idx="106">
                  <c:v>2015</c:v>
                </c:pt>
                <c:pt idx="107">
                  <c:v>2015</c:v>
                </c:pt>
                <c:pt idx="108">
                  <c:v>2015</c:v>
                </c:pt>
                <c:pt idx="109">
                  <c:v>2015</c:v>
                </c:pt>
                <c:pt idx="110">
                  <c:v>2015</c:v>
                </c:pt>
                <c:pt idx="111">
                  <c:v>2018</c:v>
                </c:pt>
                <c:pt idx="112">
                  <c:v>2011</c:v>
                </c:pt>
                <c:pt idx="113">
                  <c:v>2014</c:v>
                </c:pt>
                <c:pt idx="114">
                  <c:v>2007</c:v>
                </c:pt>
                <c:pt idx="115">
                  <c:v>1999</c:v>
                </c:pt>
                <c:pt idx="116">
                  <c:v>1999</c:v>
                </c:pt>
                <c:pt idx="117">
                  <c:v>2008</c:v>
                </c:pt>
                <c:pt idx="118">
                  <c:v>2008</c:v>
                </c:pt>
                <c:pt idx="119">
                  <c:v>2007</c:v>
                </c:pt>
                <c:pt idx="120">
                  <c:v>2017</c:v>
                </c:pt>
                <c:pt idx="121">
                  <c:v>2009</c:v>
                </c:pt>
                <c:pt idx="122">
                  <c:v>2008</c:v>
                </c:pt>
                <c:pt idx="123">
                  <c:v>2011</c:v>
                </c:pt>
                <c:pt idx="124">
                  <c:v>2011</c:v>
                </c:pt>
                <c:pt idx="125">
                  <c:v>2011</c:v>
                </c:pt>
                <c:pt idx="126">
                  <c:v>2011</c:v>
                </c:pt>
                <c:pt idx="127">
                  <c:v>2012</c:v>
                </c:pt>
                <c:pt idx="128">
                  <c:v>2011</c:v>
                </c:pt>
                <c:pt idx="130">
                  <c:v>2012</c:v>
                </c:pt>
                <c:pt idx="131">
                  <c:v>2012</c:v>
                </c:pt>
                <c:pt idx="132">
                  <c:v>2013</c:v>
                </c:pt>
                <c:pt idx="133">
                  <c:v>2016</c:v>
                </c:pt>
                <c:pt idx="134">
                  <c:v>2017</c:v>
                </c:pt>
                <c:pt idx="135">
                  <c:v>2019</c:v>
                </c:pt>
                <c:pt idx="136">
                  <c:v>2018</c:v>
                </c:pt>
                <c:pt idx="137">
                  <c:v>2012</c:v>
                </c:pt>
                <c:pt idx="138">
                  <c:v>2013</c:v>
                </c:pt>
                <c:pt idx="139">
                  <c:v>2015</c:v>
                </c:pt>
                <c:pt idx="140">
                  <c:v>2022</c:v>
                </c:pt>
                <c:pt idx="141">
                  <c:v>2019</c:v>
                </c:pt>
                <c:pt idx="142">
                  <c:v>2022</c:v>
                </c:pt>
              </c:numCache>
            </c:numRef>
          </c:xVal>
          <c:yVal>
            <c:numRef>
              <c:f>'Heterodyne (300GHz帯抽出)'!$AB$2:$AB$148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14</c:v>
                </c:pt>
                <c:pt idx="45">
                  <c:v>#N/A</c:v>
                </c:pt>
                <c:pt idx="46">
                  <c:v>#N/A</c:v>
                </c:pt>
                <c:pt idx="47">
                  <c:v>26.5</c:v>
                </c:pt>
                <c:pt idx="48">
                  <c:v>26.5</c:v>
                </c:pt>
                <c:pt idx="49">
                  <c:v>16</c:v>
                </c:pt>
                <c:pt idx="50">
                  <c:v>36</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18</c:v>
                </c:pt>
                <c:pt idx="131">
                  <c:v>36</c:v>
                </c:pt>
                <c:pt idx="132">
                  <c:v>21</c:v>
                </c:pt>
                <c:pt idx="133">
                  <c:v>15</c:v>
                </c:pt>
                <c:pt idx="134">
                  <c:v>18</c:v>
                </c:pt>
                <c:pt idx="135">
                  <c:v>14</c:v>
                </c:pt>
                <c:pt idx="136">
                  <c:v>13.4</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1-CE3D-4418-8211-1A4C6EE728F0}"/>
            </c:ext>
          </c:extLst>
        </c:ser>
        <c:ser>
          <c:idx val="3"/>
          <c:order val="2"/>
          <c:tx>
            <c:strRef>
              <c:f>'Heterodyne (300GHz帯抽出)'!$AC$1</c:f>
              <c:strCache>
                <c:ptCount val="1"/>
                <c:pt idx="0">
                  <c:v>NF CMOS</c:v>
                </c:pt>
              </c:strCache>
            </c:strRef>
          </c:tx>
          <c:spPr>
            <a:ln w="19050" cap="rnd">
              <a:noFill/>
              <a:round/>
            </a:ln>
            <a:effectLst/>
          </c:spPr>
          <c:marker>
            <c:symbol val="circle"/>
            <c:size val="5"/>
            <c:spPr>
              <a:solidFill>
                <a:schemeClr val="accent4"/>
              </a:solidFill>
              <a:ln w="9525">
                <a:solidFill>
                  <a:schemeClr val="accent4"/>
                </a:solidFill>
              </a:ln>
              <a:effectLst/>
            </c:spPr>
          </c:marker>
          <c:xVal>
            <c:numRef>
              <c:f>'Heterodyne (300GHz帯抽出)'!$S$2:$S$148</c:f>
              <c:numCache>
                <c:formatCode>General</c:formatCode>
                <c:ptCount val="147"/>
                <c:pt idx="0">
                  <c:v>2022</c:v>
                </c:pt>
                <c:pt idx="1">
                  <c:v>2021</c:v>
                </c:pt>
                <c:pt idx="3">
                  <c:v>2022</c:v>
                </c:pt>
                <c:pt idx="4">
                  <c:v>2022</c:v>
                </c:pt>
                <c:pt idx="5">
                  <c:v>2022</c:v>
                </c:pt>
                <c:pt idx="6">
                  <c:v>2022</c:v>
                </c:pt>
                <c:pt idx="7">
                  <c:v>2022</c:v>
                </c:pt>
                <c:pt idx="8">
                  <c:v>2022</c:v>
                </c:pt>
                <c:pt idx="9">
                  <c:v>2022</c:v>
                </c:pt>
                <c:pt idx="10">
                  <c:v>2022</c:v>
                </c:pt>
                <c:pt idx="11">
                  <c:v>2022</c:v>
                </c:pt>
                <c:pt idx="12">
                  <c:v>2022</c:v>
                </c:pt>
                <c:pt idx="13">
                  <c:v>2022</c:v>
                </c:pt>
                <c:pt idx="14">
                  <c:v>2022</c:v>
                </c:pt>
                <c:pt idx="15">
                  <c:v>2022</c:v>
                </c:pt>
                <c:pt idx="16">
                  <c:v>2022</c:v>
                </c:pt>
                <c:pt idx="17">
                  <c:v>2022</c:v>
                </c:pt>
                <c:pt idx="18">
                  <c:v>2022</c:v>
                </c:pt>
                <c:pt idx="19">
                  <c:v>2022</c:v>
                </c:pt>
                <c:pt idx="21">
                  <c:v>2022</c:v>
                </c:pt>
                <c:pt idx="22">
                  <c:v>2022</c:v>
                </c:pt>
                <c:pt idx="23">
                  <c:v>2022</c:v>
                </c:pt>
                <c:pt idx="24">
                  <c:v>2022</c:v>
                </c:pt>
                <c:pt idx="25">
                  <c:v>2022</c:v>
                </c:pt>
                <c:pt idx="26">
                  <c:v>2022</c:v>
                </c:pt>
                <c:pt idx="27">
                  <c:v>2022</c:v>
                </c:pt>
                <c:pt idx="28">
                  <c:v>2022</c:v>
                </c:pt>
                <c:pt idx="29">
                  <c:v>2022</c:v>
                </c:pt>
                <c:pt idx="30">
                  <c:v>2022</c:v>
                </c:pt>
                <c:pt idx="31">
                  <c:v>2022</c:v>
                </c:pt>
                <c:pt idx="32">
                  <c:v>2022</c:v>
                </c:pt>
                <c:pt idx="33">
                  <c:v>2022</c:v>
                </c:pt>
                <c:pt idx="34">
                  <c:v>2022</c:v>
                </c:pt>
                <c:pt idx="35">
                  <c:v>2022</c:v>
                </c:pt>
                <c:pt idx="37">
                  <c:v>2018</c:v>
                </c:pt>
                <c:pt idx="38">
                  <c:v>2022</c:v>
                </c:pt>
                <c:pt idx="39">
                  <c:v>2022</c:v>
                </c:pt>
                <c:pt idx="40">
                  <c:v>2022</c:v>
                </c:pt>
                <c:pt idx="41">
                  <c:v>2019</c:v>
                </c:pt>
                <c:pt idx="42">
                  <c:v>2020</c:v>
                </c:pt>
                <c:pt idx="43">
                  <c:v>2021</c:v>
                </c:pt>
                <c:pt idx="44">
                  <c:v>2019</c:v>
                </c:pt>
                <c:pt idx="45">
                  <c:v>2017</c:v>
                </c:pt>
                <c:pt idx="46">
                  <c:v>2019</c:v>
                </c:pt>
                <c:pt idx="47">
                  <c:v>2018</c:v>
                </c:pt>
                <c:pt idx="48">
                  <c:v>2018</c:v>
                </c:pt>
                <c:pt idx="49">
                  <c:v>2016</c:v>
                </c:pt>
                <c:pt idx="50">
                  <c:v>2012</c:v>
                </c:pt>
                <c:pt idx="51">
                  <c:v>2011</c:v>
                </c:pt>
                <c:pt idx="52">
                  <c:v>2015</c:v>
                </c:pt>
                <c:pt idx="54">
                  <c:v>2016</c:v>
                </c:pt>
                <c:pt idx="55">
                  <c:v>2016</c:v>
                </c:pt>
                <c:pt idx="56">
                  <c:v>2016</c:v>
                </c:pt>
                <c:pt idx="57">
                  <c:v>2012</c:v>
                </c:pt>
                <c:pt idx="58">
                  <c:v>2011</c:v>
                </c:pt>
                <c:pt idx="59">
                  <c:v>2011</c:v>
                </c:pt>
                <c:pt idx="60">
                  <c:v>2018</c:v>
                </c:pt>
                <c:pt idx="61">
                  <c:v>2020</c:v>
                </c:pt>
                <c:pt idx="62">
                  <c:v>2020</c:v>
                </c:pt>
                <c:pt idx="63">
                  <c:v>2012</c:v>
                </c:pt>
                <c:pt idx="64">
                  <c:v>2012</c:v>
                </c:pt>
                <c:pt idx="65">
                  <c:v>2013</c:v>
                </c:pt>
                <c:pt idx="66">
                  <c:v>2013</c:v>
                </c:pt>
                <c:pt idx="67">
                  <c:v>2013</c:v>
                </c:pt>
                <c:pt idx="68">
                  <c:v>2013</c:v>
                </c:pt>
                <c:pt idx="69">
                  <c:v>2014</c:v>
                </c:pt>
                <c:pt idx="70">
                  <c:v>2014</c:v>
                </c:pt>
                <c:pt idx="71">
                  <c:v>2014</c:v>
                </c:pt>
                <c:pt idx="72">
                  <c:v>2014</c:v>
                </c:pt>
                <c:pt idx="73">
                  <c:v>2021</c:v>
                </c:pt>
                <c:pt idx="74">
                  <c:v>2021</c:v>
                </c:pt>
                <c:pt idx="75">
                  <c:v>2017</c:v>
                </c:pt>
                <c:pt idx="76">
                  <c:v>2019</c:v>
                </c:pt>
                <c:pt idx="77">
                  <c:v>2019</c:v>
                </c:pt>
                <c:pt idx="78">
                  <c:v>2019</c:v>
                </c:pt>
                <c:pt idx="79">
                  <c:v>2010</c:v>
                </c:pt>
                <c:pt idx="80">
                  <c:v>2010</c:v>
                </c:pt>
                <c:pt idx="81">
                  <c:v>2010</c:v>
                </c:pt>
                <c:pt idx="82">
                  <c:v>2011</c:v>
                </c:pt>
                <c:pt idx="83">
                  <c:v>2011</c:v>
                </c:pt>
                <c:pt idx="84">
                  <c:v>2016</c:v>
                </c:pt>
                <c:pt idx="85">
                  <c:v>2016</c:v>
                </c:pt>
                <c:pt idx="86">
                  <c:v>2010</c:v>
                </c:pt>
                <c:pt idx="87">
                  <c:v>2012</c:v>
                </c:pt>
                <c:pt idx="88">
                  <c:v>2011</c:v>
                </c:pt>
                <c:pt idx="89">
                  <c:v>2010</c:v>
                </c:pt>
                <c:pt idx="90">
                  <c:v>2010</c:v>
                </c:pt>
                <c:pt idx="91">
                  <c:v>2010</c:v>
                </c:pt>
                <c:pt idx="92">
                  <c:v>2010</c:v>
                </c:pt>
                <c:pt idx="93">
                  <c:v>2010</c:v>
                </c:pt>
                <c:pt idx="94">
                  <c:v>2010</c:v>
                </c:pt>
                <c:pt idx="95">
                  <c:v>2012</c:v>
                </c:pt>
                <c:pt idx="96">
                  <c:v>2012</c:v>
                </c:pt>
                <c:pt idx="97">
                  <c:v>2012</c:v>
                </c:pt>
                <c:pt idx="98">
                  <c:v>2020</c:v>
                </c:pt>
                <c:pt idx="99">
                  <c:v>2020</c:v>
                </c:pt>
                <c:pt idx="100">
                  <c:v>2015</c:v>
                </c:pt>
                <c:pt idx="101">
                  <c:v>2012</c:v>
                </c:pt>
                <c:pt idx="102">
                  <c:v>2016</c:v>
                </c:pt>
                <c:pt idx="103">
                  <c:v>2019</c:v>
                </c:pt>
                <c:pt idx="104">
                  <c:v>2021</c:v>
                </c:pt>
                <c:pt idx="105">
                  <c:v>2021</c:v>
                </c:pt>
                <c:pt idx="106">
                  <c:v>2015</c:v>
                </c:pt>
                <c:pt idx="107">
                  <c:v>2015</c:v>
                </c:pt>
                <c:pt idx="108">
                  <c:v>2015</c:v>
                </c:pt>
                <c:pt idx="109">
                  <c:v>2015</c:v>
                </c:pt>
                <c:pt idx="110">
                  <c:v>2015</c:v>
                </c:pt>
                <c:pt idx="111">
                  <c:v>2018</c:v>
                </c:pt>
                <c:pt idx="112">
                  <c:v>2011</c:v>
                </c:pt>
                <c:pt idx="113">
                  <c:v>2014</c:v>
                </c:pt>
                <c:pt idx="114">
                  <c:v>2007</c:v>
                </c:pt>
                <c:pt idx="115">
                  <c:v>1999</c:v>
                </c:pt>
                <c:pt idx="116">
                  <c:v>1999</c:v>
                </c:pt>
                <c:pt idx="117">
                  <c:v>2008</c:v>
                </c:pt>
                <c:pt idx="118">
                  <c:v>2008</c:v>
                </c:pt>
                <c:pt idx="119">
                  <c:v>2007</c:v>
                </c:pt>
                <c:pt idx="120">
                  <c:v>2017</c:v>
                </c:pt>
                <c:pt idx="121">
                  <c:v>2009</c:v>
                </c:pt>
                <c:pt idx="122">
                  <c:v>2008</c:v>
                </c:pt>
                <c:pt idx="123">
                  <c:v>2011</c:v>
                </c:pt>
                <c:pt idx="124">
                  <c:v>2011</c:v>
                </c:pt>
                <c:pt idx="125">
                  <c:v>2011</c:v>
                </c:pt>
                <c:pt idx="126">
                  <c:v>2011</c:v>
                </c:pt>
                <c:pt idx="127">
                  <c:v>2012</c:v>
                </c:pt>
                <c:pt idx="128">
                  <c:v>2011</c:v>
                </c:pt>
                <c:pt idx="130">
                  <c:v>2012</c:v>
                </c:pt>
                <c:pt idx="131">
                  <c:v>2012</c:v>
                </c:pt>
                <c:pt idx="132">
                  <c:v>2013</c:v>
                </c:pt>
                <c:pt idx="133">
                  <c:v>2016</c:v>
                </c:pt>
                <c:pt idx="134">
                  <c:v>2017</c:v>
                </c:pt>
                <c:pt idx="135">
                  <c:v>2019</c:v>
                </c:pt>
                <c:pt idx="136">
                  <c:v>2018</c:v>
                </c:pt>
                <c:pt idx="137">
                  <c:v>2012</c:v>
                </c:pt>
                <c:pt idx="138">
                  <c:v>2013</c:v>
                </c:pt>
                <c:pt idx="139">
                  <c:v>2015</c:v>
                </c:pt>
                <c:pt idx="140">
                  <c:v>2022</c:v>
                </c:pt>
                <c:pt idx="141">
                  <c:v>2019</c:v>
                </c:pt>
                <c:pt idx="142">
                  <c:v>2022</c:v>
                </c:pt>
              </c:numCache>
            </c:numRef>
          </c:xVal>
          <c:yVal>
            <c:numRef>
              <c:f>'Heterodyne (300GHz帯抽出)'!$AC$2:$AC$148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27</c:v>
                </c:pt>
                <c:pt idx="46">
                  <c:v>22.9</c:v>
                </c:pt>
                <c:pt idx="47">
                  <c:v>#N/A</c:v>
                </c:pt>
                <c:pt idx="48">
                  <c:v>#N/A</c:v>
                </c:pt>
                <c:pt idx="49">
                  <c:v>#N/A</c:v>
                </c:pt>
                <c:pt idx="50">
                  <c:v>#N/A</c:v>
                </c:pt>
                <c:pt idx="51">
                  <c:v>29.9</c:v>
                </c:pt>
                <c:pt idx="52">
                  <c:v>15</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19</c:v>
                </c:pt>
                <c:pt idx="138">
                  <c:v>38</c:v>
                </c:pt>
                <c:pt idx="139">
                  <c:v>15</c:v>
                </c:pt>
                <c:pt idx="140">
                  <c:v>27</c:v>
                </c:pt>
                <c:pt idx="141">
                  <c:v>20</c:v>
                </c:pt>
                <c:pt idx="142">
                  <c:v>#N/A</c:v>
                </c:pt>
                <c:pt idx="143">
                  <c:v>#N/A</c:v>
                </c:pt>
                <c:pt idx="144">
                  <c:v>#N/A</c:v>
                </c:pt>
                <c:pt idx="145">
                  <c:v>#N/A</c:v>
                </c:pt>
                <c:pt idx="146">
                  <c:v>#N/A</c:v>
                </c:pt>
              </c:numCache>
            </c:numRef>
          </c:yVal>
          <c:smooth val="0"/>
          <c:extLst>
            <c:ext xmlns:c16="http://schemas.microsoft.com/office/drawing/2014/chart" uri="{C3380CC4-5D6E-409C-BE32-E72D297353CC}">
              <c16:uniqueId val="{00000002-CE3D-4418-8211-1A4C6EE728F0}"/>
            </c:ext>
          </c:extLst>
        </c:ser>
        <c:ser>
          <c:idx val="4"/>
          <c:order val="3"/>
          <c:tx>
            <c:strRef>
              <c:f>'Heterodyne (300GHz帯抽出)'!$AD$1</c:f>
              <c:strCache>
                <c:ptCount val="1"/>
                <c:pt idx="0">
                  <c:v>NF InP HEMT</c:v>
                </c:pt>
              </c:strCache>
            </c:strRef>
          </c:tx>
          <c:spPr>
            <a:ln w="19050" cap="rnd">
              <a:noFill/>
              <a:round/>
            </a:ln>
            <a:effectLst/>
          </c:spPr>
          <c:marker>
            <c:symbol val="circle"/>
            <c:size val="5"/>
            <c:spPr>
              <a:solidFill>
                <a:schemeClr val="accent5"/>
              </a:solidFill>
              <a:ln w="9525">
                <a:solidFill>
                  <a:schemeClr val="accent5"/>
                </a:solidFill>
              </a:ln>
              <a:effectLst/>
            </c:spPr>
          </c:marker>
          <c:xVal>
            <c:numRef>
              <c:f>'Heterodyne (300GHz帯抽出)'!$S$2:$S$148</c:f>
              <c:numCache>
                <c:formatCode>General</c:formatCode>
                <c:ptCount val="147"/>
                <c:pt idx="0">
                  <c:v>2022</c:v>
                </c:pt>
                <c:pt idx="1">
                  <c:v>2021</c:v>
                </c:pt>
                <c:pt idx="3">
                  <c:v>2022</c:v>
                </c:pt>
                <c:pt idx="4">
                  <c:v>2022</c:v>
                </c:pt>
                <c:pt idx="5">
                  <c:v>2022</c:v>
                </c:pt>
                <c:pt idx="6">
                  <c:v>2022</c:v>
                </c:pt>
                <c:pt idx="7">
                  <c:v>2022</c:v>
                </c:pt>
                <c:pt idx="8">
                  <c:v>2022</c:v>
                </c:pt>
                <c:pt idx="9">
                  <c:v>2022</c:v>
                </c:pt>
                <c:pt idx="10">
                  <c:v>2022</c:v>
                </c:pt>
                <c:pt idx="11">
                  <c:v>2022</c:v>
                </c:pt>
                <c:pt idx="12">
                  <c:v>2022</c:v>
                </c:pt>
                <c:pt idx="13">
                  <c:v>2022</c:v>
                </c:pt>
                <c:pt idx="14">
                  <c:v>2022</c:v>
                </c:pt>
                <c:pt idx="15">
                  <c:v>2022</c:v>
                </c:pt>
                <c:pt idx="16">
                  <c:v>2022</c:v>
                </c:pt>
                <c:pt idx="17">
                  <c:v>2022</c:v>
                </c:pt>
                <c:pt idx="18">
                  <c:v>2022</c:v>
                </c:pt>
                <c:pt idx="19">
                  <c:v>2022</c:v>
                </c:pt>
                <c:pt idx="21">
                  <c:v>2022</c:v>
                </c:pt>
                <c:pt idx="22">
                  <c:v>2022</c:v>
                </c:pt>
                <c:pt idx="23">
                  <c:v>2022</c:v>
                </c:pt>
                <c:pt idx="24">
                  <c:v>2022</c:v>
                </c:pt>
                <c:pt idx="25">
                  <c:v>2022</c:v>
                </c:pt>
                <c:pt idx="26">
                  <c:v>2022</c:v>
                </c:pt>
                <c:pt idx="27">
                  <c:v>2022</c:v>
                </c:pt>
                <c:pt idx="28">
                  <c:v>2022</c:v>
                </c:pt>
                <c:pt idx="29">
                  <c:v>2022</c:v>
                </c:pt>
                <c:pt idx="30">
                  <c:v>2022</c:v>
                </c:pt>
                <c:pt idx="31">
                  <c:v>2022</c:v>
                </c:pt>
                <c:pt idx="32">
                  <c:v>2022</c:v>
                </c:pt>
                <c:pt idx="33">
                  <c:v>2022</c:v>
                </c:pt>
                <c:pt idx="34">
                  <c:v>2022</c:v>
                </c:pt>
                <c:pt idx="35">
                  <c:v>2022</c:v>
                </c:pt>
                <c:pt idx="37">
                  <c:v>2018</c:v>
                </c:pt>
                <c:pt idx="38">
                  <c:v>2022</c:v>
                </c:pt>
                <c:pt idx="39">
                  <c:v>2022</c:v>
                </c:pt>
                <c:pt idx="40">
                  <c:v>2022</c:v>
                </c:pt>
                <c:pt idx="41">
                  <c:v>2019</c:v>
                </c:pt>
                <c:pt idx="42">
                  <c:v>2020</c:v>
                </c:pt>
                <c:pt idx="43">
                  <c:v>2021</c:v>
                </c:pt>
                <c:pt idx="44">
                  <c:v>2019</c:v>
                </c:pt>
                <c:pt idx="45">
                  <c:v>2017</c:v>
                </c:pt>
                <c:pt idx="46">
                  <c:v>2019</c:v>
                </c:pt>
                <c:pt idx="47">
                  <c:v>2018</c:v>
                </c:pt>
                <c:pt idx="48">
                  <c:v>2018</c:v>
                </c:pt>
                <c:pt idx="49">
                  <c:v>2016</c:v>
                </c:pt>
                <c:pt idx="50">
                  <c:v>2012</c:v>
                </c:pt>
                <c:pt idx="51">
                  <c:v>2011</c:v>
                </c:pt>
                <c:pt idx="52">
                  <c:v>2015</c:v>
                </c:pt>
                <c:pt idx="54">
                  <c:v>2016</c:v>
                </c:pt>
                <c:pt idx="55">
                  <c:v>2016</c:v>
                </c:pt>
                <c:pt idx="56">
                  <c:v>2016</c:v>
                </c:pt>
                <c:pt idx="57">
                  <c:v>2012</c:v>
                </c:pt>
                <c:pt idx="58">
                  <c:v>2011</c:v>
                </c:pt>
                <c:pt idx="59">
                  <c:v>2011</c:v>
                </c:pt>
                <c:pt idx="60">
                  <c:v>2018</c:v>
                </c:pt>
                <c:pt idx="61">
                  <c:v>2020</c:v>
                </c:pt>
                <c:pt idx="62">
                  <c:v>2020</c:v>
                </c:pt>
                <c:pt idx="63">
                  <c:v>2012</c:v>
                </c:pt>
                <c:pt idx="64">
                  <c:v>2012</c:v>
                </c:pt>
                <c:pt idx="65">
                  <c:v>2013</c:v>
                </c:pt>
                <c:pt idx="66">
                  <c:v>2013</c:v>
                </c:pt>
                <c:pt idx="67">
                  <c:v>2013</c:v>
                </c:pt>
                <c:pt idx="68">
                  <c:v>2013</c:v>
                </c:pt>
                <c:pt idx="69">
                  <c:v>2014</c:v>
                </c:pt>
                <c:pt idx="70">
                  <c:v>2014</c:v>
                </c:pt>
                <c:pt idx="71">
                  <c:v>2014</c:v>
                </c:pt>
                <c:pt idx="72">
                  <c:v>2014</c:v>
                </c:pt>
                <c:pt idx="73">
                  <c:v>2021</c:v>
                </c:pt>
                <c:pt idx="74">
                  <c:v>2021</c:v>
                </c:pt>
                <c:pt idx="75">
                  <c:v>2017</c:v>
                </c:pt>
                <c:pt idx="76">
                  <c:v>2019</c:v>
                </c:pt>
                <c:pt idx="77">
                  <c:v>2019</c:v>
                </c:pt>
                <c:pt idx="78">
                  <c:v>2019</c:v>
                </c:pt>
                <c:pt idx="79">
                  <c:v>2010</c:v>
                </c:pt>
                <c:pt idx="80">
                  <c:v>2010</c:v>
                </c:pt>
                <c:pt idx="81">
                  <c:v>2010</c:v>
                </c:pt>
                <c:pt idx="82">
                  <c:v>2011</c:v>
                </c:pt>
                <c:pt idx="83">
                  <c:v>2011</c:v>
                </c:pt>
                <c:pt idx="84">
                  <c:v>2016</c:v>
                </c:pt>
                <c:pt idx="85">
                  <c:v>2016</c:v>
                </c:pt>
                <c:pt idx="86">
                  <c:v>2010</c:v>
                </c:pt>
                <c:pt idx="87">
                  <c:v>2012</c:v>
                </c:pt>
                <c:pt idx="88">
                  <c:v>2011</c:v>
                </c:pt>
                <c:pt idx="89">
                  <c:v>2010</c:v>
                </c:pt>
                <c:pt idx="90">
                  <c:v>2010</c:v>
                </c:pt>
                <c:pt idx="91">
                  <c:v>2010</c:v>
                </c:pt>
                <c:pt idx="92">
                  <c:v>2010</c:v>
                </c:pt>
                <c:pt idx="93">
                  <c:v>2010</c:v>
                </c:pt>
                <c:pt idx="94">
                  <c:v>2010</c:v>
                </c:pt>
                <c:pt idx="95">
                  <c:v>2012</c:v>
                </c:pt>
                <c:pt idx="96">
                  <c:v>2012</c:v>
                </c:pt>
                <c:pt idx="97">
                  <c:v>2012</c:v>
                </c:pt>
                <c:pt idx="98">
                  <c:v>2020</c:v>
                </c:pt>
                <c:pt idx="99">
                  <c:v>2020</c:v>
                </c:pt>
                <c:pt idx="100">
                  <c:v>2015</c:v>
                </c:pt>
                <c:pt idx="101">
                  <c:v>2012</c:v>
                </c:pt>
                <c:pt idx="102">
                  <c:v>2016</c:v>
                </c:pt>
                <c:pt idx="103">
                  <c:v>2019</c:v>
                </c:pt>
                <c:pt idx="104">
                  <c:v>2021</c:v>
                </c:pt>
                <c:pt idx="105">
                  <c:v>2021</c:v>
                </c:pt>
                <c:pt idx="106">
                  <c:v>2015</c:v>
                </c:pt>
                <c:pt idx="107">
                  <c:v>2015</c:v>
                </c:pt>
                <c:pt idx="108">
                  <c:v>2015</c:v>
                </c:pt>
                <c:pt idx="109">
                  <c:v>2015</c:v>
                </c:pt>
                <c:pt idx="110">
                  <c:v>2015</c:v>
                </c:pt>
                <c:pt idx="111">
                  <c:v>2018</c:v>
                </c:pt>
                <c:pt idx="112">
                  <c:v>2011</c:v>
                </c:pt>
                <c:pt idx="113">
                  <c:v>2014</c:v>
                </c:pt>
                <c:pt idx="114">
                  <c:v>2007</c:v>
                </c:pt>
                <c:pt idx="115">
                  <c:v>1999</c:v>
                </c:pt>
                <c:pt idx="116">
                  <c:v>1999</c:v>
                </c:pt>
                <c:pt idx="117">
                  <c:v>2008</c:v>
                </c:pt>
                <c:pt idx="118">
                  <c:v>2008</c:v>
                </c:pt>
                <c:pt idx="119">
                  <c:v>2007</c:v>
                </c:pt>
                <c:pt idx="120">
                  <c:v>2017</c:v>
                </c:pt>
                <c:pt idx="121">
                  <c:v>2009</c:v>
                </c:pt>
                <c:pt idx="122">
                  <c:v>2008</c:v>
                </c:pt>
                <c:pt idx="123">
                  <c:v>2011</c:v>
                </c:pt>
                <c:pt idx="124">
                  <c:v>2011</c:v>
                </c:pt>
                <c:pt idx="125">
                  <c:v>2011</c:v>
                </c:pt>
                <c:pt idx="126">
                  <c:v>2011</c:v>
                </c:pt>
                <c:pt idx="127">
                  <c:v>2012</c:v>
                </c:pt>
                <c:pt idx="128">
                  <c:v>2011</c:v>
                </c:pt>
                <c:pt idx="130">
                  <c:v>2012</c:v>
                </c:pt>
                <c:pt idx="131">
                  <c:v>2012</c:v>
                </c:pt>
                <c:pt idx="132">
                  <c:v>2013</c:v>
                </c:pt>
                <c:pt idx="133">
                  <c:v>2016</c:v>
                </c:pt>
                <c:pt idx="134">
                  <c:v>2017</c:v>
                </c:pt>
                <c:pt idx="135">
                  <c:v>2019</c:v>
                </c:pt>
                <c:pt idx="136">
                  <c:v>2018</c:v>
                </c:pt>
                <c:pt idx="137">
                  <c:v>2012</c:v>
                </c:pt>
                <c:pt idx="138">
                  <c:v>2013</c:v>
                </c:pt>
                <c:pt idx="139">
                  <c:v>2015</c:v>
                </c:pt>
                <c:pt idx="140">
                  <c:v>2022</c:v>
                </c:pt>
                <c:pt idx="141">
                  <c:v>2019</c:v>
                </c:pt>
                <c:pt idx="142">
                  <c:v>2022</c:v>
                </c:pt>
              </c:numCache>
            </c:numRef>
          </c:xVal>
          <c:yVal>
            <c:numRef>
              <c:f>'Heterodyne (300GHz帯抽出)'!$AD$2:$AD$148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15.04</c:v>
                </c:pt>
                <c:pt idx="62">
                  <c:v>#N/A</c:v>
                </c:pt>
                <c:pt idx="63">
                  <c:v>#N/A</c:v>
                </c:pt>
                <c:pt idx="64">
                  <c:v>17</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3-CE3D-4418-8211-1A4C6EE728F0}"/>
            </c:ext>
          </c:extLst>
        </c:ser>
        <c:ser>
          <c:idx val="5"/>
          <c:order val="4"/>
          <c:tx>
            <c:strRef>
              <c:f>'Heterodyne (300GHz帯抽出)'!$AE$1</c:f>
              <c:strCache>
                <c:ptCount val="1"/>
                <c:pt idx="0">
                  <c:v>NF mHEMT</c:v>
                </c:pt>
              </c:strCache>
            </c:strRef>
          </c:tx>
          <c:spPr>
            <a:ln w="19050" cap="rnd">
              <a:noFill/>
              <a:round/>
            </a:ln>
            <a:effectLst/>
          </c:spPr>
          <c:marker>
            <c:symbol val="circle"/>
            <c:size val="5"/>
            <c:spPr>
              <a:solidFill>
                <a:schemeClr val="accent6"/>
              </a:solidFill>
              <a:ln w="9525">
                <a:solidFill>
                  <a:schemeClr val="accent6"/>
                </a:solidFill>
              </a:ln>
              <a:effectLst/>
            </c:spPr>
          </c:marker>
          <c:xVal>
            <c:numRef>
              <c:f>'Heterodyne (300GHz帯抽出)'!$S$2:$S$148</c:f>
              <c:numCache>
                <c:formatCode>General</c:formatCode>
                <c:ptCount val="147"/>
                <c:pt idx="0">
                  <c:v>2022</c:v>
                </c:pt>
                <c:pt idx="1">
                  <c:v>2021</c:v>
                </c:pt>
                <c:pt idx="3">
                  <c:v>2022</c:v>
                </c:pt>
                <c:pt idx="4">
                  <c:v>2022</c:v>
                </c:pt>
                <c:pt idx="5">
                  <c:v>2022</c:v>
                </c:pt>
                <c:pt idx="6">
                  <c:v>2022</c:v>
                </c:pt>
                <c:pt idx="7">
                  <c:v>2022</c:v>
                </c:pt>
                <c:pt idx="8">
                  <c:v>2022</c:v>
                </c:pt>
                <c:pt idx="9">
                  <c:v>2022</c:v>
                </c:pt>
                <c:pt idx="10">
                  <c:v>2022</c:v>
                </c:pt>
                <c:pt idx="11">
                  <c:v>2022</c:v>
                </c:pt>
                <c:pt idx="12">
                  <c:v>2022</c:v>
                </c:pt>
                <c:pt idx="13">
                  <c:v>2022</c:v>
                </c:pt>
                <c:pt idx="14">
                  <c:v>2022</c:v>
                </c:pt>
                <c:pt idx="15">
                  <c:v>2022</c:v>
                </c:pt>
                <c:pt idx="16">
                  <c:v>2022</c:v>
                </c:pt>
                <c:pt idx="17">
                  <c:v>2022</c:v>
                </c:pt>
                <c:pt idx="18">
                  <c:v>2022</c:v>
                </c:pt>
                <c:pt idx="19">
                  <c:v>2022</c:v>
                </c:pt>
                <c:pt idx="21">
                  <c:v>2022</c:v>
                </c:pt>
                <c:pt idx="22">
                  <c:v>2022</c:v>
                </c:pt>
                <c:pt idx="23">
                  <c:v>2022</c:v>
                </c:pt>
                <c:pt idx="24">
                  <c:v>2022</c:v>
                </c:pt>
                <c:pt idx="25">
                  <c:v>2022</c:v>
                </c:pt>
                <c:pt idx="26">
                  <c:v>2022</c:v>
                </c:pt>
                <c:pt idx="27">
                  <c:v>2022</c:v>
                </c:pt>
                <c:pt idx="28">
                  <c:v>2022</c:v>
                </c:pt>
                <c:pt idx="29">
                  <c:v>2022</c:v>
                </c:pt>
                <c:pt idx="30">
                  <c:v>2022</c:v>
                </c:pt>
                <c:pt idx="31">
                  <c:v>2022</c:v>
                </c:pt>
                <c:pt idx="32">
                  <c:v>2022</c:v>
                </c:pt>
                <c:pt idx="33">
                  <c:v>2022</c:v>
                </c:pt>
                <c:pt idx="34">
                  <c:v>2022</c:v>
                </c:pt>
                <c:pt idx="35">
                  <c:v>2022</c:v>
                </c:pt>
                <c:pt idx="37">
                  <c:v>2018</c:v>
                </c:pt>
                <c:pt idx="38">
                  <c:v>2022</c:v>
                </c:pt>
                <c:pt idx="39">
                  <c:v>2022</c:v>
                </c:pt>
                <c:pt idx="40">
                  <c:v>2022</c:v>
                </c:pt>
                <c:pt idx="41">
                  <c:v>2019</c:v>
                </c:pt>
                <c:pt idx="42">
                  <c:v>2020</c:v>
                </c:pt>
                <c:pt idx="43">
                  <c:v>2021</c:v>
                </c:pt>
                <c:pt idx="44">
                  <c:v>2019</c:v>
                </c:pt>
                <c:pt idx="45">
                  <c:v>2017</c:v>
                </c:pt>
                <c:pt idx="46">
                  <c:v>2019</c:v>
                </c:pt>
                <c:pt idx="47">
                  <c:v>2018</c:v>
                </c:pt>
                <c:pt idx="48">
                  <c:v>2018</c:v>
                </c:pt>
                <c:pt idx="49">
                  <c:v>2016</c:v>
                </c:pt>
                <c:pt idx="50">
                  <c:v>2012</c:v>
                </c:pt>
                <c:pt idx="51">
                  <c:v>2011</c:v>
                </c:pt>
                <c:pt idx="52">
                  <c:v>2015</c:v>
                </c:pt>
                <c:pt idx="54">
                  <c:v>2016</c:v>
                </c:pt>
                <c:pt idx="55">
                  <c:v>2016</c:v>
                </c:pt>
                <c:pt idx="56">
                  <c:v>2016</c:v>
                </c:pt>
                <c:pt idx="57">
                  <c:v>2012</c:v>
                </c:pt>
                <c:pt idx="58">
                  <c:v>2011</c:v>
                </c:pt>
                <c:pt idx="59">
                  <c:v>2011</c:v>
                </c:pt>
                <c:pt idx="60">
                  <c:v>2018</c:v>
                </c:pt>
                <c:pt idx="61">
                  <c:v>2020</c:v>
                </c:pt>
                <c:pt idx="62">
                  <c:v>2020</c:v>
                </c:pt>
                <c:pt idx="63">
                  <c:v>2012</c:v>
                </c:pt>
                <c:pt idx="64">
                  <c:v>2012</c:v>
                </c:pt>
                <c:pt idx="65">
                  <c:v>2013</c:v>
                </c:pt>
                <c:pt idx="66">
                  <c:v>2013</c:v>
                </c:pt>
                <c:pt idx="67">
                  <c:v>2013</c:v>
                </c:pt>
                <c:pt idx="68">
                  <c:v>2013</c:v>
                </c:pt>
                <c:pt idx="69">
                  <c:v>2014</c:v>
                </c:pt>
                <c:pt idx="70">
                  <c:v>2014</c:v>
                </c:pt>
                <c:pt idx="71">
                  <c:v>2014</c:v>
                </c:pt>
                <c:pt idx="72">
                  <c:v>2014</c:v>
                </c:pt>
                <c:pt idx="73">
                  <c:v>2021</c:v>
                </c:pt>
                <c:pt idx="74">
                  <c:v>2021</c:v>
                </c:pt>
                <c:pt idx="75">
                  <c:v>2017</c:v>
                </c:pt>
                <c:pt idx="76">
                  <c:v>2019</c:v>
                </c:pt>
                <c:pt idx="77">
                  <c:v>2019</c:v>
                </c:pt>
                <c:pt idx="78">
                  <c:v>2019</c:v>
                </c:pt>
                <c:pt idx="79">
                  <c:v>2010</c:v>
                </c:pt>
                <c:pt idx="80">
                  <c:v>2010</c:v>
                </c:pt>
                <c:pt idx="81">
                  <c:v>2010</c:v>
                </c:pt>
                <c:pt idx="82">
                  <c:v>2011</c:v>
                </c:pt>
                <c:pt idx="83">
                  <c:v>2011</c:v>
                </c:pt>
                <c:pt idx="84">
                  <c:v>2016</c:v>
                </c:pt>
                <c:pt idx="85">
                  <c:v>2016</c:v>
                </c:pt>
                <c:pt idx="86">
                  <c:v>2010</c:v>
                </c:pt>
                <c:pt idx="87">
                  <c:v>2012</c:v>
                </c:pt>
                <c:pt idx="88">
                  <c:v>2011</c:v>
                </c:pt>
                <c:pt idx="89">
                  <c:v>2010</c:v>
                </c:pt>
                <c:pt idx="90">
                  <c:v>2010</c:v>
                </c:pt>
                <c:pt idx="91">
                  <c:v>2010</c:v>
                </c:pt>
                <c:pt idx="92">
                  <c:v>2010</c:v>
                </c:pt>
                <c:pt idx="93">
                  <c:v>2010</c:v>
                </c:pt>
                <c:pt idx="94">
                  <c:v>2010</c:v>
                </c:pt>
                <c:pt idx="95">
                  <c:v>2012</c:v>
                </c:pt>
                <c:pt idx="96">
                  <c:v>2012</c:v>
                </c:pt>
                <c:pt idx="97">
                  <c:v>2012</c:v>
                </c:pt>
                <c:pt idx="98">
                  <c:v>2020</c:v>
                </c:pt>
                <c:pt idx="99">
                  <c:v>2020</c:v>
                </c:pt>
                <c:pt idx="100">
                  <c:v>2015</c:v>
                </c:pt>
                <c:pt idx="101">
                  <c:v>2012</c:v>
                </c:pt>
                <c:pt idx="102">
                  <c:v>2016</c:v>
                </c:pt>
                <c:pt idx="103">
                  <c:v>2019</c:v>
                </c:pt>
                <c:pt idx="104">
                  <c:v>2021</c:v>
                </c:pt>
                <c:pt idx="105">
                  <c:v>2021</c:v>
                </c:pt>
                <c:pt idx="106">
                  <c:v>2015</c:v>
                </c:pt>
                <c:pt idx="107">
                  <c:v>2015</c:v>
                </c:pt>
                <c:pt idx="108">
                  <c:v>2015</c:v>
                </c:pt>
                <c:pt idx="109">
                  <c:v>2015</c:v>
                </c:pt>
                <c:pt idx="110">
                  <c:v>2015</c:v>
                </c:pt>
                <c:pt idx="111">
                  <c:v>2018</c:v>
                </c:pt>
                <c:pt idx="112">
                  <c:v>2011</c:v>
                </c:pt>
                <c:pt idx="113">
                  <c:v>2014</c:v>
                </c:pt>
                <c:pt idx="114">
                  <c:v>2007</c:v>
                </c:pt>
                <c:pt idx="115">
                  <c:v>1999</c:v>
                </c:pt>
                <c:pt idx="116">
                  <c:v>1999</c:v>
                </c:pt>
                <c:pt idx="117">
                  <c:v>2008</c:v>
                </c:pt>
                <c:pt idx="118">
                  <c:v>2008</c:v>
                </c:pt>
                <c:pt idx="119">
                  <c:v>2007</c:v>
                </c:pt>
                <c:pt idx="120">
                  <c:v>2017</c:v>
                </c:pt>
                <c:pt idx="121">
                  <c:v>2009</c:v>
                </c:pt>
                <c:pt idx="122">
                  <c:v>2008</c:v>
                </c:pt>
                <c:pt idx="123">
                  <c:v>2011</c:v>
                </c:pt>
                <c:pt idx="124">
                  <c:v>2011</c:v>
                </c:pt>
                <c:pt idx="125">
                  <c:v>2011</c:v>
                </c:pt>
                <c:pt idx="126">
                  <c:v>2011</c:v>
                </c:pt>
                <c:pt idx="127">
                  <c:v>2012</c:v>
                </c:pt>
                <c:pt idx="128">
                  <c:v>2011</c:v>
                </c:pt>
                <c:pt idx="130">
                  <c:v>2012</c:v>
                </c:pt>
                <c:pt idx="131">
                  <c:v>2012</c:v>
                </c:pt>
                <c:pt idx="132">
                  <c:v>2013</c:v>
                </c:pt>
                <c:pt idx="133">
                  <c:v>2016</c:v>
                </c:pt>
                <c:pt idx="134">
                  <c:v>2017</c:v>
                </c:pt>
                <c:pt idx="135">
                  <c:v>2019</c:v>
                </c:pt>
                <c:pt idx="136">
                  <c:v>2018</c:v>
                </c:pt>
                <c:pt idx="137">
                  <c:v>2012</c:v>
                </c:pt>
                <c:pt idx="138">
                  <c:v>2013</c:v>
                </c:pt>
                <c:pt idx="139">
                  <c:v>2015</c:v>
                </c:pt>
                <c:pt idx="140">
                  <c:v>2022</c:v>
                </c:pt>
                <c:pt idx="141">
                  <c:v>2019</c:v>
                </c:pt>
                <c:pt idx="142">
                  <c:v>2022</c:v>
                </c:pt>
              </c:numCache>
            </c:numRef>
          </c:xVal>
          <c:yVal>
            <c:numRef>
              <c:f>'Heterodyne (300GHz帯抽出)'!$AE$2:$AE$148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8.5</c:v>
                </c:pt>
                <c:pt idx="74">
                  <c:v>8.5</c:v>
                </c:pt>
                <c:pt idx="75">
                  <c:v>7</c:v>
                </c:pt>
                <c:pt idx="76">
                  <c:v>#N/A</c:v>
                </c:pt>
                <c:pt idx="77">
                  <c:v>7.5</c:v>
                </c:pt>
                <c:pt idx="78">
                  <c:v>#N/A</c:v>
                </c:pt>
                <c:pt idx="79">
                  <c:v>20</c:v>
                </c:pt>
                <c:pt idx="80">
                  <c:v>12</c:v>
                </c:pt>
                <c:pt idx="81">
                  <c:v>7.6</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8.6</c:v>
                </c:pt>
                <c:pt idx="121">
                  <c:v>#N/A</c:v>
                </c:pt>
                <c:pt idx="122">
                  <c:v>8.4</c:v>
                </c:pt>
                <c:pt idx="123">
                  <c:v>#N/A</c:v>
                </c:pt>
                <c:pt idx="124">
                  <c:v>9</c:v>
                </c:pt>
                <c:pt idx="125">
                  <c:v>#N/A</c:v>
                </c:pt>
                <c:pt idx="126">
                  <c:v>14</c:v>
                </c:pt>
                <c:pt idx="127">
                  <c:v>#N/A</c:v>
                </c:pt>
                <c:pt idx="128">
                  <c:v>7</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4-CE3D-4418-8211-1A4C6EE728F0}"/>
            </c:ext>
          </c:extLst>
        </c:ser>
        <c:ser>
          <c:idx val="6"/>
          <c:order val="5"/>
          <c:tx>
            <c:strRef>
              <c:f>'Heterodyne (300GHz帯抽出)'!$AF$1</c:f>
              <c:strCache>
                <c:ptCount val="1"/>
                <c:pt idx="0">
                  <c:v>NF InP HBT</c:v>
                </c:pt>
              </c:strCache>
            </c:strRef>
          </c:tx>
          <c:spPr>
            <a:ln w="19050" cap="rnd">
              <a:noFill/>
              <a:round/>
            </a:ln>
            <a:effectLst/>
          </c:spPr>
          <c:marker>
            <c:symbol val="circle"/>
            <c:size val="5"/>
            <c:spPr>
              <a:solidFill>
                <a:schemeClr val="accent1">
                  <a:lumMod val="60000"/>
                </a:schemeClr>
              </a:solidFill>
              <a:ln w="9525">
                <a:solidFill>
                  <a:schemeClr val="accent1">
                    <a:lumMod val="60000"/>
                  </a:schemeClr>
                </a:solidFill>
              </a:ln>
              <a:effectLst/>
            </c:spPr>
          </c:marker>
          <c:xVal>
            <c:numRef>
              <c:f>'Heterodyne (300GHz帯抽出)'!$S$2:$S$148</c:f>
              <c:numCache>
                <c:formatCode>General</c:formatCode>
                <c:ptCount val="147"/>
                <c:pt idx="0">
                  <c:v>2022</c:v>
                </c:pt>
                <c:pt idx="1">
                  <c:v>2021</c:v>
                </c:pt>
                <c:pt idx="3">
                  <c:v>2022</c:v>
                </c:pt>
                <c:pt idx="4">
                  <c:v>2022</c:v>
                </c:pt>
                <c:pt idx="5">
                  <c:v>2022</c:v>
                </c:pt>
                <c:pt idx="6">
                  <c:v>2022</c:v>
                </c:pt>
                <c:pt idx="7">
                  <c:v>2022</c:v>
                </c:pt>
                <c:pt idx="8">
                  <c:v>2022</c:v>
                </c:pt>
                <c:pt idx="9">
                  <c:v>2022</c:v>
                </c:pt>
                <c:pt idx="10">
                  <c:v>2022</c:v>
                </c:pt>
                <c:pt idx="11">
                  <c:v>2022</c:v>
                </c:pt>
                <c:pt idx="12">
                  <c:v>2022</c:v>
                </c:pt>
                <c:pt idx="13">
                  <c:v>2022</c:v>
                </c:pt>
                <c:pt idx="14">
                  <c:v>2022</c:v>
                </c:pt>
                <c:pt idx="15">
                  <c:v>2022</c:v>
                </c:pt>
                <c:pt idx="16">
                  <c:v>2022</c:v>
                </c:pt>
                <c:pt idx="17">
                  <c:v>2022</c:v>
                </c:pt>
                <c:pt idx="18">
                  <c:v>2022</c:v>
                </c:pt>
                <c:pt idx="19">
                  <c:v>2022</c:v>
                </c:pt>
                <c:pt idx="21">
                  <c:v>2022</c:v>
                </c:pt>
                <c:pt idx="22">
                  <c:v>2022</c:v>
                </c:pt>
                <c:pt idx="23">
                  <c:v>2022</c:v>
                </c:pt>
                <c:pt idx="24">
                  <c:v>2022</c:v>
                </c:pt>
                <c:pt idx="25">
                  <c:v>2022</c:v>
                </c:pt>
                <c:pt idx="26">
                  <c:v>2022</c:v>
                </c:pt>
                <c:pt idx="27">
                  <c:v>2022</c:v>
                </c:pt>
                <c:pt idx="28">
                  <c:v>2022</c:v>
                </c:pt>
                <c:pt idx="29">
                  <c:v>2022</c:v>
                </c:pt>
                <c:pt idx="30">
                  <c:v>2022</c:v>
                </c:pt>
                <c:pt idx="31">
                  <c:v>2022</c:v>
                </c:pt>
                <c:pt idx="32">
                  <c:v>2022</c:v>
                </c:pt>
                <c:pt idx="33">
                  <c:v>2022</c:v>
                </c:pt>
                <c:pt idx="34">
                  <c:v>2022</c:v>
                </c:pt>
                <c:pt idx="35">
                  <c:v>2022</c:v>
                </c:pt>
                <c:pt idx="37">
                  <c:v>2018</c:v>
                </c:pt>
                <c:pt idx="38">
                  <c:v>2022</c:v>
                </c:pt>
                <c:pt idx="39">
                  <c:v>2022</c:v>
                </c:pt>
                <c:pt idx="40">
                  <c:v>2022</c:v>
                </c:pt>
                <c:pt idx="41">
                  <c:v>2019</c:v>
                </c:pt>
                <c:pt idx="42">
                  <c:v>2020</c:v>
                </c:pt>
                <c:pt idx="43">
                  <c:v>2021</c:v>
                </c:pt>
                <c:pt idx="44">
                  <c:v>2019</c:v>
                </c:pt>
                <c:pt idx="45">
                  <c:v>2017</c:v>
                </c:pt>
                <c:pt idx="46">
                  <c:v>2019</c:v>
                </c:pt>
                <c:pt idx="47">
                  <c:v>2018</c:v>
                </c:pt>
                <c:pt idx="48">
                  <c:v>2018</c:v>
                </c:pt>
                <c:pt idx="49">
                  <c:v>2016</c:v>
                </c:pt>
                <c:pt idx="50">
                  <c:v>2012</c:v>
                </c:pt>
                <c:pt idx="51">
                  <c:v>2011</c:v>
                </c:pt>
                <c:pt idx="52">
                  <c:v>2015</c:v>
                </c:pt>
                <c:pt idx="54">
                  <c:v>2016</c:v>
                </c:pt>
                <c:pt idx="55">
                  <c:v>2016</c:v>
                </c:pt>
                <c:pt idx="56">
                  <c:v>2016</c:v>
                </c:pt>
                <c:pt idx="57">
                  <c:v>2012</c:v>
                </c:pt>
                <c:pt idx="58">
                  <c:v>2011</c:v>
                </c:pt>
                <c:pt idx="59">
                  <c:v>2011</c:v>
                </c:pt>
                <c:pt idx="60">
                  <c:v>2018</c:v>
                </c:pt>
                <c:pt idx="61">
                  <c:v>2020</c:v>
                </c:pt>
                <c:pt idx="62">
                  <c:v>2020</c:v>
                </c:pt>
                <c:pt idx="63">
                  <c:v>2012</c:v>
                </c:pt>
                <c:pt idx="64">
                  <c:v>2012</c:v>
                </c:pt>
                <c:pt idx="65">
                  <c:v>2013</c:v>
                </c:pt>
                <c:pt idx="66">
                  <c:v>2013</c:v>
                </c:pt>
                <c:pt idx="67">
                  <c:v>2013</c:v>
                </c:pt>
                <c:pt idx="68">
                  <c:v>2013</c:v>
                </c:pt>
                <c:pt idx="69">
                  <c:v>2014</c:v>
                </c:pt>
                <c:pt idx="70">
                  <c:v>2014</c:v>
                </c:pt>
                <c:pt idx="71">
                  <c:v>2014</c:v>
                </c:pt>
                <c:pt idx="72">
                  <c:v>2014</c:v>
                </c:pt>
                <c:pt idx="73">
                  <c:v>2021</c:v>
                </c:pt>
                <c:pt idx="74">
                  <c:v>2021</c:v>
                </c:pt>
                <c:pt idx="75">
                  <c:v>2017</c:v>
                </c:pt>
                <c:pt idx="76">
                  <c:v>2019</c:v>
                </c:pt>
                <c:pt idx="77">
                  <c:v>2019</c:v>
                </c:pt>
                <c:pt idx="78">
                  <c:v>2019</c:v>
                </c:pt>
                <c:pt idx="79">
                  <c:v>2010</c:v>
                </c:pt>
                <c:pt idx="80">
                  <c:v>2010</c:v>
                </c:pt>
                <c:pt idx="81">
                  <c:v>2010</c:v>
                </c:pt>
                <c:pt idx="82">
                  <c:v>2011</c:v>
                </c:pt>
                <c:pt idx="83">
                  <c:v>2011</c:v>
                </c:pt>
                <c:pt idx="84">
                  <c:v>2016</c:v>
                </c:pt>
                <c:pt idx="85">
                  <c:v>2016</c:v>
                </c:pt>
                <c:pt idx="86">
                  <c:v>2010</c:v>
                </c:pt>
                <c:pt idx="87">
                  <c:v>2012</c:v>
                </c:pt>
                <c:pt idx="88">
                  <c:v>2011</c:v>
                </c:pt>
                <c:pt idx="89">
                  <c:v>2010</c:v>
                </c:pt>
                <c:pt idx="90">
                  <c:v>2010</c:v>
                </c:pt>
                <c:pt idx="91">
                  <c:v>2010</c:v>
                </c:pt>
                <c:pt idx="92">
                  <c:v>2010</c:v>
                </c:pt>
                <c:pt idx="93">
                  <c:v>2010</c:v>
                </c:pt>
                <c:pt idx="94">
                  <c:v>2010</c:v>
                </c:pt>
                <c:pt idx="95">
                  <c:v>2012</c:v>
                </c:pt>
                <c:pt idx="96">
                  <c:v>2012</c:v>
                </c:pt>
                <c:pt idx="97">
                  <c:v>2012</c:v>
                </c:pt>
                <c:pt idx="98">
                  <c:v>2020</c:v>
                </c:pt>
                <c:pt idx="99">
                  <c:v>2020</c:v>
                </c:pt>
                <c:pt idx="100">
                  <c:v>2015</c:v>
                </c:pt>
                <c:pt idx="101">
                  <c:v>2012</c:v>
                </c:pt>
                <c:pt idx="102">
                  <c:v>2016</c:v>
                </c:pt>
                <c:pt idx="103">
                  <c:v>2019</c:v>
                </c:pt>
                <c:pt idx="104">
                  <c:v>2021</c:v>
                </c:pt>
                <c:pt idx="105">
                  <c:v>2021</c:v>
                </c:pt>
                <c:pt idx="106">
                  <c:v>2015</c:v>
                </c:pt>
                <c:pt idx="107">
                  <c:v>2015</c:v>
                </c:pt>
                <c:pt idx="108">
                  <c:v>2015</c:v>
                </c:pt>
                <c:pt idx="109">
                  <c:v>2015</c:v>
                </c:pt>
                <c:pt idx="110">
                  <c:v>2015</c:v>
                </c:pt>
                <c:pt idx="111">
                  <c:v>2018</c:v>
                </c:pt>
                <c:pt idx="112">
                  <c:v>2011</c:v>
                </c:pt>
                <c:pt idx="113">
                  <c:v>2014</c:v>
                </c:pt>
                <c:pt idx="114">
                  <c:v>2007</c:v>
                </c:pt>
                <c:pt idx="115">
                  <c:v>1999</c:v>
                </c:pt>
                <c:pt idx="116">
                  <c:v>1999</c:v>
                </c:pt>
                <c:pt idx="117">
                  <c:v>2008</c:v>
                </c:pt>
                <c:pt idx="118">
                  <c:v>2008</c:v>
                </c:pt>
                <c:pt idx="119">
                  <c:v>2007</c:v>
                </c:pt>
                <c:pt idx="120">
                  <c:v>2017</c:v>
                </c:pt>
                <c:pt idx="121">
                  <c:v>2009</c:v>
                </c:pt>
                <c:pt idx="122">
                  <c:v>2008</c:v>
                </c:pt>
                <c:pt idx="123">
                  <c:v>2011</c:v>
                </c:pt>
                <c:pt idx="124">
                  <c:v>2011</c:v>
                </c:pt>
                <c:pt idx="125">
                  <c:v>2011</c:v>
                </c:pt>
                <c:pt idx="126">
                  <c:v>2011</c:v>
                </c:pt>
                <c:pt idx="127">
                  <c:v>2012</c:v>
                </c:pt>
                <c:pt idx="128">
                  <c:v>2011</c:v>
                </c:pt>
                <c:pt idx="130">
                  <c:v>2012</c:v>
                </c:pt>
                <c:pt idx="131">
                  <c:v>2012</c:v>
                </c:pt>
                <c:pt idx="132">
                  <c:v>2013</c:v>
                </c:pt>
                <c:pt idx="133">
                  <c:v>2016</c:v>
                </c:pt>
                <c:pt idx="134">
                  <c:v>2017</c:v>
                </c:pt>
                <c:pt idx="135">
                  <c:v>2019</c:v>
                </c:pt>
                <c:pt idx="136">
                  <c:v>2018</c:v>
                </c:pt>
                <c:pt idx="137">
                  <c:v>2012</c:v>
                </c:pt>
                <c:pt idx="138">
                  <c:v>2013</c:v>
                </c:pt>
                <c:pt idx="139">
                  <c:v>2015</c:v>
                </c:pt>
                <c:pt idx="140">
                  <c:v>2022</c:v>
                </c:pt>
                <c:pt idx="141">
                  <c:v>2019</c:v>
                </c:pt>
                <c:pt idx="142">
                  <c:v>2022</c:v>
                </c:pt>
              </c:numCache>
            </c:numRef>
          </c:xVal>
          <c:yVal>
            <c:numRef>
              <c:f>'Heterodyne (300GHz帯抽出)'!$AF$2:$AF$148</c:f>
              <c:numCache>
                <c:formatCode>General</c:formatCode>
                <c:ptCount val="147"/>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14.15</c:v>
                </c:pt>
                <c:pt idx="101">
                  <c:v>17</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numCache>
            </c:numRef>
          </c:yVal>
          <c:smooth val="0"/>
          <c:extLst>
            <c:ext xmlns:c16="http://schemas.microsoft.com/office/drawing/2014/chart" uri="{C3380CC4-5D6E-409C-BE32-E72D297353CC}">
              <c16:uniqueId val="{00000005-CE3D-4418-8211-1A4C6EE728F0}"/>
            </c:ext>
          </c:extLst>
        </c:ser>
        <c:dLbls>
          <c:showLegendKey val="0"/>
          <c:showVal val="0"/>
          <c:showCatName val="0"/>
          <c:showSerName val="0"/>
          <c:showPercent val="0"/>
          <c:showBubbleSize val="0"/>
        </c:dLbls>
        <c:axId val="760278271"/>
        <c:axId val="757937551"/>
      </c:scatterChart>
      <c:valAx>
        <c:axId val="760278271"/>
        <c:scaling>
          <c:orientation val="minMax"/>
          <c:max val="2040"/>
          <c:min val="2000"/>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crossAx val="757937551"/>
        <c:crosses val="autoZero"/>
        <c:crossBetween val="midCat"/>
        <c:minorUnit val="1"/>
      </c:valAx>
      <c:valAx>
        <c:axId val="757937551"/>
        <c:scaling>
          <c:orientation val="minMax"/>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Noise figure (dB)</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crossAx val="760278271"/>
        <c:crosses val="autoZero"/>
        <c:crossBetween val="midCat"/>
      </c:valAx>
      <c:spPr>
        <a:noFill/>
        <a:ln>
          <a:solidFill>
            <a:schemeClr val="tx1"/>
          </a:solidFill>
        </a:ln>
        <a:effectLst/>
      </c:spPr>
    </c:plotArea>
    <c:legend>
      <c:legendPos val="b"/>
      <c:layout>
        <c:manualLayout>
          <c:xMode val="edge"/>
          <c:yMode val="edge"/>
          <c:x val="0.71649453358141346"/>
          <c:y val="0.10797761454833718"/>
          <c:w val="0.22934439743190685"/>
          <c:h val="0.42151381706712288"/>
        </c:manualLayout>
      </c:layout>
      <c:overlay val="0"/>
      <c:spPr>
        <a:noFill/>
        <a:ln>
          <a:solidFill>
            <a:schemeClr val="tx1"/>
          </a:solid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spPr>
            <a:ln w="19050" cap="rnd">
              <a:noFill/>
              <a:round/>
            </a:ln>
            <a:effectLst/>
          </c:spPr>
          <c:marker>
            <c:symbol val="circle"/>
            <c:size val="5"/>
            <c:spPr>
              <a:solidFill>
                <a:srgbClr val="0070C0"/>
              </a:solidFill>
              <a:ln w="9525">
                <a:solidFill>
                  <a:srgbClr val="0070C0"/>
                </a:solidFill>
              </a:ln>
              <a:effectLst/>
            </c:spPr>
          </c:marker>
          <c:dPt>
            <c:idx val="3"/>
            <c:marker>
              <c:symbol val="circle"/>
              <c:size val="5"/>
              <c:spPr>
                <a:noFill/>
                <a:ln w="9525">
                  <a:noFill/>
                </a:ln>
                <a:effectLst/>
              </c:spPr>
            </c:marker>
            <c:bubble3D val="0"/>
            <c:spPr>
              <a:ln w="19050" cap="rnd">
                <a:noFill/>
                <a:round/>
              </a:ln>
              <a:effectLst/>
            </c:spPr>
            <c:extLst>
              <c:ext xmlns:c16="http://schemas.microsoft.com/office/drawing/2014/chart" uri="{C3380CC4-5D6E-409C-BE32-E72D297353CC}">
                <c16:uniqueId val="{00000001-09C8-460A-8EC6-492CD327FFB3}"/>
              </c:ext>
            </c:extLst>
          </c:dPt>
          <c:dPt>
            <c:idx val="4"/>
            <c:marker>
              <c:symbol val="circle"/>
              <c:size val="5"/>
              <c:spPr>
                <a:noFill/>
                <a:ln w="9525">
                  <a:noFill/>
                </a:ln>
                <a:effectLst/>
              </c:spPr>
            </c:marker>
            <c:bubble3D val="0"/>
            <c:spPr>
              <a:ln w="19050" cap="rnd">
                <a:noFill/>
                <a:round/>
              </a:ln>
              <a:effectLst/>
            </c:spPr>
            <c:extLst>
              <c:ext xmlns:c16="http://schemas.microsoft.com/office/drawing/2014/chart" uri="{C3380CC4-5D6E-409C-BE32-E72D297353CC}">
                <c16:uniqueId val="{00000002-09C8-460A-8EC6-492CD327FFB3}"/>
              </c:ext>
            </c:extLst>
          </c:dPt>
          <c:dPt>
            <c:idx val="5"/>
            <c:marker>
              <c:symbol val="circle"/>
              <c:size val="5"/>
              <c:spPr>
                <a:noFill/>
                <a:ln w="9525">
                  <a:noFill/>
                </a:ln>
                <a:effectLst/>
              </c:spPr>
            </c:marker>
            <c:bubble3D val="0"/>
            <c:spPr>
              <a:ln w="19050" cap="rnd">
                <a:noFill/>
                <a:round/>
              </a:ln>
              <a:effectLst/>
            </c:spPr>
            <c:extLst>
              <c:ext xmlns:c16="http://schemas.microsoft.com/office/drawing/2014/chart" uri="{C3380CC4-5D6E-409C-BE32-E72D297353CC}">
                <c16:uniqueId val="{00000000-09C8-460A-8EC6-492CD327FFB3}"/>
              </c:ext>
            </c:extLst>
          </c:dPt>
          <c:xVal>
            <c:numRef>
              <c:f>('UTC-PD+Combdata'!$M$2,'UTC-PD+Combdata'!$M$9,'UTC-PD+Combdata'!$M$10,'UTC-PD+Combdata'!$M$16,'UTC-PD+Combdata'!$M$17,'UTC-PD+Combdata'!$M$18,'UTC-PD+Combdata'!$M$19)</c:f>
              <c:numCache>
                <c:formatCode>General</c:formatCode>
                <c:ptCount val="7"/>
                <c:pt idx="0">
                  <c:v>2003</c:v>
                </c:pt>
                <c:pt idx="1">
                  <c:v>2012</c:v>
                </c:pt>
                <c:pt idx="2">
                  <c:v>2008</c:v>
                </c:pt>
                <c:pt idx="3">
                  <c:v>2019</c:v>
                </c:pt>
                <c:pt idx="4">
                  <c:v>2020</c:v>
                </c:pt>
                <c:pt idx="5">
                  <c:v>2021</c:v>
                </c:pt>
                <c:pt idx="6">
                  <c:v>2005</c:v>
                </c:pt>
              </c:numCache>
            </c:numRef>
          </c:xVal>
          <c:yVal>
            <c:numRef>
              <c:f>('UTC-PD+Combdata'!$E$2,'UTC-PD+Combdata'!$E$9,'UTC-PD+Combdata'!$E$10,'UTC-PD+Combdata'!$E$16,'UTC-PD+Combdata'!$E$17,'UTC-PD+Combdata'!$E$18,'UTC-PD+Combdata'!$E$19)</c:f>
              <c:numCache>
                <c:formatCode>General</c:formatCode>
                <c:ptCount val="7"/>
                <c:pt idx="0">
                  <c:v>-5.2</c:v>
                </c:pt>
                <c:pt idx="1">
                  <c:v>0.9</c:v>
                </c:pt>
                <c:pt idx="2">
                  <c:v>-2.7</c:v>
                </c:pt>
                <c:pt idx="3">
                  <c:v>-10</c:v>
                </c:pt>
                <c:pt idx="4">
                  <c:v>-14</c:v>
                </c:pt>
                <c:pt idx="5">
                  <c:v>-8</c:v>
                </c:pt>
                <c:pt idx="6">
                  <c:v>-60</c:v>
                </c:pt>
              </c:numCache>
            </c:numRef>
          </c:yVal>
          <c:smooth val="0"/>
          <c:extLst>
            <c:ext xmlns:c16="http://schemas.microsoft.com/office/drawing/2014/chart" uri="{C3380CC4-5D6E-409C-BE32-E72D297353CC}">
              <c16:uniqueId val="{00000000-63ED-4BE1-9264-B89829CC30DE}"/>
            </c:ext>
          </c:extLst>
        </c:ser>
        <c:ser>
          <c:idx val="0"/>
          <c:order val="1"/>
          <c:tx>
            <c:strRef>
              <c:f>'UTC-PD+Combdata'!$G$1</c:f>
              <c:strCache>
                <c:ptCount val="1"/>
                <c:pt idx="0">
                  <c:v>DC-to-RF efficiency (%)</c:v>
                </c:pt>
              </c:strCache>
            </c:strRef>
          </c:tx>
          <c:spPr>
            <a:ln w="25400" cap="rnd">
              <a:noFill/>
              <a:round/>
            </a:ln>
            <a:effectLst/>
          </c:spPr>
          <c:marker>
            <c:symbol val="circle"/>
            <c:size val="5"/>
            <c:spPr>
              <a:solidFill>
                <a:schemeClr val="accent1"/>
              </a:solidFill>
              <a:ln w="9525">
                <a:solidFill>
                  <a:schemeClr val="accent1"/>
                </a:solidFill>
              </a:ln>
              <a:effectLst/>
            </c:spPr>
          </c:marker>
          <c:xVal>
            <c:numRef>
              <c:f>'UTC-PD+Combdata'!$B$2:$B$100</c:f>
              <c:numCache>
                <c:formatCode>General</c:formatCode>
                <c:ptCount val="99"/>
                <c:pt idx="0">
                  <c:v>300</c:v>
                </c:pt>
                <c:pt idx="1">
                  <c:v>510</c:v>
                </c:pt>
                <c:pt idx="2">
                  <c:v>700</c:v>
                </c:pt>
                <c:pt idx="3">
                  <c:v>1020</c:v>
                </c:pt>
                <c:pt idx="4">
                  <c:v>1040</c:v>
                </c:pt>
                <c:pt idx="5">
                  <c:v>1530</c:v>
                </c:pt>
                <c:pt idx="6">
                  <c:v>120</c:v>
                </c:pt>
                <c:pt idx="7">
                  <c:v>300</c:v>
                </c:pt>
                <c:pt idx="8">
                  <c:v>350</c:v>
                </c:pt>
                <c:pt idx="9">
                  <c:v>457</c:v>
                </c:pt>
                <c:pt idx="10">
                  <c:v>700</c:v>
                </c:pt>
                <c:pt idx="11">
                  <c:v>914</c:v>
                </c:pt>
                <c:pt idx="12">
                  <c:v>1040</c:v>
                </c:pt>
                <c:pt idx="13">
                  <c:v>1250</c:v>
                </c:pt>
                <c:pt idx="14">
                  <c:v>331</c:v>
                </c:pt>
                <c:pt idx="15">
                  <c:v>300</c:v>
                </c:pt>
                <c:pt idx="16">
                  <c:v>300</c:v>
                </c:pt>
                <c:pt idx="17">
                  <c:v>303</c:v>
                </c:pt>
                <c:pt idx="18">
                  <c:v>125</c:v>
                </c:pt>
                <c:pt idx="19">
                  <c:v>110</c:v>
                </c:pt>
                <c:pt idx="20">
                  <c:v>560</c:v>
                </c:pt>
              </c:numCache>
            </c:numRef>
          </c:xVal>
          <c:yVal>
            <c:numRef>
              <c:f>'UTC-PD+Combdata'!$G$2:$G$100</c:f>
              <c:numCache>
                <c:formatCode>General</c:formatCode>
                <c:ptCount val="99"/>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numCache>
            </c:numRef>
          </c:yVal>
          <c:smooth val="0"/>
          <c:extLst>
            <c:ext xmlns:c16="http://schemas.microsoft.com/office/drawing/2014/chart" uri="{C3380CC4-5D6E-409C-BE32-E72D297353CC}">
              <c16:uniqueId val="{00000001-63ED-4BE1-9264-B89829CC30DE}"/>
            </c:ext>
          </c:extLst>
        </c:ser>
        <c:dLbls>
          <c:showLegendKey val="0"/>
          <c:showVal val="0"/>
          <c:showCatName val="0"/>
          <c:showSerName val="0"/>
          <c:showPercent val="0"/>
          <c:showBubbleSize val="0"/>
        </c:dLbls>
        <c:axId val="752015984"/>
        <c:axId val="639531088"/>
      </c:scatterChart>
      <c:valAx>
        <c:axId val="752015984"/>
        <c:scaling>
          <c:orientation val="minMax"/>
          <c:max val="2035"/>
          <c:min val="2000"/>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639531088"/>
        <c:crossesAt val="-50"/>
        <c:crossBetween val="midCat"/>
        <c:majorUnit val="5"/>
      </c:valAx>
      <c:valAx>
        <c:axId val="639531088"/>
        <c:scaling>
          <c:orientation val="minMax"/>
          <c:max val="10"/>
          <c:min val="-20"/>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Output power (dBm)</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showDLblsOverMax val="0"/>
    <c:extLst/>
  </c:chart>
  <c:spPr>
    <a:solidFill>
      <a:schemeClr val="bg1"/>
    </a:solidFill>
    <a:ln w="9525" cap="flat" cmpd="sng" algn="ctr">
      <a:noFill/>
      <a:round/>
    </a:ln>
    <a:effectLst/>
  </c:spPr>
  <c:txPr>
    <a:bodyPr/>
    <a:lstStyle/>
    <a:p>
      <a:pPr>
        <a:defRPr sz="1400">
          <a:solidFill>
            <a:sysClr val="windowText" lastClr="000000"/>
          </a:solidFill>
        </a:defRPr>
      </a:pPr>
      <a:endParaRPr lang="ja-JP"/>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QCLdata!$P$1</c:f>
              <c:strCache>
                <c:ptCount val="1"/>
                <c:pt idx="0">
                  <c:v>Output power (dBm) (Other countries)</c:v>
                </c:pt>
              </c:strCache>
            </c:strRef>
          </c:tx>
          <c:spPr>
            <a:ln w="25400" cap="rnd">
              <a:noFill/>
              <a:round/>
            </a:ln>
            <a:effectLst/>
          </c:spPr>
          <c:marker>
            <c:symbol val="circle"/>
            <c:size val="5"/>
            <c:spPr>
              <a:solidFill>
                <a:schemeClr val="accent1"/>
              </a:solidFill>
              <a:ln w="9525">
                <a:solidFill>
                  <a:schemeClr val="accent1"/>
                </a:solidFill>
              </a:ln>
              <a:effectLst/>
            </c:spPr>
          </c:marker>
          <c:dPt>
            <c:idx val="2"/>
            <c:marker>
              <c:symbol val="circle"/>
              <c:size val="5"/>
              <c:spPr>
                <a:noFill/>
                <a:ln w="9525">
                  <a:solidFill>
                    <a:schemeClr val="accent1"/>
                  </a:solidFill>
                </a:ln>
                <a:effectLst/>
              </c:spPr>
            </c:marker>
            <c:bubble3D val="0"/>
            <c:extLst>
              <c:ext xmlns:c16="http://schemas.microsoft.com/office/drawing/2014/chart" uri="{C3380CC4-5D6E-409C-BE32-E72D297353CC}">
                <c16:uniqueId val="{00000005-FEBA-4A04-9D95-B4AEE84F14B2}"/>
              </c:ext>
            </c:extLst>
          </c:dPt>
          <c:dPt>
            <c:idx val="4"/>
            <c:marker>
              <c:symbol val="circle"/>
              <c:size val="5"/>
              <c:spPr>
                <a:noFill/>
                <a:ln w="9525">
                  <a:solidFill>
                    <a:schemeClr val="accent1"/>
                  </a:solidFill>
                </a:ln>
                <a:effectLst/>
              </c:spPr>
            </c:marker>
            <c:bubble3D val="0"/>
            <c:extLst>
              <c:ext xmlns:c16="http://schemas.microsoft.com/office/drawing/2014/chart" uri="{C3380CC4-5D6E-409C-BE32-E72D297353CC}">
                <c16:uniqueId val="{00000004-FEBA-4A04-9D95-B4AEE84F14B2}"/>
              </c:ext>
            </c:extLst>
          </c:dPt>
          <c:xVal>
            <c:numRef>
              <c:f>QCLdata!$B$2:$B$100</c:f>
              <c:numCache>
                <c:formatCode>General</c:formatCode>
                <c:ptCount val="99"/>
                <c:pt idx="0">
                  <c:v>700</c:v>
                </c:pt>
                <c:pt idx="1">
                  <c:v>420</c:v>
                </c:pt>
                <c:pt idx="2">
                  <c:v>3900</c:v>
                </c:pt>
                <c:pt idx="3">
                  <c:v>250</c:v>
                </c:pt>
                <c:pt idx="4">
                  <c:v>4000</c:v>
                </c:pt>
                <c:pt idx="5">
                  <c:v>3850</c:v>
                </c:pt>
                <c:pt idx="6">
                  <c:v>5000</c:v>
                </c:pt>
                <c:pt idx="7">
                  <c:v>5000</c:v>
                </c:pt>
                <c:pt idx="8">
                  <c:v>4000</c:v>
                </c:pt>
                <c:pt idx="9">
                  <c:v>3500</c:v>
                </c:pt>
                <c:pt idx="10">
                  <c:v>2800</c:v>
                </c:pt>
                <c:pt idx="11">
                  <c:v>4500</c:v>
                </c:pt>
                <c:pt idx="12">
                  <c:v>4000</c:v>
                </c:pt>
                <c:pt idx="13">
                  <c:v>2000</c:v>
                </c:pt>
                <c:pt idx="14">
                  <c:v>3000</c:v>
                </c:pt>
                <c:pt idx="15">
                  <c:v>2900</c:v>
                </c:pt>
                <c:pt idx="16">
                  <c:v>2600</c:v>
                </c:pt>
                <c:pt idx="17">
                  <c:v>1800</c:v>
                </c:pt>
                <c:pt idx="18">
                  <c:v>1000</c:v>
                </c:pt>
                <c:pt idx="19">
                  <c:v>3410</c:v>
                </c:pt>
                <c:pt idx="20">
                  <c:v>3600</c:v>
                </c:pt>
                <c:pt idx="21">
                  <c:v>3500</c:v>
                </c:pt>
              </c:numCache>
            </c:numRef>
          </c:xVal>
          <c:yVal>
            <c:numRef>
              <c:f>QCLdata!$P$2:$P$100</c:f>
              <c:numCache>
                <c:formatCode>General</c:formatCode>
                <c:ptCount val="99"/>
                <c:pt idx="0">
                  <c:v>#N/A</c:v>
                </c:pt>
                <c:pt idx="1">
                  <c:v>#N/A</c:v>
                </c:pt>
                <c:pt idx="2">
                  <c:v>0</c:v>
                </c:pt>
                <c:pt idx="3">
                  <c:v>#N/A</c:v>
                </c:pt>
                <c:pt idx="4">
                  <c:v>17.781512503836435</c:v>
                </c:pt>
                <c:pt idx="5">
                  <c:v>-23.010299956639813</c:v>
                </c:pt>
                <c:pt idx="6">
                  <c:v>-42.218487496163561</c:v>
                </c:pt>
                <c:pt idx="7">
                  <c:v>-30</c:v>
                </c:pt>
                <c:pt idx="8">
                  <c:v>-20.705810742857071</c:v>
                </c:pt>
                <c:pt idx="9">
                  <c:v>2.7875360095282891</c:v>
                </c:pt>
                <c:pt idx="10">
                  <c:v>#N/A</c:v>
                </c:pt>
                <c:pt idx="11">
                  <c:v>-33.010299956639813</c:v>
                </c:pt>
                <c:pt idx="12">
                  <c:v>-9.2081875395237525</c:v>
                </c:pt>
                <c:pt idx="13">
                  <c:v>-19.208187539523752</c:v>
                </c:pt>
                <c:pt idx="14">
                  <c:v>-14.436974992327126</c:v>
                </c:pt>
                <c:pt idx="15">
                  <c:v>#N/A</c:v>
                </c:pt>
                <c:pt idx="16">
                  <c:v>-14.948500216800939</c:v>
                </c:pt>
                <c:pt idx="17">
                  <c:v>-16.575773191777937</c:v>
                </c:pt>
                <c:pt idx="18">
                  <c:v>-20.457574905606752</c:v>
                </c:pt>
                <c:pt idx="19">
                  <c:v>-18.538719643217622</c:v>
                </c:pt>
                <c:pt idx="20">
                  <c:v>-25.228787452803374</c:v>
                </c:pt>
                <c:pt idx="21">
                  <c:v>1.46128035678238</c:v>
                </c:pt>
              </c:numCache>
            </c:numRef>
          </c:yVal>
          <c:smooth val="0"/>
          <c:extLst>
            <c:ext xmlns:c16="http://schemas.microsoft.com/office/drawing/2014/chart" uri="{C3380CC4-5D6E-409C-BE32-E72D297353CC}">
              <c16:uniqueId val="{00000000-FEBA-4A04-9D95-B4AEE84F14B2}"/>
            </c:ext>
          </c:extLst>
        </c:ser>
        <c:ser>
          <c:idx val="1"/>
          <c:order val="1"/>
          <c:tx>
            <c:strRef>
              <c:f>QCLdata!$Q$1</c:f>
              <c:strCache>
                <c:ptCount val="1"/>
                <c:pt idx="0">
                  <c:v>Output power (dBm) (Developed in Japan)</c:v>
                </c:pt>
              </c:strCache>
            </c:strRef>
          </c:tx>
          <c:spPr>
            <a:ln w="25400" cap="rnd">
              <a:noFill/>
              <a:round/>
            </a:ln>
            <a:effectLst/>
          </c:spPr>
          <c:marker>
            <c:symbol val="circle"/>
            <c:size val="5"/>
            <c:spPr>
              <a:solidFill>
                <a:schemeClr val="accent2"/>
              </a:solidFill>
              <a:ln w="9525">
                <a:solidFill>
                  <a:schemeClr val="accent2"/>
                </a:solidFill>
              </a:ln>
              <a:effectLst/>
            </c:spPr>
          </c:marker>
          <c:dPt>
            <c:idx val="27"/>
            <c:marker>
              <c:symbol val="circle"/>
              <c:size val="5"/>
              <c:spPr>
                <a:solidFill>
                  <a:schemeClr val="accent2"/>
                </a:solidFill>
                <a:ln w="9525">
                  <a:solidFill>
                    <a:schemeClr val="accent2"/>
                  </a:solidFill>
                </a:ln>
                <a:effectLst/>
              </c:spPr>
            </c:marker>
            <c:bubble3D val="0"/>
            <c:spPr>
              <a:ln w="25400" cap="rnd">
                <a:noFill/>
                <a:round/>
              </a:ln>
              <a:effectLst/>
            </c:spPr>
            <c:extLst>
              <c:ext xmlns:c16="http://schemas.microsoft.com/office/drawing/2014/chart" uri="{C3380CC4-5D6E-409C-BE32-E72D297353CC}">
                <c16:uniqueId val="{00000002-FEBA-4A04-9D95-B4AEE84F14B2}"/>
              </c:ext>
            </c:extLst>
          </c:dPt>
          <c:xVal>
            <c:numRef>
              <c:f>QCLdata!$B$2:$B$100</c:f>
              <c:numCache>
                <c:formatCode>General</c:formatCode>
                <c:ptCount val="99"/>
                <c:pt idx="0">
                  <c:v>700</c:v>
                </c:pt>
                <c:pt idx="1">
                  <c:v>420</c:v>
                </c:pt>
                <c:pt idx="2">
                  <c:v>3900</c:v>
                </c:pt>
                <c:pt idx="3">
                  <c:v>250</c:v>
                </c:pt>
                <c:pt idx="4">
                  <c:v>4000</c:v>
                </c:pt>
                <c:pt idx="5">
                  <c:v>3850</c:v>
                </c:pt>
                <c:pt idx="6">
                  <c:v>5000</c:v>
                </c:pt>
                <c:pt idx="7">
                  <c:v>5000</c:v>
                </c:pt>
                <c:pt idx="8">
                  <c:v>4000</c:v>
                </c:pt>
                <c:pt idx="9">
                  <c:v>3500</c:v>
                </c:pt>
                <c:pt idx="10">
                  <c:v>2800</c:v>
                </c:pt>
                <c:pt idx="11">
                  <c:v>4500</c:v>
                </c:pt>
                <c:pt idx="12">
                  <c:v>4000</c:v>
                </c:pt>
                <c:pt idx="13">
                  <c:v>2000</c:v>
                </c:pt>
                <c:pt idx="14">
                  <c:v>3000</c:v>
                </c:pt>
                <c:pt idx="15">
                  <c:v>2900</c:v>
                </c:pt>
                <c:pt idx="16">
                  <c:v>2600</c:v>
                </c:pt>
                <c:pt idx="17">
                  <c:v>1800</c:v>
                </c:pt>
                <c:pt idx="18">
                  <c:v>1000</c:v>
                </c:pt>
                <c:pt idx="19">
                  <c:v>3410</c:v>
                </c:pt>
                <c:pt idx="20">
                  <c:v>3600</c:v>
                </c:pt>
                <c:pt idx="21">
                  <c:v>3500</c:v>
                </c:pt>
              </c:numCache>
            </c:numRef>
          </c:xVal>
          <c:yVal>
            <c:numRef>
              <c:f>QCLdata!$Q$2:$Q$100</c:f>
              <c:numCache>
                <c:formatCode>General</c:formatCode>
                <c:ptCount val="99"/>
                <c:pt idx="0">
                  <c:v>-19.58607314841775</c:v>
                </c:pt>
                <c:pt idx="1">
                  <c:v>-18.23908740944319</c:v>
                </c:pt>
                <c:pt idx="2">
                  <c:v>#N/A</c:v>
                </c:pt>
                <c:pt idx="3">
                  <c:v>#N/A</c:v>
                </c:pt>
                <c:pt idx="4">
                  <c:v>#N/A</c:v>
                </c:pt>
                <c:pt idx="5">
                  <c:v>#N/A</c:v>
                </c:pt>
                <c:pt idx="6">
                  <c:v>#N/A</c:v>
                </c:pt>
                <c:pt idx="7">
                  <c:v>#N/A</c:v>
                </c:pt>
                <c:pt idx="8">
                  <c:v>#N/A</c:v>
                </c:pt>
                <c:pt idx="9">
                  <c:v>#N/A</c:v>
                </c:pt>
                <c:pt idx="10">
                  <c:v>-22.218487496163561</c:v>
                </c:pt>
                <c:pt idx="11">
                  <c:v>#N/A</c:v>
                </c:pt>
                <c:pt idx="12">
                  <c:v>#N/A</c:v>
                </c:pt>
                <c:pt idx="13">
                  <c:v>#N/A</c:v>
                </c:pt>
                <c:pt idx="14">
                  <c:v>#N/A</c:v>
                </c:pt>
                <c:pt idx="15">
                  <c:v>-16.989700043360187</c:v>
                </c:pt>
                <c:pt idx="16">
                  <c:v>#N/A</c:v>
                </c:pt>
                <c:pt idx="17">
                  <c:v>#N/A</c:v>
                </c:pt>
                <c:pt idx="18">
                  <c:v>#N/A</c:v>
                </c:pt>
                <c:pt idx="19">
                  <c:v>#N/A</c:v>
                </c:pt>
                <c:pt idx="20">
                  <c:v>#N/A</c:v>
                </c:pt>
                <c:pt idx="21">
                  <c:v>#N/A</c:v>
                </c:pt>
              </c:numCache>
            </c:numRef>
          </c:yVal>
          <c:smooth val="0"/>
          <c:extLst>
            <c:ext xmlns:c16="http://schemas.microsoft.com/office/drawing/2014/chart" uri="{C3380CC4-5D6E-409C-BE32-E72D297353CC}">
              <c16:uniqueId val="{00000003-FEBA-4A04-9D95-B4AEE84F14B2}"/>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Output power (dBm)</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QCLdata!$P$1</c:f>
              <c:strCache>
                <c:ptCount val="1"/>
                <c:pt idx="0">
                  <c:v>Output power (dBm) (Other countries)</c:v>
                </c:pt>
              </c:strCache>
            </c:strRef>
          </c:tx>
          <c:spPr>
            <a:ln w="25400" cap="rnd">
              <a:noFill/>
              <a:round/>
            </a:ln>
            <a:effectLst/>
          </c:spPr>
          <c:marker>
            <c:symbol val="circle"/>
            <c:size val="5"/>
            <c:spPr>
              <a:solidFill>
                <a:schemeClr val="accent1"/>
              </a:solidFill>
              <a:ln w="9525">
                <a:solidFill>
                  <a:schemeClr val="accent1"/>
                </a:solidFill>
              </a:ln>
              <a:effectLst/>
            </c:spPr>
          </c:marker>
          <c:dPt>
            <c:idx val="2"/>
            <c:marker>
              <c:symbol val="circle"/>
              <c:size val="5"/>
              <c:spPr>
                <a:noFill/>
                <a:ln w="9525">
                  <a:solidFill>
                    <a:schemeClr val="accent1"/>
                  </a:solidFill>
                </a:ln>
                <a:effectLst/>
              </c:spPr>
            </c:marker>
            <c:bubble3D val="0"/>
            <c:extLst>
              <c:ext xmlns:c16="http://schemas.microsoft.com/office/drawing/2014/chart" uri="{C3380CC4-5D6E-409C-BE32-E72D297353CC}">
                <c16:uniqueId val="{00000005-1590-43B8-B13B-1B5CAFD28C54}"/>
              </c:ext>
            </c:extLst>
          </c:dPt>
          <c:dPt>
            <c:idx val="4"/>
            <c:marker>
              <c:symbol val="circle"/>
              <c:size val="5"/>
              <c:spPr>
                <a:noFill/>
                <a:ln w="9525">
                  <a:solidFill>
                    <a:schemeClr val="accent1"/>
                  </a:solidFill>
                </a:ln>
                <a:effectLst/>
              </c:spPr>
            </c:marker>
            <c:bubble3D val="0"/>
            <c:extLst>
              <c:ext xmlns:c16="http://schemas.microsoft.com/office/drawing/2014/chart" uri="{C3380CC4-5D6E-409C-BE32-E72D297353CC}">
                <c16:uniqueId val="{00000004-1590-43B8-B13B-1B5CAFD28C54}"/>
              </c:ext>
            </c:extLst>
          </c:dPt>
          <c:xVal>
            <c:numRef>
              <c:f>QCLdata!$B$2:$B$100</c:f>
              <c:numCache>
                <c:formatCode>General</c:formatCode>
                <c:ptCount val="99"/>
                <c:pt idx="0">
                  <c:v>700</c:v>
                </c:pt>
                <c:pt idx="1">
                  <c:v>420</c:v>
                </c:pt>
                <c:pt idx="2">
                  <c:v>3900</c:v>
                </c:pt>
                <c:pt idx="3">
                  <c:v>250</c:v>
                </c:pt>
                <c:pt idx="4">
                  <c:v>4000</c:v>
                </c:pt>
                <c:pt idx="5">
                  <c:v>3850</c:v>
                </c:pt>
                <c:pt idx="6">
                  <c:v>5000</c:v>
                </c:pt>
                <c:pt idx="7">
                  <c:v>5000</c:v>
                </c:pt>
                <c:pt idx="8">
                  <c:v>4000</c:v>
                </c:pt>
                <c:pt idx="9">
                  <c:v>3500</c:v>
                </c:pt>
                <c:pt idx="10">
                  <c:v>2800</c:v>
                </c:pt>
                <c:pt idx="11">
                  <c:v>4500</c:v>
                </c:pt>
                <c:pt idx="12">
                  <c:v>4000</c:v>
                </c:pt>
                <c:pt idx="13">
                  <c:v>2000</c:v>
                </c:pt>
                <c:pt idx="14">
                  <c:v>3000</c:v>
                </c:pt>
                <c:pt idx="15">
                  <c:v>2900</c:v>
                </c:pt>
                <c:pt idx="16">
                  <c:v>2600</c:v>
                </c:pt>
                <c:pt idx="17">
                  <c:v>1800</c:v>
                </c:pt>
                <c:pt idx="18">
                  <c:v>1000</c:v>
                </c:pt>
                <c:pt idx="19">
                  <c:v>3410</c:v>
                </c:pt>
                <c:pt idx="20">
                  <c:v>3600</c:v>
                </c:pt>
                <c:pt idx="21">
                  <c:v>3500</c:v>
                </c:pt>
              </c:numCache>
            </c:numRef>
          </c:xVal>
          <c:yVal>
            <c:numRef>
              <c:f>QCLdata!$P$2:$P$100</c:f>
              <c:numCache>
                <c:formatCode>General</c:formatCode>
                <c:ptCount val="99"/>
                <c:pt idx="0">
                  <c:v>#N/A</c:v>
                </c:pt>
                <c:pt idx="1">
                  <c:v>#N/A</c:v>
                </c:pt>
                <c:pt idx="2">
                  <c:v>0</c:v>
                </c:pt>
                <c:pt idx="3">
                  <c:v>#N/A</c:v>
                </c:pt>
                <c:pt idx="4">
                  <c:v>17.781512503836435</c:v>
                </c:pt>
                <c:pt idx="5">
                  <c:v>-23.010299956639813</c:v>
                </c:pt>
                <c:pt idx="6">
                  <c:v>-42.218487496163561</c:v>
                </c:pt>
                <c:pt idx="7">
                  <c:v>-30</c:v>
                </c:pt>
                <c:pt idx="8">
                  <c:v>-20.705810742857071</c:v>
                </c:pt>
                <c:pt idx="9">
                  <c:v>2.7875360095282891</c:v>
                </c:pt>
                <c:pt idx="10">
                  <c:v>#N/A</c:v>
                </c:pt>
                <c:pt idx="11">
                  <c:v>-33.010299956639813</c:v>
                </c:pt>
                <c:pt idx="12">
                  <c:v>-9.2081875395237525</c:v>
                </c:pt>
                <c:pt idx="13">
                  <c:v>-19.208187539523752</c:v>
                </c:pt>
                <c:pt idx="14">
                  <c:v>-14.436974992327126</c:v>
                </c:pt>
                <c:pt idx="15">
                  <c:v>#N/A</c:v>
                </c:pt>
                <c:pt idx="16">
                  <c:v>-14.948500216800939</c:v>
                </c:pt>
                <c:pt idx="17">
                  <c:v>-16.575773191777937</c:v>
                </c:pt>
                <c:pt idx="18">
                  <c:v>-20.457574905606752</c:v>
                </c:pt>
                <c:pt idx="19">
                  <c:v>-18.538719643217622</c:v>
                </c:pt>
                <c:pt idx="20">
                  <c:v>-25.228787452803374</c:v>
                </c:pt>
                <c:pt idx="21">
                  <c:v>1.46128035678238</c:v>
                </c:pt>
              </c:numCache>
            </c:numRef>
          </c:yVal>
          <c:smooth val="0"/>
          <c:extLst>
            <c:ext xmlns:c16="http://schemas.microsoft.com/office/drawing/2014/chart" uri="{C3380CC4-5D6E-409C-BE32-E72D297353CC}">
              <c16:uniqueId val="{00000000-1590-43B8-B13B-1B5CAFD28C54}"/>
            </c:ext>
          </c:extLst>
        </c:ser>
        <c:ser>
          <c:idx val="1"/>
          <c:order val="1"/>
          <c:tx>
            <c:strRef>
              <c:f>QCLdata!$Q$1</c:f>
              <c:strCache>
                <c:ptCount val="1"/>
                <c:pt idx="0">
                  <c:v>Output power (dBm) (Developed in Japan)</c:v>
                </c:pt>
              </c:strCache>
            </c:strRef>
          </c:tx>
          <c:spPr>
            <a:ln w="25400" cap="rnd">
              <a:noFill/>
              <a:round/>
            </a:ln>
            <a:effectLst/>
          </c:spPr>
          <c:marker>
            <c:symbol val="circle"/>
            <c:size val="5"/>
            <c:spPr>
              <a:solidFill>
                <a:srgbClr val="0070C0"/>
              </a:solidFill>
              <a:ln w="9525">
                <a:solidFill>
                  <a:srgbClr val="0070C0"/>
                </a:solidFill>
              </a:ln>
              <a:effectLst/>
            </c:spPr>
          </c:marker>
          <c:dPt>
            <c:idx val="27"/>
            <c:marker>
              <c:symbol val="circle"/>
              <c:size val="5"/>
              <c:spPr>
                <a:solidFill>
                  <a:srgbClr val="0070C0"/>
                </a:solidFill>
                <a:ln w="9525">
                  <a:solidFill>
                    <a:srgbClr val="0070C0"/>
                  </a:solidFill>
                </a:ln>
                <a:effectLst/>
              </c:spPr>
            </c:marker>
            <c:bubble3D val="0"/>
            <c:spPr>
              <a:ln w="25400" cap="rnd">
                <a:noFill/>
                <a:round/>
              </a:ln>
              <a:effectLst/>
            </c:spPr>
            <c:extLst>
              <c:ext xmlns:c16="http://schemas.microsoft.com/office/drawing/2014/chart" uri="{C3380CC4-5D6E-409C-BE32-E72D297353CC}">
                <c16:uniqueId val="{00000002-1590-43B8-B13B-1B5CAFD28C54}"/>
              </c:ext>
            </c:extLst>
          </c:dPt>
          <c:xVal>
            <c:numRef>
              <c:f>QCLdata!$B$2:$B$100</c:f>
              <c:numCache>
                <c:formatCode>General</c:formatCode>
                <c:ptCount val="99"/>
                <c:pt idx="0">
                  <c:v>700</c:v>
                </c:pt>
                <c:pt idx="1">
                  <c:v>420</c:v>
                </c:pt>
                <c:pt idx="2">
                  <c:v>3900</c:v>
                </c:pt>
                <c:pt idx="3">
                  <c:v>250</c:v>
                </c:pt>
                <c:pt idx="4">
                  <c:v>4000</c:v>
                </c:pt>
                <c:pt idx="5">
                  <c:v>3850</c:v>
                </c:pt>
                <c:pt idx="6">
                  <c:v>5000</c:v>
                </c:pt>
                <c:pt idx="7">
                  <c:v>5000</c:v>
                </c:pt>
                <c:pt idx="8">
                  <c:v>4000</c:v>
                </c:pt>
                <c:pt idx="9">
                  <c:v>3500</c:v>
                </c:pt>
                <c:pt idx="10">
                  <c:v>2800</c:v>
                </c:pt>
                <c:pt idx="11">
                  <c:v>4500</c:v>
                </c:pt>
                <c:pt idx="12">
                  <c:v>4000</c:v>
                </c:pt>
                <c:pt idx="13">
                  <c:v>2000</c:v>
                </c:pt>
                <c:pt idx="14">
                  <c:v>3000</c:v>
                </c:pt>
                <c:pt idx="15">
                  <c:v>2900</c:v>
                </c:pt>
                <c:pt idx="16">
                  <c:v>2600</c:v>
                </c:pt>
                <c:pt idx="17">
                  <c:v>1800</c:v>
                </c:pt>
                <c:pt idx="18">
                  <c:v>1000</c:v>
                </c:pt>
                <c:pt idx="19">
                  <c:v>3410</c:v>
                </c:pt>
                <c:pt idx="20">
                  <c:v>3600</c:v>
                </c:pt>
                <c:pt idx="21">
                  <c:v>3500</c:v>
                </c:pt>
              </c:numCache>
            </c:numRef>
          </c:xVal>
          <c:yVal>
            <c:numRef>
              <c:f>QCLdata!$Q$2:$Q$100</c:f>
              <c:numCache>
                <c:formatCode>General</c:formatCode>
                <c:ptCount val="99"/>
                <c:pt idx="0">
                  <c:v>-19.58607314841775</c:v>
                </c:pt>
                <c:pt idx="1">
                  <c:v>-18.23908740944319</c:v>
                </c:pt>
                <c:pt idx="2">
                  <c:v>#N/A</c:v>
                </c:pt>
                <c:pt idx="3">
                  <c:v>#N/A</c:v>
                </c:pt>
                <c:pt idx="4">
                  <c:v>#N/A</c:v>
                </c:pt>
                <c:pt idx="5">
                  <c:v>#N/A</c:v>
                </c:pt>
                <c:pt idx="6">
                  <c:v>#N/A</c:v>
                </c:pt>
                <c:pt idx="7">
                  <c:v>#N/A</c:v>
                </c:pt>
                <c:pt idx="8">
                  <c:v>#N/A</c:v>
                </c:pt>
                <c:pt idx="9">
                  <c:v>#N/A</c:v>
                </c:pt>
                <c:pt idx="10">
                  <c:v>-22.218487496163561</c:v>
                </c:pt>
                <c:pt idx="11">
                  <c:v>#N/A</c:v>
                </c:pt>
                <c:pt idx="12">
                  <c:v>#N/A</c:v>
                </c:pt>
                <c:pt idx="13">
                  <c:v>#N/A</c:v>
                </c:pt>
                <c:pt idx="14">
                  <c:v>#N/A</c:v>
                </c:pt>
                <c:pt idx="15">
                  <c:v>-16.989700043360187</c:v>
                </c:pt>
                <c:pt idx="16">
                  <c:v>#N/A</c:v>
                </c:pt>
                <c:pt idx="17">
                  <c:v>#N/A</c:v>
                </c:pt>
                <c:pt idx="18">
                  <c:v>#N/A</c:v>
                </c:pt>
                <c:pt idx="19">
                  <c:v>#N/A</c:v>
                </c:pt>
                <c:pt idx="20">
                  <c:v>#N/A</c:v>
                </c:pt>
                <c:pt idx="21">
                  <c:v>#N/A</c:v>
                </c:pt>
              </c:numCache>
            </c:numRef>
          </c:yVal>
          <c:smooth val="0"/>
          <c:extLst>
            <c:ext xmlns:c16="http://schemas.microsoft.com/office/drawing/2014/chart" uri="{C3380CC4-5D6E-409C-BE32-E72D297353CC}">
              <c16:uniqueId val="{00000003-1590-43B8-B13B-1B5CAFD28C54}"/>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Output power (dBm)</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QCLdata!$R$1</c:f>
              <c:strCache>
                <c:ptCount val="1"/>
                <c:pt idx="0">
                  <c:v>Power density (mW/mm2)</c:v>
                </c:pt>
              </c:strCache>
            </c:strRef>
          </c:tx>
          <c:spPr>
            <a:ln w="25400" cap="rnd">
              <a:noFill/>
              <a:round/>
            </a:ln>
            <a:effectLst/>
          </c:spPr>
          <c:marker>
            <c:symbol val="circle"/>
            <c:size val="5"/>
            <c:spPr>
              <a:solidFill>
                <a:schemeClr val="accent1"/>
              </a:solidFill>
              <a:ln w="9525">
                <a:solidFill>
                  <a:schemeClr val="accent1"/>
                </a:solidFill>
              </a:ln>
              <a:effectLst/>
            </c:spPr>
          </c:marker>
          <c:dPt>
            <c:idx val="2"/>
            <c:marker>
              <c:symbol val="circle"/>
              <c:size val="5"/>
              <c:spPr>
                <a:noFill/>
                <a:ln w="9525">
                  <a:solidFill>
                    <a:schemeClr val="accent1"/>
                  </a:solidFill>
                </a:ln>
                <a:effectLst/>
              </c:spPr>
            </c:marker>
            <c:bubble3D val="0"/>
            <c:extLst>
              <c:ext xmlns:c16="http://schemas.microsoft.com/office/drawing/2014/chart" uri="{C3380CC4-5D6E-409C-BE32-E72D297353CC}">
                <c16:uniqueId val="{00000002-550E-45EE-A959-7FF549E1DC47}"/>
              </c:ext>
            </c:extLst>
          </c:dPt>
          <c:dPt>
            <c:idx val="4"/>
            <c:marker>
              <c:symbol val="circle"/>
              <c:size val="5"/>
              <c:spPr>
                <a:noFill/>
                <a:ln w="9525">
                  <a:solidFill>
                    <a:schemeClr val="accent1"/>
                  </a:solidFill>
                </a:ln>
                <a:effectLst/>
              </c:spPr>
            </c:marker>
            <c:bubble3D val="0"/>
            <c:extLst>
              <c:ext xmlns:c16="http://schemas.microsoft.com/office/drawing/2014/chart" uri="{C3380CC4-5D6E-409C-BE32-E72D297353CC}">
                <c16:uniqueId val="{00000001-550E-45EE-A959-7FF549E1DC47}"/>
              </c:ext>
            </c:extLst>
          </c:dPt>
          <c:xVal>
            <c:numRef>
              <c:f>QCLdata!$B$2:$B$100</c:f>
              <c:numCache>
                <c:formatCode>General</c:formatCode>
                <c:ptCount val="99"/>
                <c:pt idx="0">
                  <c:v>700</c:v>
                </c:pt>
                <c:pt idx="1">
                  <c:v>420</c:v>
                </c:pt>
                <c:pt idx="2">
                  <c:v>3900</c:v>
                </c:pt>
                <c:pt idx="3">
                  <c:v>250</c:v>
                </c:pt>
                <c:pt idx="4">
                  <c:v>4000</c:v>
                </c:pt>
                <c:pt idx="5">
                  <c:v>3850</c:v>
                </c:pt>
                <c:pt idx="6">
                  <c:v>5000</c:v>
                </c:pt>
                <c:pt idx="7">
                  <c:v>5000</c:v>
                </c:pt>
                <c:pt idx="8">
                  <c:v>4000</c:v>
                </c:pt>
                <c:pt idx="9">
                  <c:v>3500</c:v>
                </c:pt>
                <c:pt idx="10">
                  <c:v>2800</c:v>
                </c:pt>
                <c:pt idx="11">
                  <c:v>4500</c:v>
                </c:pt>
                <c:pt idx="12">
                  <c:v>4000</c:v>
                </c:pt>
                <c:pt idx="13">
                  <c:v>2000</c:v>
                </c:pt>
                <c:pt idx="14">
                  <c:v>3000</c:v>
                </c:pt>
                <c:pt idx="15">
                  <c:v>2900</c:v>
                </c:pt>
                <c:pt idx="16">
                  <c:v>2600</c:v>
                </c:pt>
                <c:pt idx="17">
                  <c:v>1800</c:v>
                </c:pt>
                <c:pt idx="18">
                  <c:v>1000</c:v>
                </c:pt>
                <c:pt idx="19">
                  <c:v>3410</c:v>
                </c:pt>
                <c:pt idx="20">
                  <c:v>3600</c:v>
                </c:pt>
                <c:pt idx="21">
                  <c:v>3500</c:v>
                </c:pt>
              </c:numCache>
            </c:numRef>
          </c:xVal>
          <c:yVal>
            <c:numRef>
              <c:f>QCLdata!$R$2:$R$100</c:f>
              <c:numCache>
                <c:formatCode>General</c:formatCode>
                <c:ptCount val="99"/>
                <c:pt idx="0">
                  <c:v>0.26190476190476175</c:v>
                </c:pt>
                <c:pt idx="1">
                  <c:v>0.31249999999999961</c:v>
                </c:pt>
                <c:pt idx="2">
                  <c:v>3.3333333333333335</c:v>
                </c:pt>
                <c:pt idx="3">
                  <c:v>#N/A</c:v>
                </c:pt>
                <c:pt idx="4">
                  <c:v>325.20325203252025</c:v>
                </c:pt>
                <c:pt idx="5">
                  <c:v>0.13888888888888884</c:v>
                </c:pt>
                <c:pt idx="6">
                  <c:v>1.4999999999999987E-3</c:v>
                </c:pt>
                <c:pt idx="7">
                  <c:v>8.3333333333333332E-3</c:v>
                </c:pt>
                <c:pt idx="8">
                  <c:v>0.26562500000000006</c:v>
                </c:pt>
                <c:pt idx="9">
                  <c:v>27.536231884057969</c:v>
                </c:pt>
                <c:pt idx="10">
                  <c:v>0.14285714285714282</c:v>
                </c:pt>
                <c:pt idx="11">
                  <c:v>1.4285714285714273E-2</c:v>
                </c:pt>
                <c:pt idx="12">
                  <c:v>2.8235294117647047</c:v>
                </c:pt>
                <c:pt idx="13">
                  <c:v>0.28235294117647031</c:v>
                </c:pt>
                <c:pt idx="14">
                  <c:v>0.84705882352941153</c:v>
                </c:pt>
                <c:pt idx="15">
                  <c:v>0.55555555555555536</c:v>
                </c:pt>
                <c:pt idx="16">
                  <c:v>0.15238095238095234</c:v>
                </c:pt>
                <c:pt idx="17">
                  <c:v>0.10476190476190471</c:v>
                </c:pt>
                <c:pt idx="18">
                  <c:v>4.2857142857142816E-2</c:v>
                </c:pt>
                <c:pt idx="19">
                  <c:v>0.23809523809523778</c:v>
                </c:pt>
                <c:pt idx="20">
                  <c:v>6.2499999999999979E-2</c:v>
                </c:pt>
                <c:pt idx="21">
                  <c:v>19.444444444444443</c:v>
                </c:pt>
              </c:numCache>
            </c:numRef>
          </c:yVal>
          <c:smooth val="0"/>
          <c:extLst>
            <c:ext xmlns:c16="http://schemas.microsoft.com/office/drawing/2014/chart" uri="{C3380CC4-5D6E-409C-BE32-E72D297353CC}">
              <c16:uniqueId val="{00000000-550E-45EE-A959-7FF549E1DC47}"/>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logBase val="10"/>
          <c:orientation val="minMax"/>
          <c:min val="1.0000000000000003E-4"/>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Power density (mW/mm</a:t>
                </a:r>
                <a:r>
                  <a:rPr lang="en-US" altLang="ja-JP" baseline="30000"/>
                  <a:t>2</a:t>
                </a:r>
                <a:r>
                  <a:rPr lang="en-US" altLang="ja-JP"/>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QCLdata!$G$1</c:f>
              <c:strCache>
                <c:ptCount val="1"/>
                <c:pt idx="0">
                  <c:v>DC-to-RF efficiency (%)</c:v>
                </c:pt>
              </c:strCache>
            </c:strRef>
          </c:tx>
          <c:spPr>
            <a:ln w="25400" cap="rnd">
              <a:noFill/>
              <a:round/>
            </a:ln>
            <a:effectLst/>
          </c:spPr>
          <c:marker>
            <c:symbol val="circle"/>
            <c:size val="5"/>
            <c:spPr>
              <a:solidFill>
                <a:schemeClr val="accent1"/>
              </a:solidFill>
              <a:ln w="9525">
                <a:solidFill>
                  <a:schemeClr val="accent1"/>
                </a:solidFill>
              </a:ln>
              <a:effectLst/>
            </c:spPr>
          </c:marker>
          <c:dPt>
            <c:idx val="2"/>
            <c:marker>
              <c:symbol val="circle"/>
              <c:size val="5"/>
              <c:spPr>
                <a:noFill/>
                <a:ln w="9525">
                  <a:solidFill>
                    <a:schemeClr val="accent1"/>
                  </a:solidFill>
                </a:ln>
                <a:effectLst/>
              </c:spPr>
            </c:marker>
            <c:bubble3D val="0"/>
            <c:extLst>
              <c:ext xmlns:c16="http://schemas.microsoft.com/office/drawing/2014/chart" uri="{C3380CC4-5D6E-409C-BE32-E72D297353CC}">
                <c16:uniqueId val="{00000002-58A8-4CD0-8CC8-FA345DF3E76D}"/>
              </c:ext>
            </c:extLst>
          </c:dPt>
          <c:dPt>
            <c:idx val="4"/>
            <c:marker>
              <c:symbol val="circle"/>
              <c:size val="5"/>
              <c:spPr>
                <a:noFill/>
                <a:ln w="9525">
                  <a:solidFill>
                    <a:schemeClr val="accent1"/>
                  </a:solidFill>
                </a:ln>
                <a:effectLst/>
              </c:spPr>
            </c:marker>
            <c:bubble3D val="0"/>
            <c:extLst>
              <c:ext xmlns:c16="http://schemas.microsoft.com/office/drawing/2014/chart" uri="{C3380CC4-5D6E-409C-BE32-E72D297353CC}">
                <c16:uniqueId val="{00000001-58A8-4CD0-8CC8-FA345DF3E76D}"/>
              </c:ext>
            </c:extLst>
          </c:dPt>
          <c:xVal>
            <c:numRef>
              <c:f>QCLdata!$B$2:$B$100</c:f>
              <c:numCache>
                <c:formatCode>General</c:formatCode>
                <c:ptCount val="99"/>
                <c:pt idx="0">
                  <c:v>700</c:v>
                </c:pt>
                <c:pt idx="1">
                  <c:v>420</c:v>
                </c:pt>
                <c:pt idx="2">
                  <c:v>3900</c:v>
                </c:pt>
                <c:pt idx="3">
                  <c:v>250</c:v>
                </c:pt>
                <c:pt idx="4">
                  <c:v>4000</c:v>
                </c:pt>
                <c:pt idx="5">
                  <c:v>3850</c:v>
                </c:pt>
                <c:pt idx="6">
                  <c:v>5000</c:v>
                </c:pt>
                <c:pt idx="7">
                  <c:v>5000</c:v>
                </c:pt>
                <c:pt idx="8">
                  <c:v>4000</c:v>
                </c:pt>
                <c:pt idx="9">
                  <c:v>3500</c:v>
                </c:pt>
                <c:pt idx="10">
                  <c:v>2800</c:v>
                </c:pt>
                <c:pt idx="11">
                  <c:v>4500</c:v>
                </c:pt>
                <c:pt idx="12">
                  <c:v>4000</c:v>
                </c:pt>
                <c:pt idx="13">
                  <c:v>2000</c:v>
                </c:pt>
                <c:pt idx="14">
                  <c:v>3000</c:v>
                </c:pt>
                <c:pt idx="15">
                  <c:v>2900</c:v>
                </c:pt>
                <c:pt idx="16">
                  <c:v>2600</c:v>
                </c:pt>
                <c:pt idx="17">
                  <c:v>1800</c:v>
                </c:pt>
                <c:pt idx="18">
                  <c:v>1000</c:v>
                </c:pt>
                <c:pt idx="19">
                  <c:v>3410</c:v>
                </c:pt>
                <c:pt idx="20">
                  <c:v>3600</c:v>
                </c:pt>
                <c:pt idx="21">
                  <c:v>3500</c:v>
                </c:pt>
              </c:numCache>
            </c:numRef>
          </c:xVal>
          <c:yVal>
            <c:numRef>
              <c:f>QCLdata!$G$2:$G$100</c:f>
              <c:numCache>
                <c:formatCode>0.0E+00</c:formatCode>
                <c:ptCount val="99"/>
                <c:pt idx="0">
                  <c:v>2.7499999999999987E-5</c:v>
                </c:pt>
                <c:pt idx="1">
                  <c:v>3.7499999999999956E-5</c:v>
                </c:pt>
                <c:pt idx="2">
                  <c:v>5.0000000000000001E-4</c:v>
                </c:pt>
                <c:pt idx="3">
                  <c:v>#N/A</c:v>
                </c:pt>
                <c:pt idx="4">
                  <c:v>4.5167118337850032E-2</c:v>
                </c:pt>
                <c:pt idx="5">
                  <c:v>3.3333333333333321E-5</c:v>
                </c:pt>
                <c:pt idx="6">
                  <c:v>9.9999999999999943E-8</c:v>
                </c:pt>
                <c:pt idx="7">
                  <c:v>1.5873015873015873E-6</c:v>
                </c:pt>
                <c:pt idx="8">
                  <c:v>5.3125000000000021E-6</c:v>
                </c:pt>
                <c:pt idx="9">
                  <c:v>#N/A</c:v>
                </c:pt>
                <c:pt idx="10">
                  <c:v>9.2592592592592561E-5</c:v>
                </c:pt>
                <c:pt idx="11">
                  <c:v>5.7977736549165084E-7</c:v>
                </c:pt>
                <c:pt idx="12">
                  <c:v>9.7959183673469353E-5</c:v>
                </c:pt>
                <c:pt idx="13">
                  <c:v>#N/A</c:v>
                </c:pt>
                <c:pt idx="14">
                  <c:v>#N/A</c:v>
                </c:pt>
                <c:pt idx="15">
                  <c:v>4.9999999999999982E-5</c:v>
                </c:pt>
                <c:pt idx="16">
                  <c:v>1.7777777777777773E-5</c:v>
                </c:pt>
                <c:pt idx="17">
                  <c:v>#N/A</c:v>
                </c:pt>
                <c:pt idx="18">
                  <c:v>#N/A</c:v>
                </c:pt>
                <c:pt idx="19">
                  <c:v>6.6476733143399714E-5</c:v>
                </c:pt>
                <c:pt idx="20">
                  <c:v>1.0714285714285711E-5</c:v>
                </c:pt>
                <c:pt idx="21">
                  <c:v>4.3478260869565214E-4</c:v>
                </c:pt>
              </c:numCache>
            </c:numRef>
          </c:yVal>
          <c:smooth val="0"/>
          <c:extLst>
            <c:ext xmlns:c16="http://schemas.microsoft.com/office/drawing/2014/chart" uri="{C3380CC4-5D6E-409C-BE32-E72D297353CC}">
              <c16:uniqueId val="{00000000-58A8-4CD0-8CC8-FA345DF3E76D}"/>
            </c:ext>
          </c:extLst>
        </c:ser>
        <c:dLbls>
          <c:showLegendKey val="0"/>
          <c:showVal val="0"/>
          <c:showCatName val="0"/>
          <c:showSerName val="0"/>
          <c:showPercent val="0"/>
          <c:showBubbleSize val="0"/>
        </c:dLbls>
        <c:axId val="752015984"/>
        <c:axId val="639531088"/>
      </c:scatterChart>
      <c:valAx>
        <c:axId val="752015984"/>
        <c:scaling>
          <c:logBase val="10"/>
          <c:orientation val="minMax"/>
          <c:min val="1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Frequency (GHz)</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logBase val="10"/>
          <c:orientation val="minMax"/>
          <c:max val="0.1"/>
          <c:min val="1.0000000000000005E-8"/>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DC-to-RF</a:t>
                </a:r>
                <a:r>
                  <a:rPr lang="en-US" altLang="ja-JP" baseline="0"/>
                  <a:t> efficiency </a:t>
                </a:r>
                <a:r>
                  <a:rPr lang="en-US" altLang="ja-JP"/>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0.0E+00"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QCLdata!$B$1</c:f>
              <c:strCache>
                <c:ptCount val="1"/>
                <c:pt idx="0">
                  <c:v>Frequency (GHz)</c:v>
                </c:pt>
              </c:strCache>
            </c:strRef>
          </c:tx>
          <c:spPr>
            <a:ln w="25400" cap="rnd">
              <a:noFill/>
              <a:round/>
            </a:ln>
            <a:effectLst/>
          </c:spPr>
          <c:marker>
            <c:symbol val="circle"/>
            <c:size val="5"/>
            <c:spPr>
              <a:solidFill>
                <a:schemeClr val="accent1"/>
              </a:solidFill>
              <a:ln w="9525">
                <a:solidFill>
                  <a:schemeClr val="accent1"/>
                </a:solidFill>
              </a:ln>
              <a:effectLst/>
            </c:spPr>
          </c:marker>
          <c:dPt>
            <c:idx val="2"/>
            <c:marker>
              <c:symbol val="circle"/>
              <c:size val="5"/>
              <c:spPr>
                <a:noFill/>
                <a:ln w="9525">
                  <a:solidFill>
                    <a:schemeClr val="accent1"/>
                  </a:solidFill>
                </a:ln>
                <a:effectLst/>
              </c:spPr>
            </c:marker>
            <c:bubble3D val="0"/>
            <c:extLst>
              <c:ext xmlns:c16="http://schemas.microsoft.com/office/drawing/2014/chart" uri="{C3380CC4-5D6E-409C-BE32-E72D297353CC}">
                <c16:uniqueId val="{00000002-033F-487A-BBB0-D20E69EFE73D}"/>
              </c:ext>
            </c:extLst>
          </c:dPt>
          <c:dPt>
            <c:idx val="4"/>
            <c:marker>
              <c:symbol val="circle"/>
              <c:size val="5"/>
              <c:spPr>
                <a:noFill/>
                <a:ln w="9525">
                  <a:solidFill>
                    <a:schemeClr val="accent1"/>
                  </a:solidFill>
                </a:ln>
                <a:effectLst/>
              </c:spPr>
            </c:marker>
            <c:bubble3D val="0"/>
            <c:extLst>
              <c:ext xmlns:c16="http://schemas.microsoft.com/office/drawing/2014/chart" uri="{C3380CC4-5D6E-409C-BE32-E72D297353CC}">
                <c16:uniqueId val="{00000001-033F-487A-BBB0-D20E69EFE73D}"/>
              </c:ext>
            </c:extLst>
          </c:dPt>
          <c:xVal>
            <c:numRef>
              <c:f>QCLdata!$M$2:$M$100</c:f>
              <c:numCache>
                <c:formatCode>General</c:formatCode>
                <c:ptCount val="99"/>
                <c:pt idx="0">
                  <c:v>2019</c:v>
                </c:pt>
                <c:pt idx="1">
                  <c:v>2022</c:v>
                </c:pt>
                <c:pt idx="2">
                  <c:v>2019</c:v>
                </c:pt>
                <c:pt idx="3">
                  <c:v>2021</c:v>
                </c:pt>
                <c:pt idx="4">
                  <c:v>2021</c:v>
                </c:pt>
                <c:pt idx="5">
                  <c:v>2019</c:v>
                </c:pt>
                <c:pt idx="6">
                  <c:v>2007</c:v>
                </c:pt>
                <c:pt idx="7">
                  <c:v>2008</c:v>
                </c:pt>
                <c:pt idx="8">
                  <c:v>2011</c:v>
                </c:pt>
                <c:pt idx="9">
                  <c:v>2016</c:v>
                </c:pt>
                <c:pt idx="10">
                  <c:v>2018</c:v>
                </c:pt>
                <c:pt idx="11">
                  <c:v>2012</c:v>
                </c:pt>
                <c:pt idx="12">
                  <c:v>2013</c:v>
                </c:pt>
                <c:pt idx="13">
                  <c:v>2013</c:v>
                </c:pt>
                <c:pt idx="14">
                  <c:v>2013</c:v>
                </c:pt>
                <c:pt idx="15">
                  <c:v>2015</c:v>
                </c:pt>
                <c:pt idx="16">
                  <c:v>2012</c:v>
                </c:pt>
                <c:pt idx="17">
                  <c:v>2012</c:v>
                </c:pt>
                <c:pt idx="18">
                  <c:v>2012</c:v>
                </c:pt>
                <c:pt idx="19">
                  <c:v>2016</c:v>
                </c:pt>
                <c:pt idx="20">
                  <c:v>2014</c:v>
                </c:pt>
                <c:pt idx="21">
                  <c:v>2014</c:v>
                </c:pt>
              </c:numCache>
            </c:numRef>
          </c:xVal>
          <c:yVal>
            <c:numRef>
              <c:f>QCLdata!$B$2:$B$100</c:f>
              <c:numCache>
                <c:formatCode>General</c:formatCode>
                <c:ptCount val="99"/>
                <c:pt idx="0">
                  <c:v>700</c:v>
                </c:pt>
                <c:pt idx="1">
                  <c:v>420</c:v>
                </c:pt>
                <c:pt idx="2">
                  <c:v>3900</c:v>
                </c:pt>
                <c:pt idx="3">
                  <c:v>250</c:v>
                </c:pt>
                <c:pt idx="4">
                  <c:v>4000</c:v>
                </c:pt>
                <c:pt idx="5">
                  <c:v>3850</c:v>
                </c:pt>
                <c:pt idx="6">
                  <c:v>5000</c:v>
                </c:pt>
                <c:pt idx="7">
                  <c:v>5000</c:v>
                </c:pt>
                <c:pt idx="8">
                  <c:v>4000</c:v>
                </c:pt>
                <c:pt idx="9">
                  <c:v>3500</c:v>
                </c:pt>
                <c:pt idx="10">
                  <c:v>2800</c:v>
                </c:pt>
                <c:pt idx="11">
                  <c:v>4500</c:v>
                </c:pt>
                <c:pt idx="12">
                  <c:v>4000</c:v>
                </c:pt>
                <c:pt idx="13">
                  <c:v>2000</c:v>
                </c:pt>
                <c:pt idx="14">
                  <c:v>3000</c:v>
                </c:pt>
                <c:pt idx="15">
                  <c:v>2900</c:v>
                </c:pt>
                <c:pt idx="16">
                  <c:v>2600</c:v>
                </c:pt>
                <c:pt idx="17">
                  <c:v>1800</c:v>
                </c:pt>
                <c:pt idx="18">
                  <c:v>1000</c:v>
                </c:pt>
                <c:pt idx="19">
                  <c:v>3410</c:v>
                </c:pt>
                <c:pt idx="20">
                  <c:v>3600</c:v>
                </c:pt>
                <c:pt idx="21">
                  <c:v>3500</c:v>
                </c:pt>
              </c:numCache>
            </c:numRef>
          </c:yVal>
          <c:smooth val="0"/>
          <c:extLst>
            <c:ext xmlns:c16="http://schemas.microsoft.com/office/drawing/2014/chart" uri="{C3380CC4-5D6E-409C-BE32-E72D297353CC}">
              <c16:uniqueId val="{00000000-033F-487A-BBB0-D20E69EFE73D}"/>
            </c:ext>
          </c:extLst>
        </c:ser>
        <c:dLbls>
          <c:showLegendKey val="0"/>
          <c:showVal val="0"/>
          <c:showCatName val="0"/>
          <c:showSerName val="0"/>
          <c:showPercent val="0"/>
          <c:showBubbleSize val="0"/>
        </c:dLbls>
        <c:axId val="752015984"/>
        <c:axId val="639531088"/>
      </c:scatterChart>
      <c:valAx>
        <c:axId val="752015984"/>
        <c:scaling>
          <c:orientation val="minMax"/>
          <c:max val="2035"/>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39531088"/>
        <c:crossesAt val="-50"/>
        <c:crossBetween val="midCat"/>
      </c:valAx>
      <c:valAx>
        <c:axId val="63953108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a:t>Frequency (GHz)</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201598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0.63875</cdr:x>
      <cdr:y>0.07489</cdr:y>
    </cdr:from>
    <cdr:to>
      <cdr:x>0.91772</cdr:x>
      <cdr:y>0.18671</cdr:y>
    </cdr:to>
    <cdr:sp macro="" textlink="">
      <cdr:nvSpPr>
        <cdr:cNvPr id="2" name="テキスト ボックス 1">
          <a:extLst xmlns:a="http://schemas.openxmlformats.org/drawingml/2006/main">
            <a:ext uri="{FF2B5EF4-FFF2-40B4-BE49-F238E27FC236}">
              <a16:creationId xmlns:a16="http://schemas.microsoft.com/office/drawing/2014/main" id="{63F0CB59-213E-45EC-85BE-28F684F96E28}"/>
            </a:ext>
          </a:extLst>
        </cdr:cNvPr>
        <cdr:cNvSpPr txBox="1"/>
      </cdr:nvSpPr>
      <cdr:spPr>
        <a:xfrm xmlns:a="http://schemas.openxmlformats.org/drawingml/2006/main">
          <a:off x="2956708" y="277793"/>
          <a:ext cx="1291331" cy="4147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600" dirty="0"/>
            <a:t>300-350 GHz</a:t>
          </a:r>
          <a:endParaRPr lang="ja-JP" altLang="en-US" sz="1600" dirty="0"/>
        </a:p>
      </cdr:txBody>
    </cdr:sp>
  </cdr:relSizeAnchor>
</c:userShapes>
</file>

<file path=ppt/drawings/drawing2.xml><?xml version="1.0" encoding="utf-8"?>
<c:userShapes xmlns:c="http://schemas.openxmlformats.org/drawingml/2006/chart">
  <cdr:relSizeAnchor xmlns:cdr="http://schemas.openxmlformats.org/drawingml/2006/chartDrawing">
    <cdr:from>
      <cdr:x>0.22105</cdr:x>
      <cdr:y>0.06063</cdr:y>
    </cdr:from>
    <cdr:to>
      <cdr:x>0.50317</cdr:x>
      <cdr:y>0.16799</cdr:y>
    </cdr:to>
    <cdr:sp macro="" textlink="">
      <cdr:nvSpPr>
        <cdr:cNvPr id="2" name="テキスト ボックス 1">
          <a:extLst xmlns:a="http://schemas.openxmlformats.org/drawingml/2006/main">
            <a:ext uri="{FF2B5EF4-FFF2-40B4-BE49-F238E27FC236}">
              <a16:creationId xmlns:a16="http://schemas.microsoft.com/office/drawing/2014/main" id="{39FBD0D8-FF41-4C44-887F-43B21DB7D23E}"/>
            </a:ext>
          </a:extLst>
        </cdr:cNvPr>
        <cdr:cNvSpPr txBox="1"/>
      </cdr:nvSpPr>
      <cdr:spPr>
        <a:xfrm xmlns:a="http://schemas.openxmlformats.org/drawingml/2006/main">
          <a:off x="993756" y="231455"/>
          <a:ext cx="1268293" cy="4098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600" dirty="0"/>
            <a:t>250-450</a:t>
          </a:r>
          <a:r>
            <a:rPr lang="en-US" altLang="ja-JP" sz="1600" baseline="0" dirty="0"/>
            <a:t> GHz</a:t>
          </a:r>
          <a:endParaRPr lang="ja-JP" altLang="en-US" sz="1600" dirty="0"/>
        </a:p>
      </cdr:txBody>
    </cdr:sp>
  </cdr:relSizeAnchor>
</c:userShapes>
</file>

<file path=ppt/drawings/drawing3.xml><?xml version="1.0" encoding="utf-8"?>
<c:userShapes xmlns:c="http://schemas.openxmlformats.org/drawingml/2006/chart">
  <cdr:relSizeAnchor xmlns:cdr="http://schemas.openxmlformats.org/drawingml/2006/chartDrawing">
    <cdr:from>
      <cdr:x>0.23339</cdr:x>
      <cdr:y>0.38111</cdr:y>
    </cdr:from>
    <cdr:to>
      <cdr:x>0.83508</cdr:x>
      <cdr:y>0.45088</cdr:y>
    </cdr:to>
    <cdr:cxnSp macro="">
      <cdr:nvCxnSpPr>
        <cdr:cNvPr id="2" name="直線コネクタ 1">
          <a:extLst xmlns:a="http://schemas.openxmlformats.org/drawingml/2006/main">
            <a:ext uri="{FF2B5EF4-FFF2-40B4-BE49-F238E27FC236}">
              <a16:creationId xmlns:a16="http://schemas.microsoft.com/office/drawing/2014/main" id="{3A26A251-C015-25CB-F450-A83C362A78C1}"/>
            </a:ext>
          </a:extLst>
        </cdr:cNvPr>
        <cdr:cNvCxnSpPr/>
      </cdr:nvCxnSpPr>
      <cdr:spPr>
        <a:xfrm xmlns:a="http://schemas.openxmlformats.org/drawingml/2006/main" flipV="1">
          <a:off x="1067377" y="1433802"/>
          <a:ext cx="2751666" cy="262467"/>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0.18513</cdr:x>
      <cdr:y>0.0863</cdr:y>
    </cdr:from>
    <cdr:to>
      <cdr:x>0.8647</cdr:x>
      <cdr:y>0.41859</cdr:y>
    </cdr:to>
    <cdr:cxnSp macro="">
      <cdr:nvCxnSpPr>
        <cdr:cNvPr id="5" name="直線コネクタ 4">
          <a:extLst xmlns:a="http://schemas.openxmlformats.org/drawingml/2006/main">
            <a:ext uri="{FF2B5EF4-FFF2-40B4-BE49-F238E27FC236}">
              <a16:creationId xmlns:a16="http://schemas.microsoft.com/office/drawing/2014/main" id="{A212220D-E020-F7B7-032A-627C5C9A3D8A}"/>
            </a:ext>
          </a:extLst>
        </cdr:cNvPr>
        <cdr:cNvCxnSpPr/>
      </cdr:nvCxnSpPr>
      <cdr:spPr>
        <a:xfrm xmlns:a="http://schemas.openxmlformats.org/drawingml/2006/main" flipV="1">
          <a:off x="846667" y="324669"/>
          <a:ext cx="3107843" cy="1250131"/>
        </a:xfrm>
        <a:prstGeom xmlns:a="http://schemas.openxmlformats.org/drawingml/2006/main" prst="line">
          <a:avLst/>
        </a:prstGeom>
        <a:ln xmlns:a="http://schemas.openxmlformats.org/drawingml/2006/main">
          <a:solidFill>
            <a:srgbClr val="FF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0.47592</cdr:x>
      <cdr:y>0.12456</cdr:y>
    </cdr:from>
    <cdr:to>
      <cdr:x>0.74436</cdr:x>
      <cdr:y>0.23033</cdr:y>
    </cdr:to>
    <cdr:sp macro="" textlink="">
      <cdr:nvSpPr>
        <cdr:cNvPr id="8" name="テキスト ボックス 7">
          <a:extLst xmlns:a="http://schemas.openxmlformats.org/drawingml/2006/main">
            <a:ext uri="{FF2B5EF4-FFF2-40B4-BE49-F238E27FC236}">
              <a16:creationId xmlns:a16="http://schemas.microsoft.com/office/drawing/2014/main" id="{A8CC6343-2641-A265-C538-6E4BEEE312AC}"/>
            </a:ext>
          </a:extLst>
        </cdr:cNvPr>
        <cdr:cNvSpPr txBox="1"/>
      </cdr:nvSpPr>
      <cdr:spPr>
        <a:xfrm xmlns:a="http://schemas.openxmlformats.org/drawingml/2006/main" rot="20365673">
          <a:off x="2176511" y="468604"/>
          <a:ext cx="1227666" cy="3979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200"/>
            <a:t>比帯域：</a:t>
          </a:r>
          <a:r>
            <a:rPr lang="en-US" altLang="ja-JP" sz="1200"/>
            <a:t>10 %</a:t>
          </a:r>
          <a:endParaRPr lang="ja-JP" altLang="en-US" sz="1200"/>
        </a:p>
      </cdr:txBody>
    </cdr:sp>
  </cdr:relSizeAnchor>
</c:userShapes>
</file>

<file path=ppt/drawings/drawing4.xml><?xml version="1.0" encoding="utf-8"?>
<c:userShapes xmlns:c="http://schemas.openxmlformats.org/drawingml/2006/chart">
  <cdr:relSizeAnchor xmlns:cdr="http://schemas.openxmlformats.org/drawingml/2006/chartDrawing">
    <cdr:from>
      <cdr:x>0.26269</cdr:x>
      <cdr:y>0.09434</cdr:y>
    </cdr:from>
    <cdr:to>
      <cdr:x>0.52337</cdr:x>
      <cdr:y>0.23585</cdr:y>
    </cdr:to>
    <cdr:cxnSp macro="">
      <cdr:nvCxnSpPr>
        <cdr:cNvPr id="2" name="直線コネクタ 1">
          <a:extLst xmlns:a="http://schemas.openxmlformats.org/drawingml/2006/main">
            <a:ext uri="{FF2B5EF4-FFF2-40B4-BE49-F238E27FC236}">
              <a16:creationId xmlns:a16="http://schemas.microsoft.com/office/drawing/2014/main" id="{AAC72799-57EE-4673-26DE-FAFA4290A2F4}"/>
            </a:ext>
          </a:extLst>
        </cdr:cNvPr>
        <cdr:cNvCxnSpPr/>
      </cdr:nvCxnSpPr>
      <cdr:spPr>
        <a:xfrm xmlns:a="http://schemas.openxmlformats.org/drawingml/2006/main" flipV="1">
          <a:off x="1203036" y="338666"/>
          <a:ext cx="1193800" cy="508000"/>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0.53631</cdr:x>
      <cdr:y>0.05896</cdr:y>
    </cdr:from>
    <cdr:to>
      <cdr:x>0.67867</cdr:x>
      <cdr:y>0.13915</cdr:y>
    </cdr:to>
    <cdr:sp macro="" textlink="">
      <cdr:nvSpPr>
        <cdr:cNvPr id="7" name="テキスト ボックス 6">
          <a:extLst xmlns:a="http://schemas.openxmlformats.org/drawingml/2006/main">
            <a:ext uri="{FF2B5EF4-FFF2-40B4-BE49-F238E27FC236}">
              <a16:creationId xmlns:a16="http://schemas.microsoft.com/office/drawing/2014/main" id="{CC337A79-83F8-5AE4-4F36-EDAFAC84BE6F}"/>
            </a:ext>
          </a:extLst>
        </cdr:cNvPr>
        <cdr:cNvSpPr txBox="1"/>
      </cdr:nvSpPr>
      <cdr:spPr>
        <a:xfrm xmlns:a="http://schemas.openxmlformats.org/drawingml/2006/main">
          <a:off x="2456102" y="211667"/>
          <a:ext cx="651933" cy="2878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200"/>
            <a:t>W-band</a:t>
          </a:r>
          <a:endParaRPr lang="ja-JP" altLang="en-US" sz="1200"/>
        </a:p>
      </cdr:txBody>
    </cdr:sp>
  </cdr:relSizeAnchor>
  <cdr:relSizeAnchor xmlns:cdr="http://schemas.openxmlformats.org/drawingml/2006/chartDrawing">
    <cdr:from>
      <cdr:x>0.55278</cdr:x>
      <cdr:y>0.1934</cdr:y>
    </cdr:from>
    <cdr:to>
      <cdr:x>0.69531</cdr:x>
      <cdr:y>0.26887</cdr:y>
    </cdr:to>
    <cdr:sp macro="" textlink="">
      <cdr:nvSpPr>
        <cdr:cNvPr id="10" name="テキスト ボックス 1">
          <a:extLst xmlns:a="http://schemas.openxmlformats.org/drawingml/2006/main">
            <a:ext uri="{FF2B5EF4-FFF2-40B4-BE49-F238E27FC236}">
              <a16:creationId xmlns:a16="http://schemas.microsoft.com/office/drawing/2014/main" id="{0818D929-9850-1DD2-F13A-1910DEFEE731}"/>
            </a:ext>
          </a:extLst>
        </cdr:cNvPr>
        <cdr:cNvSpPr txBox="1"/>
      </cdr:nvSpPr>
      <cdr:spPr>
        <a:xfrm xmlns:a="http://schemas.openxmlformats.org/drawingml/2006/main">
          <a:off x="2531534" y="694267"/>
          <a:ext cx="652702" cy="27093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200"/>
            <a:t>G-band</a:t>
          </a:r>
          <a:endParaRPr lang="ja-JP" altLang="en-US" sz="1200"/>
        </a:p>
      </cdr:txBody>
    </cdr:sp>
  </cdr:relSizeAnchor>
  <cdr:relSizeAnchor xmlns:cdr="http://schemas.openxmlformats.org/drawingml/2006/chartDrawing">
    <cdr:from>
      <cdr:x>0.30874</cdr:x>
      <cdr:y>0.19811</cdr:y>
    </cdr:from>
    <cdr:to>
      <cdr:x>0.56942</cdr:x>
      <cdr:y>0.33962</cdr:y>
    </cdr:to>
    <cdr:cxnSp macro="">
      <cdr:nvCxnSpPr>
        <cdr:cNvPr id="11" name="直線コネクタ 10">
          <a:extLst xmlns:a="http://schemas.openxmlformats.org/drawingml/2006/main">
            <a:ext uri="{FF2B5EF4-FFF2-40B4-BE49-F238E27FC236}">
              <a16:creationId xmlns:a16="http://schemas.microsoft.com/office/drawing/2014/main" id="{A8D00187-AEB0-8B94-265D-DADC0616F4A6}"/>
            </a:ext>
          </a:extLst>
        </cdr:cNvPr>
        <cdr:cNvCxnSpPr/>
      </cdr:nvCxnSpPr>
      <cdr:spPr>
        <a:xfrm xmlns:a="http://schemas.openxmlformats.org/drawingml/2006/main" flipV="1">
          <a:off x="1413933" y="711200"/>
          <a:ext cx="1193800" cy="508000"/>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0.26269</cdr:x>
      <cdr:y>0.09434</cdr:y>
    </cdr:from>
    <cdr:to>
      <cdr:x>0.52337</cdr:x>
      <cdr:y>0.23585</cdr:y>
    </cdr:to>
    <cdr:cxnSp macro="">
      <cdr:nvCxnSpPr>
        <cdr:cNvPr id="12" name="直線コネクタ 1">
          <a:extLst xmlns:a="http://schemas.openxmlformats.org/drawingml/2006/main">
            <a:ext uri="{FF2B5EF4-FFF2-40B4-BE49-F238E27FC236}">
              <a16:creationId xmlns:a16="http://schemas.microsoft.com/office/drawing/2014/main" id="{AAC72799-57EE-4673-26DE-FAFA4290A2F4}"/>
            </a:ext>
          </a:extLst>
        </cdr:cNvPr>
        <cdr:cNvCxnSpPr/>
      </cdr:nvCxnSpPr>
      <cdr:spPr>
        <a:xfrm xmlns:a="http://schemas.openxmlformats.org/drawingml/2006/main" flipV="1">
          <a:off x="1203036" y="338666"/>
          <a:ext cx="1193800" cy="508000"/>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0.53631</cdr:x>
      <cdr:y>0.05896</cdr:y>
    </cdr:from>
    <cdr:to>
      <cdr:x>0.67867</cdr:x>
      <cdr:y>0.13915</cdr:y>
    </cdr:to>
    <cdr:sp macro="" textlink="">
      <cdr:nvSpPr>
        <cdr:cNvPr id="13" name="テキスト ボックス 6">
          <a:extLst xmlns:a="http://schemas.openxmlformats.org/drawingml/2006/main">
            <a:ext uri="{FF2B5EF4-FFF2-40B4-BE49-F238E27FC236}">
              <a16:creationId xmlns:a16="http://schemas.microsoft.com/office/drawing/2014/main" id="{CC337A79-83F8-5AE4-4F36-EDAFAC84BE6F}"/>
            </a:ext>
          </a:extLst>
        </cdr:cNvPr>
        <cdr:cNvSpPr txBox="1"/>
      </cdr:nvSpPr>
      <cdr:spPr>
        <a:xfrm xmlns:a="http://schemas.openxmlformats.org/drawingml/2006/main">
          <a:off x="2456102" y="211667"/>
          <a:ext cx="651933" cy="2878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200"/>
            <a:t>W-band</a:t>
          </a:r>
          <a:endParaRPr lang="ja-JP" altLang="en-US" sz="1200"/>
        </a:p>
      </cdr:txBody>
    </cdr:sp>
  </cdr:relSizeAnchor>
  <cdr:relSizeAnchor xmlns:cdr="http://schemas.openxmlformats.org/drawingml/2006/chartDrawing">
    <cdr:from>
      <cdr:x>0.55278</cdr:x>
      <cdr:y>0.1934</cdr:y>
    </cdr:from>
    <cdr:to>
      <cdr:x>0.69531</cdr:x>
      <cdr:y>0.26887</cdr:y>
    </cdr:to>
    <cdr:sp macro="" textlink="">
      <cdr:nvSpPr>
        <cdr:cNvPr id="14" name="テキスト ボックス 1">
          <a:extLst xmlns:a="http://schemas.openxmlformats.org/drawingml/2006/main">
            <a:ext uri="{FF2B5EF4-FFF2-40B4-BE49-F238E27FC236}">
              <a16:creationId xmlns:a16="http://schemas.microsoft.com/office/drawing/2014/main" id="{0818D929-9850-1DD2-F13A-1910DEFEE731}"/>
            </a:ext>
          </a:extLst>
        </cdr:cNvPr>
        <cdr:cNvSpPr txBox="1"/>
      </cdr:nvSpPr>
      <cdr:spPr>
        <a:xfrm xmlns:a="http://schemas.openxmlformats.org/drawingml/2006/main">
          <a:off x="2531534" y="694267"/>
          <a:ext cx="652702" cy="27093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200"/>
            <a:t>G-band</a:t>
          </a:r>
          <a:endParaRPr lang="ja-JP" altLang="en-US" sz="1200"/>
        </a:p>
      </cdr:txBody>
    </cdr:sp>
  </cdr:relSizeAnchor>
  <cdr:relSizeAnchor xmlns:cdr="http://schemas.openxmlformats.org/drawingml/2006/chartDrawing">
    <cdr:from>
      <cdr:x>0.30874</cdr:x>
      <cdr:y>0.19811</cdr:y>
    </cdr:from>
    <cdr:to>
      <cdr:x>0.56942</cdr:x>
      <cdr:y>0.33962</cdr:y>
    </cdr:to>
    <cdr:cxnSp macro="">
      <cdr:nvCxnSpPr>
        <cdr:cNvPr id="15" name="直線コネクタ 10">
          <a:extLst xmlns:a="http://schemas.openxmlformats.org/drawingml/2006/main">
            <a:ext uri="{FF2B5EF4-FFF2-40B4-BE49-F238E27FC236}">
              <a16:creationId xmlns:a16="http://schemas.microsoft.com/office/drawing/2014/main" id="{A8D00187-AEB0-8B94-265D-DADC0616F4A6}"/>
            </a:ext>
          </a:extLst>
        </cdr:cNvPr>
        <cdr:cNvCxnSpPr/>
      </cdr:nvCxnSpPr>
      <cdr:spPr>
        <a:xfrm xmlns:a="http://schemas.openxmlformats.org/drawingml/2006/main" flipV="1">
          <a:off x="1413933" y="711200"/>
          <a:ext cx="1193800" cy="508000"/>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0.42471</cdr:x>
      <cdr:y>0.52752</cdr:y>
    </cdr:from>
    <cdr:to>
      <cdr:x>0.68354</cdr:x>
      <cdr:y>0.74083</cdr:y>
    </cdr:to>
    <cdr:sp macro="" textlink="">
      <cdr:nvSpPr>
        <cdr:cNvPr id="3" name="楕円 2">
          <a:extLst xmlns:a="http://schemas.openxmlformats.org/drawingml/2006/main">
            <a:ext uri="{FF2B5EF4-FFF2-40B4-BE49-F238E27FC236}">
              <a16:creationId xmlns:a16="http://schemas.microsoft.com/office/drawing/2014/main" id="{228EAF3F-8CD6-30D6-01F4-926EFD824E10}"/>
            </a:ext>
          </a:extLst>
        </cdr:cNvPr>
        <cdr:cNvSpPr/>
      </cdr:nvSpPr>
      <cdr:spPr>
        <a:xfrm xmlns:a="http://schemas.openxmlformats.org/drawingml/2006/main">
          <a:off x="1945023" y="1947335"/>
          <a:ext cx="1185334" cy="787400"/>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57E37B-56A8-4D89-9298-EA7814FA64F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ABF3584-DAEF-44A1-9DDD-C70B645B6A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9D62B97-296A-47EB-A79E-B7177EEF1317}"/>
              </a:ext>
            </a:extLst>
          </p:cNvPr>
          <p:cNvSpPr>
            <a:spLocks noGrp="1"/>
          </p:cNvSpPr>
          <p:nvPr>
            <p:ph type="dt" sz="half" idx="10"/>
          </p:nvPr>
        </p:nvSpPr>
        <p:spPr/>
        <p:txBody>
          <a:bodyPr/>
          <a:lstStyle/>
          <a:p>
            <a:fld id="{CE603AD7-AA7E-4633-AB0A-5E3FF98F2210}" type="datetimeFigureOut">
              <a:rPr kumimoji="1" lang="ja-JP" altLang="en-US" smtClean="0"/>
              <a:t>2023/2/24</a:t>
            </a:fld>
            <a:endParaRPr kumimoji="1" lang="ja-JP" altLang="en-US"/>
          </a:p>
        </p:txBody>
      </p:sp>
      <p:sp>
        <p:nvSpPr>
          <p:cNvPr id="5" name="フッター プレースホルダー 4">
            <a:extLst>
              <a:ext uri="{FF2B5EF4-FFF2-40B4-BE49-F238E27FC236}">
                <a16:creationId xmlns:a16="http://schemas.microsoft.com/office/drawing/2014/main" id="{5787D7CF-BAD6-4A76-B5BE-902B019C845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0F1D1B0-0DA2-4858-A8FF-7FFB80E3AF28}"/>
              </a:ext>
            </a:extLst>
          </p:cNvPr>
          <p:cNvSpPr>
            <a:spLocks noGrp="1"/>
          </p:cNvSpPr>
          <p:nvPr>
            <p:ph type="sldNum" sz="quarter" idx="12"/>
          </p:nvPr>
        </p:nvSpPr>
        <p:spPr/>
        <p:txBody>
          <a:bodyPr/>
          <a:lstStyle/>
          <a:p>
            <a:fld id="{12461642-A59D-496D-8D7C-DD59518AEAAC}" type="slidenum">
              <a:rPr kumimoji="1" lang="ja-JP" altLang="en-US" smtClean="0"/>
              <a:t>‹#›</a:t>
            </a:fld>
            <a:endParaRPr kumimoji="1" lang="ja-JP" altLang="en-US"/>
          </a:p>
        </p:txBody>
      </p:sp>
    </p:spTree>
    <p:extLst>
      <p:ext uri="{BB962C8B-B14F-4D97-AF65-F5344CB8AC3E}">
        <p14:creationId xmlns:p14="http://schemas.microsoft.com/office/powerpoint/2010/main" val="2865481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AED533-E875-47E6-865F-2B9007E2A7B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9C60C63-DE30-44F4-9782-A2BAFE77628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9ED0817-7EA7-4367-879F-CB234FFEE0D3}"/>
              </a:ext>
            </a:extLst>
          </p:cNvPr>
          <p:cNvSpPr>
            <a:spLocks noGrp="1"/>
          </p:cNvSpPr>
          <p:nvPr>
            <p:ph type="dt" sz="half" idx="10"/>
          </p:nvPr>
        </p:nvSpPr>
        <p:spPr/>
        <p:txBody>
          <a:bodyPr/>
          <a:lstStyle/>
          <a:p>
            <a:fld id="{CE603AD7-AA7E-4633-AB0A-5E3FF98F2210}" type="datetimeFigureOut">
              <a:rPr kumimoji="1" lang="ja-JP" altLang="en-US" smtClean="0"/>
              <a:t>2023/2/24</a:t>
            </a:fld>
            <a:endParaRPr kumimoji="1" lang="ja-JP" altLang="en-US"/>
          </a:p>
        </p:txBody>
      </p:sp>
      <p:sp>
        <p:nvSpPr>
          <p:cNvPr id="5" name="フッター プレースホルダー 4">
            <a:extLst>
              <a:ext uri="{FF2B5EF4-FFF2-40B4-BE49-F238E27FC236}">
                <a16:creationId xmlns:a16="http://schemas.microsoft.com/office/drawing/2014/main" id="{8239BEC1-A133-4F0B-9559-B82639B198B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218D07E-E305-4810-9179-1FB7D3C3738C}"/>
              </a:ext>
            </a:extLst>
          </p:cNvPr>
          <p:cNvSpPr>
            <a:spLocks noGrp="1"/>
          </p:cNvSpPr>
          <p:nvPr>
            <p:ph type="sldNum" sz="quarter" idx="12"/>
          </p:nvPr>
        </p:nvSpPr>
        <p:spPr/>
        <p:txBody>
          <a:bodyPr/>
          <a:lstStyle/>
          <a:p>
            <a:fld id="{12461642-A59D-496D-8D7C-DD59518AEAAC}" type="slidenum">
              <a:rPr kumimoji="1" lang="ja-JP" altLang="en-US" smtClean="0"/>
              <a:t>‹#›</a:t>
            </a:fld>
            <a:endParaRPr kumimoji="1" lang="ja-JP" altLang="en-US"/>
          </a:p>
        </p:txBody>
      </p:sp>
    </p:spTree>
    <p:extLst>
      <p:ext uri="{BB962C8B-B14F-4D97-AF65-F5344CB8AC3E}">
        <p14:creationId xmlns:p14="http://schemas.microsoft.com/office/powerpoint/2010/main" val="4241057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62F5893-D56F-4FA1-9CDD-4C482E68650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6B578F5-26A8-4EB7-95AF-CF516E6287F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34F2CAD-2389-487E-BF48-3764C553C1CB}"/>
              </a:ext>
            </a:extLst>
          </p:cNvPr>
          <p:cNvSpPr>
            <a:spLocks noGrp="1"/>
          </p:cNvSpPr>
          <p:nvPr>
            <p:ph type="dt" sz="half" idx="10"/>
          </p:nvPr>
        </p:nvSpPr>
        <p:spPr/>
        <p:txBody>
          <a:bodyPr/>
          <a:lstStyle/>
          <a:p>
            <a:fld id="{CE603AD7-AA7E-4633-AB0A-5E3FF98F2210}" type="datetimeFigureOut">
              <a:rPr kumimoji="1" lang="ja-JP" altLang="en-US" smtClean="0"/>
              <a:t>2023/2/24</a:t>
            </a:fld>
            <a:endParaRPr kumimoji="1" lang="ja-JP" altLang="en-US"/>
          </a:p>
        </p:txBody>
      </p:sp>
      <p:sp>
        <p:nvSpPr>
          <p:cNvPr id="5" name="フッター プレースホルダー 4">
            <a:extLst>
              <a:ext uri="{FF2B5EF4-FFF2-40B4-BE49-F238E27FC236}">
                <a16:creationId xmlns:a16="http://schemas.microsoft.com/office/drawing/2014/main" id="{2C298F4C-16A2-4CC5-8DDB-E69CD4A98C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78181D1-BA4B-4A87-A7AD-EB8F5FE3EDBF}"/>
              </a:ext>
            </a:extLst>
          </p:cNvPr>
          <p:cNvSpPr>
            <a:spLocks noGrp="1"/>
          </p:cNvSpPr>
          <p:nvPr>
            <p:ph type="sldNum" sz="quarter" idx="12"/>
          </p:nvPr>
        </p:nvSpPr>
        <p:spPr/>
        <p:txBody>
          <a:bodyPr/>
          <a:lstStyle/>
          <a:p>
            <a:fld id="{12461642-A59D-496D-8D7C-DD59518AEAAC}" type="slidenum">
              <a:rPr kumimoji="1" lang="ja-JP" altLang="en-US" smtClean="0"/>
              <a:t>‹#›</a:t>
            </a:fld>
            <a:endParaRPr kumimoji="1" lang="ja-JP" altLang="en-US"/>
          </a:p>
        </p:txBody>
      </p:sp>
    </p:spTree>
    <p:extLst>
      <p:ext uri="{BB962C8B-B14F-4D97-AF65-F5344CB8AC3E}">
        <p14:creationId xmlns:p14="http://schemas.microsoft.com/office/powerpoint/2010/main" val="1512621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7" name="スライド番号プレースホルダー 5"/>
          <p:cNvSpPr txBox="1">
            <a:spLocks/>
          </p:cNvSpPr>
          <p:nvPr userDrawn="1"/>
        </p:nvSpPr>
        <p:spPr>
          <a:xfrm>
            <a:off x="944880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800" b="1"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B5689D9-5E57-452A-AD51-E6CBDD551D73}" type="slidenum">
              <a:rPr lang="ja-JP" altLang="en-US" sz="1800" smtClean="0">
                <a:solidFill>
                  <a:prstClr val="black">
                    <a:tint val="75000"/>
                  </a:prstClr>
                </a:solidFill>
                <a:latin typeface="+mn-lt"/>
              </a:rPr>
              <a:pPr/>
              <a:t>‹#›</a:t>
            </a:fld>
            <a:endParaRPr lang="ja-JP" altLang="en-US" sz="1800">
              <a:solidFill>
                <a:prstClr val="black">
                  <a:tint val="75000"/>
                </a:prstClr>
              </a:solidFill>
              <a:latin typeface="+mn-lt"/>
            </a:endParaRPr>
          </a:p>
        </p:txBody>
      </p:sp>
      <p:sp>
        <p:nvSpPr>
          <p:cNvPr id="2" name="タイトル 1">
            <a:extLst>
              <a:ext uri="{FF2B5EF4-FFF2-40B4-BE49-F238E27FC236}">
                <a16:creationId xmlns:a16="http://schemas.microsoft.com/office/drawing/2014/main" id="{1D1606AC-308F-F04E-B70A-34D63CFDFDF5}"/>
              </a:ext>
            </a:extLst>
          </p:cNvPr>
          <p:cNvSpPr>
            <a:spLocks noGrp="1"/>
          </p:cNvSpPr>
          <p:nvPr>
            <p:ph type="title"/>
          </p:nvPr>
        </p:nvSpPr>
        <p:spPr>
          <a:xfrm>
            <a:off x="0" y="171393"/>
            <a:ext cx="12192000" cy="864000"/>
          </a:xfrm>
          <a:prstGeom prst="rect">
            <a:avLst/>
          </a:prstGeom>
        </p:spPr>
        <p:txBody>
          <a:bodyPr spcFirstLastPara="1" wrap="square" lIns="68575" tIns="0" rIns="68575" bIns="0" anchor="ctr" anchorCtr="0">
            <a:noAutofit/>
          </a:bodyPr>
          <a:lstStyle>
            <a:lvl1pPr>
              <a:defRPr lang="ja-JP" altLang="en-US" sz="4800">
                <a:ln>
                  <a:solidFill>
                    <a:schemeClr val="tx1">
                      <a:lumMod val="75000"/>
                      <a:lumOff val="25000"/>
                    </a:schemeClr>
                  </a:solidFill>
                </a:ln>
                <a:solidFill>
                  <a:schemeClr val="tx1">
                    <a:lumMod val="75000"/>
                    <a:lumOff val="25000"/>
                  </a:schemeClr>
                </a:solidFill>
              </a:defRPr>
            </a:lvl1pPr>
          </a:lstStyle>
          <a:p>
            <a:pPr marL="0" lvl="0" algn="ctr" defTabSz="1219170"/>
            <a:r>
              <a:rPr kumimoji="1" lang="ja-JP" altLang="en-US"/>
              <a:t>マスター タイトルの書式設定</a:t>
            </a:r>
          </a:p>
        </p:txBody>
      </p:sp>
    </p:spTree>
    <p:extLst>
      <p:ext uri="{BB962C8B-B14F-4D97-AF65-F5344CB8AC3E}">
        <p14:creationId xmlns:p14="http://schemas.microsoft.com/office/powerpoint/2010/main" val="2628123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92E9DB-99D8-416F-AE89-E5C38A3B047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4F7994A-A374-433E-99F3-2EF870AD469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F69AC11-E7F8-45FD-97D5-D80C7FD335A0}"/>
              </a:ext>
            </a:extLst>
          </p:cNvPr>
          <p:cNvSpPr>
            <a:spLocks noGrp="1"/>
          </p:cNvSpPr>
          <p:nvPr>
            <p:ph type="dt" sz="half" idx="10"/>
          </p:nvPr>
        </p:nvSpPr>
        <p:spPr/>
        <p:txBody>
          <a:bodyPr/>
          <a:lstStyle/>
          <a:p>
            <a:fld id="{CE603AD7-AA7E-4633-AB0A-5E3FF98F2210}" type="datetimeFigureOut">
              <a:rPr kumimoji="1" lang="ja-JP" altLang="en-US" smtClean="0"/>
              <a:t>2023/2/24</a:t>
            </a:fld>
            <a:endParaRPr kumimoji="1" lang="ja-JP" altLang="en-US"/>
          </a:p>
        </p:txBody>
      </p:sp>
      <p:sp>
        <p:nvSpPr>
          <p:cNvPr id="5" name="フッター プレースホルダー 4">
            <a:extLst>
              <a:ext uri="{FF2B5EF4-FFF2-40B4-BE49-F238E27FC236}">
                <a16:creationId xmlns:a16="http://schemas.microsoft.com/office/drawing/2014/main" id="{E60F6CF0-F34E-4D58-8EDA-083CBA92ECE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92BDC56-8C10-4733-B60B-4DC354A78F2C}"/>
              </a:ext>
            </a:extLst>
          </p:cNvPr>
          <p:cNvSpPr>
            <a:spLocks noGrp="1"/>
          </p:cNvSpPr>
          <p:nvPr>
            <p:ph type="sldNum" sz="quarter" idx="12"/>
          </p:nvPr>
        </p:nvSpPr>
        <p:spPr/>
        <p:txBody>
          <a:bodyPr/>
          <a:lstStyle/>
          <a:p>
            <a:fld id="{12461642-A59D-496D-8D7C-DD59518AEAAC}" type="slidenum">
              <a:rPr kumimoji="1" lang="ja-JP" altLang="en-US" smtClean="0"/>
              <a:t>‹#›</a:t>
            </a:fld>
            <a:endParaRPr kumimoji="1" lang="ja-JP" altLang="en-US"/>
          </a:p>
        </p:txBody>
      </p:sp>
    </p:spTree>
    <p:extLst>
      <p:ext uri="{BB962C8B-B14F-4D97-AF65-F5344CB8AC3E}">
        <p14:creationId xmlns:p14="http://schemas.microsoft.com/office/powerpoint/2010/main" val="3889308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69631A-0A52-466C-87EC-BF686E64BE4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4DEF9A0-89B5-4CC1-83D8-F64F1A3DC7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C419589-76EF-4FD4-8C37-26F1C31E740F}"/>
              </a:ext>
            </a:extLst>
          </p:cNvPr>
          <p:cNvSpPr>
            <a:spLocks noGrp="1"/>
          </p:cNvSpPr>
          <p:nvPr>
            <p:ph type="dt" sz="half" idx="10"/>
          </p:nvPr>
        </p:nvSpPr>
        <p:spPr/>
        <p:txBody>
          <a:bodyPr/>
          <a:lstStyle/>
          <a:p>
            <a:fld id="{CE603AD7-AA7E-4633-AB0A-5E3FF98F2210}" type="datetimeFigureOut">
              <a:rPr kumimoji="1" lang="ja-JP" altLang="en-US" smtClean="0"/>
              <a:t>2023/2/24</a:t>
            </a:fld>
            <a:endParaRPr kumimoji="1" lang="ja-JP" altLang="en-US"/>
          </a:p>
        </p:txBody>
      </p:sp>
      <p:sp>
        <p:nvSpPr>
          <p:cNvPr id="5" name="フッター プレースホルダー 4">
            <a:extLst>
              <a:ext uri="{FF2B5EF4-FFF2-40B4-BE49-F238E27FC236}">
                <a16:creationId xmlns:a16="http://schemas.microsoft.com/office/drawing/2014/main" id="{E674C41A-6695-46B1-A616-2327E3E2E3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AA9532D-D4CA-4896-ACA5-F79818E03443}"/>
              </a:ext>
            </a:extLst>
          </p:cNvPr>
          <p:cNvSpPr>
            <a:spLocks noGrp="1"/>
          </p:cNvSpPr>
          <p:nvPr>
            <p:ph type="sldNum" sz="quarter" idx="12"/>
          </p:nvPr>
        </p:nvSpPr>
        <p:spPr/>
        <p:txBody>
          <a:bodyPr/>
          <a:lstStyle/>
          <a:p>
            <a:fld id="{12461642-A59D-496D-8D7C-DD59518AEAAC}" type="slidenum">
              <a:rPr kumimoji="1" lang="ja-JP" altLang="en-US" smtClean="0"/>
              <a:t>‹#›</a:t>
            </a:fld>
            <a:endParaRPr kumimoji="1" lang="ja-JP" altLang="en-US"/>
          </a:p>
        </p:txBody>
      </p:sp>
    </p:spTree>
    <p:extLst>
      <p:ext uri="{BB962C8B-B14F-4D97-AF65-F5344CB8AC3E}">
        <p14:creationId xmlns:p14="http://schemas.microsoft.com/office/powerpoint/2010/main" val="181912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CB1318-0402-415A-8FEA-5EDAC9E65F8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7AC189C-D255-43C0-B426-072F55ECC97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A254727-F835-4BB5-AAB1-D8C4EAB0979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17CA65C-9779-4B83-9639-C525DCB819F8}"/>
              </a:ext>
            </a:extLst>
          </p:cNvPr>
          <p:cNvSpPr>
            <a:spLocks noGrp="1"/>
          </p:cNvSpPr>
          <p:nvPr>
            <p:ph type="dt" sz="half" idx="10"/>
          </p:nvPr>
        </p:nvSpPr>
        <p:spPr/>
        <p:txBody>
          <a:bodyPr/>
          <a:lstStyle/>
          <a:p>
            <a:fld id="{CE603AD7-AA7E-4633-AB0A-5E3FF98F2210}" type="datetimeFigureOut">
              <a:rPr kumimoji="1" lang="ja-JP" altLang="en-US" smtClean="0"/>
              <a:t>2023/2/24</a:t>
            </a:fld>
            <a:endParaRPr kumimoji="1" lang="ja-JP" altLang="en-US"/>
          </a:p>
        </p:txBody>
      </p:sp>
      <p:sp>
        <p:nvSpPr>
          <p:cNvPr id="6" name="フッター プレースホルダー 5">
            <a:extLst>
              <a:ext uri="{FF2B5EF4-FFF2-40B4-BE49-F238E27FC236}">
                <a16:creationId xmlns:a16="http://schemas.microsoft.com/office/drawing/2014/main" id="{5765982E-C3F8-4851-91A7-E1B9C621085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DDE3771-FF95-41CE-9861-1A75C20AB268}"/>
              </a:ext>
            </a:extLst>
          </p:cNvPr>
          <p:cNvSpPr>
            <a:spLocks noGrp="1"/>
          </p:cNvSpPr>
          <p:nvPr>
            <p:ph type="sldNum" sz="quarter" idx="12"/>
          </p:nvPr>
        </p:nvSpPr>
        <p:spPr/>
        <p:txBody>
          <a:bodyPr/>
          <a:lstStyle/>
          <a:p>
            <a:fld id="{12461642-A59D-496D-8D7C-DD59518AEAAC}" type="slidenum">
              <a:rPr kumimoji="1" lang="ja-JP" altLang="en-US" smtClean="0"/>
              <a:t>‹#›</a:t>
            </a:fld>
            <a:endParaRPr kumimoji="1" lang="ja-JP" altLang="en-US"/>
          </a:p>
        </p:txBody>
      </p:sp>
    </p:spTree>
    <p:extLst>
      <p:ext uri="{BB962C8B-B14F-4D97-AF65-F5344CB8AC3E}">
        <p14:creationId xmlns:p14="http://schemas.microsoft.com/office/powerpoint/2010/main" val="3269070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943715-F9D9-48C4-9223-37992BDD5EF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0C515C9-FFF2-4E4E-BB9E-15A9E5B1EF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C617DD7-F462-4524-AF7D-61A0C9BF614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52D9088-1C89-4F9D-A2BF-4D5AD089B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6D0F74E-0744-4849-8ADD-B9AE65E2FC2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058B5C4-EA07-43D4-AAE4-EAF09CC5B626}"/>
              </a:ext>
            </a:extLst>
          </p:cNvPr>
          <p:cNvSpPr>
            <a:spLocks noGrp="1"/>
          </p:cNvSpPr>
          <p:nvPr>
            <p:ph type="dt" sz="half" idx="10"/>
          </p:nvPr>
        </p:nvSpPr>
        <p:spPr/>
        <p:txBody>
          <a:bodyPr/>
          <a:lstStyle/>
          <a:p>
            <a:fld id="{CE603AD7-AA7E-4633-AB0A-5E3FF98F2210}" type="datetimeFigureOut">
              <a:rPr kumimoji="1" lang="ja-JP" altLang="en-US" smtClean="0"/>
              <a:t>2023/2/24</a:t>
            </a:fld>
            <a:endParaRPr kumimoji="1" lang="ja-JP" altLang="en-US"/>
          </a:p>
        </p:txBody>
      </p:sp>
      <p:sp>
        <p:nvSpPr>
          <p:cNvPr id="8" name="フッター プレースホルダー 7">
            <a:extLst>
              <a:ext uri="{FF2B5EF4-FFF2-40B4-BE49-F238E27FC236}">
                <a16:creationId xmlns:a16="http://schemas.microsoft.com/office/drawing/2014/main" id="{B7A623AC-82CA-41E9-84C7-7E344CAC665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CB21159-4F96-4D47-802B-288110ABCDB1}"/>
              </a:ext>
            </a:extLst>
          </p:cNvPr>
          <p:cNvSpPr>
            <a:spLocks noGrp="1"/>
          </p:cNvSpPr>
          <p:nvPr>
            <p:ph type="sldNum" sz="quarter" idx="12"/>
          </p:nvPr>
        </p:nvSpPr>
        <p:spPr/>
        <p:txBody>
          <a:bodyPr/>
          <a:lstStyle/>
          <a:p>
            <a:fld id="{12461642-A59D-496D-8D7C-DD59518AEAAC}" type="slidenum">
              <a:rPr kumimoji="1" lang="ja-JP" altLang="en-US" smtClean="0"/>
              <a:t>‹#›</a:t>
            </a:fld>
            <a:endParaRPr kumimoji="1" lang="ja-JP" altLang="en-US"/>
          </a:p>
        </p:txBody>
      </p:sp>
    </p:spTree>
    <p:extLst>
      <p:ext uri="{BB962C8B-B14F-4D97-AF65-F5344CB8AC3E}">
        <p14:creationId xmlns:p14="http://schemas.microsoft.com/office/powerpoint/2010/main" val="741406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B2BDB6-1551-492B-8820-1031EB03427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E78E0A9-E5EC-470D-8D79-B52E711642D5}"/>
              </a:ext>
            </a:extLst>
          </p:cNvPr>
          <p:cNvSpPr>
            <a:spLocks noGrp="1"/>
          </p:cNvSpPr>
          <p:nvPr>
            <p:ph type="dt" sz="half" idx="10"/>
          </p:nvPr>
        </p:nvSpPr>
        <p:spPr/>
        <p:txBody>
          <a:bodyPr/>
          <a:lstStyle/>
          <a:p>
            <a:fld id="{CE603AD7-AA7E-4633-AB0A-5E3FF98F2210}" type="datetimeFigureOut">
              <a:rPr kumimoji="1" lang="ja-JP" altLang="en-US" smtClean="0"/>
              <a:t>2023/2/24</a:t>
            </a:fld>
            <a:endParaRPr kumimoji="1" lang="ja-JP" altLang="en-US"/>
          </a:p>
        </p:txBody>
      </p:sp>
      <p:sp>
        <p:nvSpPr>
          <p:cNvPr id="4" name="フッター プレースホルダー 3">
            <a:extLst>
              <a:ext uri="{FF2B5EF4-FFF2-40B4-BE49-F238E27FC236}">
                <a16:creationId xmlns:a16="http://schemas.microsoft.com/office/drawing/2014/main" id="{45534457-422F-456D-8D64-3414FBE7BF9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8E1F7B4-6396-4B47-8CB4-738C0307D98E}"/>
              </a:ext>
            </a:extLst>
          </p:cNvPr>
          <p:cNvSpPr>
            <a:spLocks noGrp="1"/>
          </p:cNvSpPr>
          <p:nvPr>
            <p:ph type="sldNum" sz="quarter" idx="12"/>
          </p:nvPr>
        </p:nvSpPr>
        <p:spPr/>
        <p:txBody>
          <a:bodyPr/>
          <a:lstStyle/>
          <a:p>
            <a:fld id="{12461642-A59D-496D-8D7C-DD59518AEAAC}" type="slidenum">
              <a:rPr kumimoji="1" lang="ja-JP" altLang="en-US" smtClean="0"/>
              <a:t>‹#›</a:t>
            </a:fld>
            <a:endParaRPr kumimoji="1" lang="ja-JP" altLang="en-US"/>
          </a:p>
        </p:txBody>
      </p:sp>
    </p:spTree>
    <p:extLst>
      <p:ext uri="{BB962C8B-B14F-4D97-AF65-F5344CB8AC3E}">
        <p14:creationId xmlns:p14="http://schemas.microsoft.com/office/powerpoint/2010/main" val="2944167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CE24E91-E395-4167-B283-C09D97988BC2}"/>
              </a:ext>
            </a:extLst>
          </p:cNvPr>
          <p:cNvSpPr>
            <a:spLocks noGrp="1"/>
          </p:cNvSpPr>
          <p:nvPr>
            <p:ph type="dt" sz="half" idx="10"/>
          </p:nvPr>
        </p:nvSpPr>
        <p:spPr/>
        <p:txBody>
          <a:bodyPr/>
          <a:lstStyle/>
          <a:p>
            <a:fld id="{CE603AD7-AA7E-4633-AB0A-5E3FF98F2210}" type="datetimeFigureOut">
              <a:rPr kumimoji="1" lang="ja-JP" altLang="en-US" smtClean="0"/>
              <a:t>2023/2/24</a:t>
            </a:fld>
            <a:endParaRPr kumimoji="1" lang="ja-JP" altLang="en-US"/>
          </a:p>
        </p:txBody>
      </p:sp>
      <p:sp>
        <p:nvSpPr>
          <p:cNvPr id="3" name="フッター プレースホルダー 2">
            <a:extLst>
              <a:ext uri="{FF2B5EF4-FFF2-40B4-BE49-F238E27FC236}">
                <a16:creationId xmlns:a16="http://schemas.microsoft.com/office/drawing/2014/main" id="{F2791B59-D75D-4FFC-8B04-0F0126D774B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F891CDE-5DFA-4414-A842-A82505DCE1B8}"/>
              </a:ext>
            </a:extLst>
          </p:cNvPr>
          <p:cNvSpPr>
            <a:spLocks noGrp="1"/>
          </p:cNvSpPr>
          <p:nvPr>
            <p:ph type="sldNum" sz="quarter" idx="12"/>
          </p:nvPr>
        </p:nvSpPr>
        <p:spPr/>
        <p:txBody>
          <a:bodyPr/>
          <a:lstStyle/>
          <a:p>
            <a:fld id="{12461642-A59D-496D-8D7C-DD59518AEAAC}" type="slidenum">
              <a:rPr kumimoji="1" lang="ja-JP" altLang="en-US" smtClean="0"/>
              <a:t>‹#›</a:t>
            </a:fld>
            <a:endParaRPr kumimoji="1" lang="ja-JP" altLang="en-US"/>
          </a:p>
        </p:txBody>
      </p:sp>
    </p:spTree>
    <p:extLst>
      <p:ext uri="{BB962C8B-B14F-4D97-AF65-F5344CB8AC3E}">
        <p14:creationId xmlns:p14="http://schemas.microsoft.com/office/powerpoint/2010/main" val="3097003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E11758-2182-410E-842A-B1D34092E96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55CAF0-6756-459D-91B1-D6BC0547ED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01CF875-D2E3-40C1-94C4-7BA0F73261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B5986E5-54A5-48BA-935E-9A0D290884CB}"/>
              </a:ext>
            </a:extLst>
          </p:cNvPr>
          <p:cNvSpPr>
            <a:spLocks noGrp="1"/>
          </p:cNvSpPr>
          <p:nvPr>
            <p:ph type="dt" sz="half" idx="10"/>
          </p:nvPr>
        </p:nvSpPr>
        <p:spPr/>
        <p:txBody>
          <a:bodyPr/>
          <a:lstStyle/>
          <a:p>
            <a:fld id="{CE603AD7-AA7E-4633-AB0A-5E3FF98F2210}" type="datetimeFigureOut">
              <a:rPr kumimoji="1" lang="ja-JP" altLang="en-US" smtClean="0"/>
              <a:t>2023/2/24</a:t>
            </a:fld>
            <a:endParaRPr kumimoji="1" lang="ja-JP" altLang="en-US"/>
          </a:p>
        </p:txBody>
      </p:sp>
      <p:sp>
        <p:nvSpPr>
          <p:cNvPr id="6" name="フッター プレースホルダー 5">
            <a:extLst>
              <a:ext uri="{FF2B5EF4-FFF2-40B4-BE49-F238E27FC236}">
                <a16:creationId xmlns:a16="http://schemas.microsoft.com/office/drawing/2014/main" id="{2DAF0222-3C94-4070-AED5-129B15637F6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0B9EFAB-AAE2-4726-AD68-1C9E5C75B486}"/>
              </a:ext>
            </a:extLst>
          </p:cNvPr>
          <p:cNvSpPr>
            <a:spLocks noGrp="1"/>
          </p:cNvSpPr>
          <p:nvPr>
            <p:ph type="sldNum" sz="quarter" idx="12"/>
          </p:nvPr>
        </p:nvSpPr>
        <p:spPr/>
        <p:txBody>
          <a:bodyPr/>
          <a:lstStyle/>
          <a:p>
            <a:fld id="{12461642-A59D-496D-8D7C-DD59518AEAAC}" type="slidenum">
              <a:rPr kumimoji="1" lang="ja-JP" altLang="en-US" smtClean="0"/>
              <a:t>‹#›</a:t>
            </a:fld>
            <a:endParaRPr kumimoji="1" lang="ja-JP" altLang="en-US"/>
          </a:p>
        </p:txBody>
      </p:sp>
    </p:spTree>
    <p:extLst>
      <p:ext uri="{BB962C8B-B14F-4D97-AF65-F5344CB8AC3E}">
        <p14:creationId xmlns:p14="http://schemas.microsoft.com/office/powerpoint/2010/main" val="1514739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26CD3-30B2-465C-9CA9-0F3BF328B8D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87D0153-FB2D-46A8-8968-298278EF7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C5B2B30-4C66-4E66-9F5B-8E0919176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2A0CA35-B57C-4316-8306-F6C3717580A7}"/>
              </a:ext>
            </a:extLst>
          </p:cNvPr>
          <p:cNvSpPr>
            <a:spLocks noGrp="1"/>
          </p:cNvSpPr>
          <p:nvPr>
            <p:ph type="dt" sz="half" idx="10"/>
          </p:nvPr>
        </p:nvSpPr>
        <p:spPr/>
        <p:txBody>
          <a:bodyPr/>
          <a:lstStyle/>
          <a:p>
            <a:fld id="{CE603AD7-AA7E-4633-AB0A-5E3FF98F2210}" type="datetimeFigureOut">
              <a:rPr kumimoji="1" lang="ja-JP" altLang="en-US" smtClean="0"/>
              <a:t>2023/2/24</a:t>
            </a:fld>
            <a:endParaRPr kumimoji="1" lang="ja-JP" altLang="en-US"/>
          </a:p>
        </p:txBody>
      </p:sp>
      <p:sp>
        <p:nvSpPr>
          <p:cNvPr id="6" name="フッター プレースホルダー 5">
            <a:extLst>
              <a:ext uri="{FF2B5EF4-FFF2-40B4-BE49-F238E27FC236}">
                <a16:creationId xmlns:a16="http://schemas.microsoft.com/office/drawing/2014/main" id="{936DE137-003A-4AC2-A5D1-13963E89047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F048E43-D0FD-45BB-82BA-130F0C6AB24A}"/>
              </a:ext>
            </a:extLst>
          </p:cNvPr>
          <p:cNvSpPr>
            <a:spLocks noGrp="1"/>
          </p:cNvSpPr>
          <p:nvPr>
            <p:ph type="sldNum" sz="quarter" idx="12"/>
          </p:nvPr>
        </p:nvSpPr>
        <p:spPr/>
        <p:txBody>
          <a:bodyPr/>
          <a:lstStyle/>
          <a:p>
            <a:fld id="{12461642-A59D-496D-8D7C-DD59518AEAAC}" type="slidenum">
              <a:rPr kumimoji="1" lang="ja-JP" altLang="en-US" smtClean="0"/>
              <a:t>‹#›</a:t>
            </a:fld>
            <a:endParaRPr kumimoji="1" lang="ja-JP" altLang="en-US"/>
          </a:p>
        </p:txBody>
      </p:sp>
    </p:spTree>
    <p:extLst>
      <p:ext uri="{BB962C8B-B14F-4D97-AF65-F5344CB8AC3E}">
        <p14:creationId xmlns:p14="http://schemas.microsoft.com/office/powerpoint/2010/main" val="427062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DD77A8C-4FC2-4B10-91F8-89FA85BF38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0579BA7-59D6-46CE-AF11-270C1791D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A1995F9-4113-4EE7-A0C0-5066A45FD2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603AD7-AA7E-4633-AB0A-5E3FF98F2210}" type="datetimeFigureOut">
              <a:rPr kumimoji="1" lang="ja-JP" altLang="en-US" smtClean="0"/>
              <a:t>2023/2/24</a:t>
            </a:fld>
            <a:endParaRPr kumimoji="1" lang="ja-JP" altLang="en-US"/>
          </a:p>
        </p:txBody>
      </p:sp>
      <p:sp>
        <p:nvSpPr>
          <p:cNvPr id="5" name="フッター プレースホルダー 4">
            <a:extLst>
              <a:ext uri="{FF2B5EF4-FFF2-40B4-BE49-F238E27FC236}">
                <a16:creationId xmlns:a16="http://schemas.microsoft.com/office/drawing/2014/main" id="{AD560913-0BC1-478A-80BF-C01BE06570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EDAE4CE-5BDC-40DE-9C8E-7D8D21737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61642-A59D-496D-8D7C-DD59518AEAAC}" type="slidenum">
              <a:rPr kumimoji="1" lang="ja-JP" altLang="en-US" smtClean="0"/>
              <a:t>‹#›</a:t>
            </a:fld>
            <a:endParaRPr kumimoji="1" lang="ja-JP" altLang="en-US"/>
          </a:p>
        </p:txBody>
      </p:sp>
    </p:spTree>
    <p:extLst>
      <p:ext uri="{BB962C8B-B14F-4D97-AF65-F5344CB8AC3E}">
        <p14:creationId xmlns:p14="http://schemas.microsoft.com/office/powerpoint/2010/main" val="1661792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38A94C-7423-4896-ACAB-43B8993955C3}"/>
              </a:ext>
            </a:extLst>
          </p:cNvPr>
          <p:cNvSpPr>
            <a:spLocks noGrp="1"/>
          </p:cNvSpPr>
          <p:nvPr>
            <p:ph type="ctrTitle"/>
          </p:nvPr>
        </p:nvSpPr>
        <p:spPr/>
        <p:txBody>
          <a:bodyPr/>
          <a:lstStyle/>
          <a:p>
            <a:r>
              <a:rPr kumimoji="1" lang="en-US" altLang="ja-JP" dirty="0"/>
              <a:t>IC</a:t>
            </a:r>
            <a:r>
              <a:rPr kumimoji="1" lang="ja-JP" altLang="en-US" dirty="0"/>
              <a:t>･デバイス</a:t>
            </a:r>
            <a:r>
              <a:rPr kumimoji="1" lang="en-US" altLang="ja-JP" dirty="0"/>
              <a:t>G</a:t>
            </a:r>
            <a:endParaRPr kumimoji="1" lang="ja-JP" altLang="en-US" dirty="0"/>
          </a:p>
        </p:txBody>
      </p:sp>
      <p:sp>
        <p:nvSpPr>
          <p:cNvPr id="3" name="字幕 2">
            <a:extLst>
              <a:ext uri="{FF2B5EF4-FFF2-40B4-BE49-F238E27FC236}">
                <a16:creationId xmlns:a16="http://schemas.microsoft.com/office/drawing/2014/main" id="{490DFAC3-BF81-496E-8C6A-59F65869CF9C}"/>
              </a:ext>
            </a:extLst>
          </p:cNvPr>
          <p:cNvSpPr>
            <a:spLocks noGrp="1"/>
          </p:cNvSpPr>
          <p:nvPr>
            <p:ph type="subTitle" idx="1"/>
          </p:nvPr>
        </p:nvSpPr>
        <p:spPr/>
        <p:txBody>
          <a:bodyPr/>
          <a:lstStyle/>
          <a:p>
            <a:r>
              <a:rPr kumimoji="1" lang="en-US" altLang="ja-JP" dirty="0"/>
              <a:t>2022</a:t>
            </a:r>
            <a:r>
              <a:rPr kumimoji="1" lang="ja-JP" altLang="en-US" dirty="0"/>
              <a:t>年度</a:t>
            </a:r>
            <a:r>
              <a:rPr kumimoji="1" lang="en-US" altLang="ja-JP" dirty="0"/>
              <a:t>6GWG</a:t>
            </a:r>
            <a:r>
              <a:rPr kumimoji="1" lang="ja-JP" altLang="en-US" dirty="0"/>
              <a:t>議論内容とりまとめ</a:t>
            </a:r>
          </a:p>
        </p:txBody>
      </p:sp>
    </p:spTree>
    <p:extLst>
      <p:ext uri="{BB962C8B-B14F-4D97-AF65-F5344CB8AC3E}">
        <p14:creationId xmlns:p14="http://schemas.microsoft.com/office/powerpoint/2010/main" val="3803751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4DC48-C545-4B1C-B623-22EF61543224}"/>
              </a:ext>
            </a:extLst>
          </p:cNvPr>
          <p:cNvSpPr>
            <a:spLocks noGrp="1"/>
          </p:cNvSpPr>
          <p:nvPr>
            <p:ph type="title"/>
          </p:nvPr>
        </p:nvSpPr>
        <p:spPr/>
        <p:txBody>
          <a:bodyPr/>
          <a:lstStyle/>
          <a:p>
            <a:r>
              <a:rPr kumimoji="1" lang="en-US" altLang="ja-JP" dirty="0"/>
              <a:t>UTC-PD &amp; </a:t>
            </a:r>
            <a:r>
              <a:rPr lang="en-US" altLang="ja-JP" dirty="0"/>
              <a:t>Micro-c</a:t>
            </a:r>
            <a:r>
              <a:rPr kumimoji="1" lang="en-US" altLang="ja-JP" dirty="0"/>
              <a:t>omb</a:t>
            </a:r>
            <a:r>
              <a:rPr kumimoji="1" lang="ja-JP" altLang="en-US" dirty="0"/>
              <a:t>まとめ</a:t>
            </a:r>
          </a:p>
        </p:txBody>
      </p:sp>
      <p:sp>
        <p:nvSpPr>
          <p:cNvPr id="3" name="コンテンツ プレースホルダー 2">
            <a:extLst>
              <a:ext uri="{FF2B5EF4-FFF2-40B4-BE49-F238E27FC236}">
                <a16:creationId xmlns:a16="http://schemas.microsoft.com/office/drawing/2014/main" id="{E1D2B3A4-643D-4C6A-9A4F-B45AD5746118}"/>
              </a:ext>
            </a:extLst>
          </p:cNvPr>
          <p:cNvSpPr>
            <a:spLocks noGrp="1"/>
          </p:cNvSpPr>
          <p:nvPr>
            <p:ph idx="1"/>
          </p:nvPr>
        </p:nvSpPr>
        <p:spPr>
          <a:xfrm>
            <a:off x="838200" y="1825624"/>
            <a:ext cx="10515600" cy="4773583"/>
          </a:xfrm>
        </p:spPr>
        <p:txBody>
          <a:bodyPr>
            <a:normAutofit fontScale="92500" lnSpcReduction="10000"/>
          </a:bodyPr>
          <a:lstStyle/>
          <a:p>
            <a:r>
              <a:rPr kumimoji="1" lang="en-US" altLang="ja-JP" dirty="0"/>
              <a:t>2</a:t>
            </a:r>
            <a:r>
              <a:rPr kumimoji="1" lang="ja-JP" altLang="en-US" dirty="0" err="1"/>
              <a:t>つの</a:t>
            </a:r>
            <a:r>
              <a:rPr kumimoji="1" lang="ja-JP" altLang="en-US" dirty="0"/>
              <a:t>レーザ光のフォトミキシングによる差周波発生</a:t>
            </a:r>
            <a:endParaRPr kumimoji="1" lang="en-US" altLang="ja-JP" dirty="0"/>
          </a:p>
          <a:p>
            <a:r>
              <a:rPr kumimoji="1" lang="en-US" altLang="ja-JP" dirty="0"/>
              <a:t>300GHz</a:t>
            </a:r>
            <a:r>
              <a:rPr kumimoji="1" lang="ja-JP" altLang="en-US" dirty="0"/>
              <a:t>帯では</a:t>
            </a:r>
            <a:r>
              <a:rPr kumimoji="1" lang="en-US" altLang="ja-JP" dirty="0"/>
              <a:t>&gt;1mW</a:t>
            </a:r>
            <a:r>
              <a:rPr kumimoji="1" lang="ja-JP" altLang="en-US" dirty="0"/>
              <a:t>が可能、周波数は</a:t>
            </a:r>
            <a:r>
              <a:rPr kumimoji="1" lang="en-US" altLang="ja-JP" dirty="0"/>
              <a:t>&gt;1THz</a:t>
            </a:r>
            <a:r>
              <a:rPr lang="ja-JP" altLang="en-US" dirty="0"/>
              <a:t>も発生</a:t>
            </a:r>
            <a:r>
              <a:rPr kumimoji="1" lang="ja-JP" altLang="en-US" dirty="0"/>
              <a:t>可能</a:t>
            </a:r>
            <a:endParaRPr kumimoji="1" lang="en-US" altLang="ja-JP" dirty="0"/>
          </a:p>
          <a:p>
            <a:r>
              <a:rPr lang="en-US" altLang="ja-JP" dirty="0"/>
              <a:t>1</a:t>
            </a:r>
            <a:r>
              <a:rPr lang="ja-JP" altLang="en-US" dirty="0"/>
              <a:t>素子で広帯域（数オクターブ）をカバー可能。最終的には出力部（アンテナ等）の帯域で決定される</a:t>
            </a:r>
            <a:endParaRPr lang="en-US" altLang="ja-JP" dirty="0"/>
          </a:p>
          <a:p>
            <a:r>
              <a:rPr lang="ja-JP" altLang="en-US" dirty="0"/>
              <a:t>光ファイバー・光導波路により高周波信号の低損失・長距離伝送が可能</a:t>
            </a:r>
            <a:endParaRPr lang="en-US" altLang="ja-JP" dirty="0"/>
          </a:p>
          <a:p>
            <a:r>
              <a:rPr lang="ja-JP" altLang="en-US" dirty="0"/>
              <a:t>光源</a:t>
            </a:r>
            <a:r>
              <a:rPr kumimoji="1" lang="ja-JP" altLang="en-US" dirty="0"/>
              <a:t>側で広帯域で多様な変調方式適用が可能</a:t>
            </a:r>
            <a:endParaRPr kumimoji="1" lang="en-US" altLang="ja-JP" dirty="0"/>
          </a:p>
          <a:p>
            <a:r>
              <a:rPr lang="ja-JP" altLang="en-US" dirty="0"/>
              <a:t>微小共振器を用いたマイクロ光コム技術を用いることで大幅に低位相雑音化（</a:t>
            </a:r>
            <a:r>
              <a:rPr lang="en-US" altLang="ja-JP" dirty="0"/>
              <a:t>300GHz</a:t>
            </a:r>
            <a:r>
              <a:rPr lang="ja-JP" altLang="en-US" dirty="0"/>
              <a:t>帯で</a:t>
            </a:r>
            <a:r>
              <a:rPr lang="en-US" altLang="ja-JP" dirty="0"/>
              <a:t>-100 </a:t>
            </a:r>
            <a:r>
              <a:rPr lang="en-US" altLang="ja-JP" dirty="0" err="1"/>
              <a:t>dBc</a:t>
            </a:r>
            <a:r>
              <a:rPr lang="en-US" altLang="ja-JP" dirty="0"/>
              <a:t>/Hz@10kHz offset</a:t>
            </a:r>
            <a:r>
              <a:rPr lang="ja-JP" altLang="en-US" dirty="0"/>
              <a:t>など）が可能</a:t>
            </a:r>
            <a:endParaRPr lang="en-US" altLang="ja-JP" dirty="0"/>
          </a:p>
          <a:p>
            <a:r>
              <a:rPr lang="ja-JP" altLang="en-US" dirty="0"/>
              <a:t>今後、アレイ化による出力向上、コム技術の進展によるさらなる</a:t>
            </a:r>
            <a:r>
              <a:rPr kumimoji="1" lang="ja-JP" altLang="en-US" dirty="0"/>
              <a:t>低位相雑音化やその特性を用いた通信などが発展する可能性</a:t>
            </a:r>
            <a:endParaRPr kumimoji="1" lang="en-US" altLang="ja-JP" dirty="0"/>
          </a:p>
        </p:txBody>
      </p:sp>
    </p:spTree>
    <p:extLst>
      <p:ext uri="{BB962C8B-B14F-4D97-AF65-F5344CB8AC3E}">
        <p14:creationId xmlns:p14="http://schemas.microsoft.com/office/powerpoint/2010/main" val="1956690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4A3EB-079A-4547-A514-A7CBFB4886F8}"/>
              </a:ext>
            </a:extLst>
          </p:cNvPr>
          <p:cNvSpPr>
            <a:spLocks noGrp="1"/>
          </p:cNvSpPr>
          <p:nvPr>
            <p:ph type="ctrTitle"/>
          </p:nvPr>
        </p:nvSpPr>
        <p:spPr/>
        <p:txBody>
          <a:bodyPr/>
          <a:lstStyle/>
          <a:p>
            <a:r>
              <a:rPr lang="ja-JP" altLang="en-US" sz="3200" dirty="0">
                <a:solidFill>
                  <a:prstClr val="black"/>
                </a:solidFill>
              </a:rPr>
              <a:t>量子カスケードレーザー、差周波</a:t>
            </a:r>
            <a:r>
              <a:rPr lang="en-US" altLang="ja-JP" sz="3200" dirty="0">
                <a:solidFill>
                  <a:prstClr val="black"/>
                </a:solidFill>
              </a:rPr>
              <a:t>QCL</a:t>
            </a:r>
            <a:br>
              <a:rPr kumimoji="1" lang="en-US" altLang="ja-JP" dirty="0"/>
            </a:br>
            <a:r>
              <a:rPr kumimoji="1" lang="en-US" altLang="ja-JP" dirty="0"/>
              <a:t>QCL &amp; DFG-QCL</a:t>
            </a:r>
            <a:endParaRPr kumimoji="1" lang="ja-JP" altLang="en-US" dirty="0"/>
          </a:p>
        </p:txBody>
      </p:sp>
      <p:sp>
        <p:nvSpPr>
          <p:cNvPr id="3" name="テキスト ボックス 2">
            <a:extLst>
              <a:ext uri="{FF2B5EF4-FFF2-40B4-BE49-F238E27FC236}">
                <a16:creationId xmlns:a16="http://schemas.microsoft.com/office/drawing/2014/main" id="{9B887C45-6F24-4118-A36D-1AE920D8FF04}"/>
              </a:ext>
            </a:extLst>
          </p:cNvPr>
          <p:cNvSpPr txBox="1"/>
          <p:nvPr/>
        </p:nvSpPr>
        <p:spPr>
          <a:xfrm>
            <a:off x="8246851" y="6159261"/>
            <a:ext cx="1917513" cy="369332"/>
          </a:xfrm>
          <a:prstGeom prst="rect">
            <a:avLst/>
          </a:prstGeom>
          <a:noFill/>
        </p:spPr>
        <p:txBody>
          <a:bodyPr wrap="none" rtlCol="0">
            <a:spAutoFit/>
          </a:bodyPr>
          <a:lstStyle/>
          <a:p>
            <a:r>
              <a:rPr kumimoji="1" lang="en-US" altLang="ja-JP" dirty="0"/>
              <a:t>※</a:t>
            </a:r>
            <a:r>
              <a:rPr kumimoji="1" lang="ja-JP" altLang="en-US" dirty="0"/>
              <a:t>補助資料</a:t>
            </a:r>
            <a:r>
              <a:rPr kumimoji="1" lang="en-US" altLang="ja-JP" dirty="0"/>
              <a:t>_QCL</a:t>
            </a:r>
            <a:endParaRPr kumimoji="1" lang="ja-JP" altLang="en-US" dirty="0"/>
          </a:p>
        </p:txBody>
      </p:sp>
    </p:spTree>
    <p:extLst>
      <p:ext uri="{BB962C8B-B14F-4D97-AF65-F5344CB8AC3E}">
        <p14:creationId xmlns:p14="http://schemas.microsoft.com/office/powerpoint/2010/main" val="1976132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93740B-FAF2-4FF5-AD91-C7907CF1CC3A}"/>
              </a:ext>
            </a:extLst>
          </p:cNvPr>
          <p:cNvSpPr>
            <a:spLocks noGrp="1"/>
          </p:cNvSpPr>
          <p:nvPr>
            <p:ph type="title"/>
          </p:nvPr>
        </p:nvSpPr>
        <p:spPr/>
        <p:txBody>
          <a:bodyPr/>
          <a:lstStyle/>
          <a:p>
            <a:r>
              <a:rPr kumimoji="1" lang="en-US" altLang="ja-JP" dirty="0"/>
              <a:t>QCL</a:t>
            </a:r>
            <a:r>
              <a:rPr kumimoji="1" lang="ja-JP" altLang="en-US" dirty="0"/>
              <a:t> </a:t>
            </a:r>
            <a:r>
              <a:rPr kumimoji="1" lang="en-US" altLang="ja-JP" dirty="0"/>
              <a:t>&amp;</a:t>
            </a:r>
            <a:r>
              <a:rPr kumimoji="1" lang="ja-JP" altLang="en-US" dirty="0"/>
              <a:t> </a:t>
            </a:r>
            <a:r>
              <a:rPr kumimoji="1" lang="en-US" altLang="ja-JP" dirty="0"/>
              <a:t>DFG-QCL</a:t>
            </a:r>
            <a:r>
              <a:rPr kumimoji="1" lang="ja-JP" altLang="en-US" dirty="0"/>
              <a:t>の開発状況</a:t>
            </a:r>
          </a:p>
        </p:txBody>
      </p:sp>
      <p:graphicFrame>
        <p:nvGraphicFramePr>
          <p:cNvPr id="6" name="グラフ 5">
            <a:extLst>
              <a:ext uri="{FF2B5EF4-FFF2-40B4-BE49-F238E27FC236}">
                <a16:creationId xmlns:a16="http://schemas.microsoft.com/office/drawing/2014/main" id="{41886CB8-F561-45F8-8815-0D504B47F1CB}"/>
              </a:ext>
            </a:extLst>
          </p:cNvPr>
          <p:cNvGraphicFramePr>
            <a:graphicFrameLocks/>
          </p:cNvGraphicFramePr>
          <p:nvPr>
            <p:extLst>
              <p:ext uri="{D42A27DB-BD31-4B8C-83A1-F6EECF244321}">
                <p14:modId xmlns:p14="http://schemas.microsoft.com/office/powerpoint/2010/main" val="1722404448"/>
              </p:ext>
            </p:extLst>
          </p:nvPr>
        </p:nvGraphicFramePr>
        <p:xfrm>
          <a:off x="838200" y="1991179"/>
          <a:ext cx="4619624" cy="37392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グラフ 6">
            <a:extLst>
              <a:ext uri="{FF2B5EF4-FFF2-40B4-BE49-F238E27FC236}">
                <a16:creationId xmlns:a16="http://schemas.microsoft.com/office/drawing/2014/main" id="{B93EAC1D-DBE3-46C2-99CE-F4CC81EC0445}"/>
              </a:ext>
            </a:extLst>
          </p:cNvPr>
          <p:cNvGraphicFramePr>
            <a:graphicFrameLocks/>
          </p:cNvGraphicFramePr>
          <p:nvPr>
            <p:extLst>
              <p:ext uri="{D42A27DB-BD31-4B8C-83A1-F6EECF244321}">
                <p14:modId xmlns:p14="http://schemas.microsoft.com/office/powerpoint/2010/main" val="3579073414"/>
              </p:ext>
            </p:extLst>
          </p:nvPr>
        </p:nvGraphicFramePr>
        <p:xfrm>
          <a:off x="6734176" y="2019300"/>
          <a:ext cx="4619624" cy="3739242"/>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グループ化 7">
            <a:extLst>
              <a:ext uri="{FF2B5EF4-FFF2-40B4-BE49-F238E27FC236}">
                <a16:creationId xmlns:a16="http://schemas.microsoft.com/office/drawing/2014/main" id="{CD0AC0D0-1DBF-495A-92DC-C55A58CD2CB0}"/>
              </a:ext>
            </a:extLst>
          </p:cNvPr>
          <p:cNvGrpSpPr/>
          <p:nvPr/>
        </p:nvGrpSpPr>
        <p:grpSpPr>
          <a:xfrm>
            <a:off x="2995824" y="1519403"/>
            <a:ext cx="2066784" cy="338554"/>
            <a:chOff x="6096000" y="1980900"/>
            <a:chExt cx="2066784" cy="338554"/>
          </a:xfrm>
        </p:grpSpPr>
        <p:sp>
          <p:nvSpPr>
            <p:cNvPr id="9" name="テキスト ボックス 8">
              <a:extLst>
                <a:ext uri="{FF2B5EF4-FFF2-40B4-BE49-F238E27FC236}">
                  <a16:creationId xmlns:a16="http://schemas.microsoft.com/office/drawing/2014/main" id="{84E93FAF-5577-4BB1-AD89-C74E270175F2}"/>
                </a:ext>
              </a:extLst>
            </p:cNvPr>
            <p:cNvSpPr txBox="1"/>
            <p:nvPr/>
          </p:nvSpPr>
          <p:spPr>
            <a:xfrm>
              <a:off x="6096000" y="1980900"/>
              <a:ext cx="2066784" cy="338554"/>
            </a:xfrm>
            <a:prstGeom prst="rect">
              <a:avLst/>
            </a:prstGeom>
            <a:noFill/>
          </p:spPr>
          <p:txBody>
            <a:bodyPr wrap="none" rtlCol="0">
              <a:spAutoFit/>
            </a:bodyPr>
            <a:lstStyle/>
            <a:p>
              <a:r>
                <a:rPr kumimoji="1" lang="en-US" altLang="ja-JP" sz="1600" dirty="0">
                  <a:solidFill>
                    <a:schemeClr val="accent2"/>
                  </a:solidFill>
                  <a:latin typeface="Calibri" panose="020F0502020204030204" pitchFamily="34" charset="0"/>
                  <a:cs typeface="Calibri" panose="020F0502020204030204" pitchFamily="34" charset="0"/>
                </a:rPr>
                <a:t>Developed in Japan</a:t>
              </a:r>
              <a:r>
                <a:rPr kumimoji="1" lang="ja-JP" altLang="en-US" sz="1600" dirty="0">
                  <a:solidFill>
                    <a:schemeClr val="accent2"/>
                  </a:solidFill>
                  <a:latin typeface="Calibri" panose="020F0502020204030204" pitchFamily="34" charset="0"/>
                  <a:cs typeface="Calibri" panose="020F0502020204030204" pitchFamily="34" charset="0"/>
                </a:rPr>
                <a:t> </a:t>
              </a:r>
              <a:r>
                <a:rPr kumimoji="1" lang="en-US" altLang="ja-JP" sz="1600" dirty="0">
                  <a:solidFill>
                    <a:schemeClr val="accent2"/>
                  </a:solidFill>
                  <a:latin typeface="Calibri" panose="020F0502020204030204" pitchFamily="34" charset="0"/>
                  <a:cs typeface="Calibri" panose="020F0502020204030204" pitchFamily="34" charset="0"/>
                </a:rPr>
                <a:t>(</a:t>
              </a:r>
              <a:r>
                <a:rPr kumimoji="1" lang="ja-JP" altLang="en-US" sz="1600" dirty="0">
                  <a:solidFill>
                    <a:schemeClr val="accent2"/>
                  </a:solidFill>
                  <a:latin typeface="Calibri" panose="020F0502020204030204" pitchFamily="34" charset="0"/>
                  <a:cs typeface="Calibri" panose="020F0502020204030204" pitchFamily="34" charset="0"/>
                </a:rPr>
                <a:t>  </a:t>
              </a:r>
              <a:r>
                <a:rPr kumimoji="1" lang="en-US" altLang="ja-JP" sz="1600" dirty="0">
                  <a:solidFill>
                    <a:schemeClr val="accent2"/>
                  </a:solidFill>
                  <a:latin typeface="Calibri" panose="020F0502020204030204" pitchFamily="34" charset="0"/>
                  <a:cs typeface="Calibri" panose="020F0502020204030204" pitchFamily="34" charset="0"/>
                </a:rPr>
                <a:t>)</a:t>
              </a:r>
              <a:endParaRPr kumimoji="1" lang="ja-JP" altLang="en-US" sz="1600" dirty="0">
                <a:solidFill>
                  <a:schemeClr val="accent2"/>
                </a:solidFill>
                <a:latin typeface="Calibri" panose="020F0502020204030204" pitchFamily="34" charset="0"/>
                <a:cs typeface="Calibri" panose="020F0502020204030204" pitchFamily="34" charset="0"/>
              </a:endParaRPr>
            </a:p>
          </p:txBody>
        </p:sp>
        <p:sp>
          <p:nvSpPr>
            <p:cNvPr id="10" name="楕円 9">
              <a:extLst>
                <a:ext uri="{FF2B5EF4-FFF2-40B4-BE49-F238E27FC236}">
                  <a16:creationId xmlns:a16="http://schemas.microsoft.com/office/drawing/2014/main" id="{B20D6B23-CF2C-4C53-B135-B75F18DFA361}"/>
                </a:ext>
              </a:extLst>
            </p:cNvPr>
            <p:cNvSpPr/>
            <p:nvPr/>
          </p:nvSpPr>
          <p:spPr>
            <a:xfrm>
              <a:off x="7898275" y="2114122"/>
              <a:ext cx="99060" cy="10064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a:extLst>
              <a:ext uri="{FF2B5EF4-FFF2-40B4-BE49-F238E27FC236}">
                <a16:creationId xmlns:a16="http://schemas.microsoft.com/office/drawing/2014/main" id="{8B9DEAA3-E5AD-4A4A-A3CF-0584DB9BBBE7}"/>
              </a:ext>
            </a:extLst>
          </p:cNvPr>
          <p:cNvGrpSpPr/>
          <p:nvPr/>
        </p:nvGrpSpPr>
        <p:grpSpPr>
          <a:xfrm>
            <a:off x="3302639" y="1821902"/>
            <a:ext cx="1759969" cy="338554"/>
            <a:chOff x="4621313" y="4245186"/>
            <a:chExt cx="1759969" cy="338554"/>
          </a:xfrm>
        </p:grpSpPr>
        <p:sp>
          <p:nvSpPr>
            <p:cNvPr id="12" name="テキスト ボックス 11">
              <a:extLst>
                <a:ext uri="{FF2B5EF4-FFF2-40B4-BE49-F238E27FC236}">
                  <a16:creationId xmlns:a16="http://schemas.microsoft.com/office/drawing/2014/main" id="{0E95CA9F-8E64-4DFA-8E3D-2D79F06BB64F}"/>
                </a:ext>
              </a:extLst>
            </p:cNvPr>
            <p:cNvSpPr txBox="1"/>
            <p:nvPr/>
          </p:nvSpPr>
          <p:spPr>
            <a:xfrm>
              <a:off x="4621313" y="4245186"/>
              <a:ext cx="1759969" cy="338554"/>
            </a:xfrm>
            <a:prstGeom prst="rect">
              <a:avLst/>
            </a:prstGeom>
            <a:noFill/>
          </p:spPr>
          <p:txBody>
            <a:bodyPr wrap="none" rtlCol="0">
              <a:spAutoFit/>
            </a:bodyPr>
            <a:lstStyle/>
            <a:p>
              <a:r>
                <a:rPr kumimoji="1" lang="en-US" altLang="ja-JP" sz="1600" dirty="0">
                  <a:solidFill>
                    <a:srgbClr val="0070C0"/>
                  </a:solidFill>
                  <a:latin typeface="Calibri" panose="020F0502020204030204" pitchFamily="34" charset="0"/>
                  <a:cs typeface="Calibri" panose="020F0502020204030204" pitchFamily="34" charset="0"/>
                </a:rPr>
                <a:t>Other countries</a:t>
              </a:r>
              <a:r>
                <a:rPr kumimoji="1" lang="ja-JP" altLang="en-US" sz="1600" dirty="0">
                  <a:solidFill>
                    <a:srgbClr val="0070C0"/>
                  </a:solidFill>
                  <a:latin typeface="Calibri" panose="020F0502020204030204" pitchFamily="34" charset="0"/>
                  <a:cs typeface="Calibri" panose="020F0502020204030204" pitchFamily="34" charset="0"/>
                </a:rPr>
                <a:t> </a:t>
              </a:r>
              <a:r>
                <a:rPr kumimoji="1" lang="en-US" altLang="ja-JP" sz="1600" dirty="0">
                  <a:solidFill>
                    <a:srgbClr val="0070C0"/>
                  </a:solidFill>
                  <a:latin typeface="Calibri" panose="020F0502020204030204" pitchFamily="34" charset="0"/>
                  <a:cs typeface="Calibri" panose="020F0502020204030204" pitchFamily="34" charset="0"/>
                </a:rPr>
                <a:t>(</a:t>
              </a:r>
              <a:r>
                <a:rPr kumimoji="1" lang="ja-JP" altLang="en-US" sz="1600" dirty="0">
                  <a:solidFill>
                    <a:srgbClr val="0070C0"/>
                  </a:solidFill>
                  <a:latin typeface="Calibri" panose="020F0502020204030204" pitchFamily="34" charset="0"/>
                  <a:cs typeface="Calibri" panose="020F0502020204030204" pitchFamily="34" charset="0"/>
                </a:rPr>
                <a:t>  </a:t>
              </a:r>
              <a:r>
                <a:rPr kumimoji="1" lang="en-US" altLang="ja-JP" sz="1600" dirty="0">
                  <a:solidFill>
                    <a:srgbClr val="0070C0"/>
                  </a:solidFill>
                  <a:latin typeface="Calibri" panose="020F0502020204030204" pitchFamily="34" charset="0"/>
                  <a:cs typeface="Calibri" panose="020F0502020204030204" pitchFamily="34" charset="0"/>
                </a:rPr>
                <a:t>)</a:t>
              </a:r>
              <a:endParaRPr kumimoji="1" lang="ja-JP" altLang="en-US" sz="1600" dirty="0">
                <a:solidFill>
                  <a:srgbClr val="0070C0"/>
                </a:solidFill>
                <a:latin typeface="Calibri" panose="020F0502020204030204" pitchFamily="34" charset="0"/>
                <a:cs typeface="Calibri" panose="020F0502020204030204" pitchFamily="34" charset="0"/>
              </a:endParaRPr>
            </a:p>
          </p:txBody>
        </p:sp>
        <p:sp>
          <p:nvSpPr>
            <p:cNvPr id="13" name="楕円 12">
              <a:extLst>
                <a:ext uri="{FF2B5EF4-FFF2-40B4-BE49-F238E27FC236}">
                  <a16:creationId xmlns:a16="http://schemas.microsoft.com/office/drawing/2014/main" id="{8154E373-5A4F-46AD-986F-C1D37B7A38EC}"/>
                </a:ext>
              </a:extLst>
            </p:cNvPr>
            <p:cNvSpPr/>
            <p:nvPr/>
          </p:nvSpPr>
          <p:spPr>
            <a:xfrm>
              <a:off x="6116320" y="4383313"/>
              <a:ext cx="99060" cy="10064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C6BD8655-CA2B-4B50-B74A-8D2E8633CD15}"/>
              </a:ext>
            </a:extLst>
          </p:cNvPr>
          <p:cNvSpPr txBox="1"/>
          <p:nvPr/>
        </p:nvSpPr>
        <p:spPr>
          <a:xfrm>
            <a:off x="9046088" y="1690688"/>
            <a:ext cx="2031325" cy="369332"/>
          </a:xfrm>
          <a:prstGeom prst="rect">
            <a:avLst/>
          </a:prstGeom>
          <a:noFill/>
        </p:spPr>
        <p:txBody>
          <a:bodyPr wrap="none" rtlCol="0">
            <a:spAutoFit/>
          </a:bodyPr>
          <a:lstStyle/>
          <a:p>
            <a:r>
              <a:rPr kumimoji="1" lang="en-US" altLang="ja-JP" dirty="0"/>
              <a:t>※</a:t>
            </a:r>
            <a:r>
              <a:rPr kumimoji="1" lang="ja-JP" altLang="en-US" dirty="0"/>
              <a:t>帯は傾向を示す</a:t>
            </a:r>
          </a:p>
        </p:txBody>
      </p:sp>
      <p:sp>
        <p:nvSpPr>
          <p:cNvPr id="3" name="フリーフォーム: 図形 2">
            <a:extLst>
              <a:ext uri="{FF2B5EF4-FFF2-40B4-BE49-F238E27FC236}">
                <a16:creationId xmlns:a16="http://schemas.microsoft.com/office/drawing/2014/main" id="{3BB9568A-17D8-4577-9259-CFCC1950AFD9}"/>
              </a:ext>
            </a:extLst>
          </p:cNvPr>
          <p:cNvSpPr/>
          <p:nvPr/>
        </p:nvSpPr>
        <p:spPr>
          <a:xfrm>
            <a:off x="8319548" y="2922604"/>
            <a:ext cx="1971675" cy="1039796"/>
          </a:xfrm>
          <a:custGeom>
            <a:avLst/>
            <a:gdLst>
              <a:gd name="connsiteX0" fmla="*/ 0 w 1971675"/>
              <a:gd name="connsiteY0" fmla="*/ 1123950 h 1123950"/>
              <a:gd name="connsiteX1" fmla="*/ 781050 w 1971675"/>
              <a:gd name="connsiteY1" fmla="*/ 1076325 h 1123950"/>
              <a:gd name="connsiteX2" fmla="*/ 1352550 w 1971675"/>
              <a:gd name="connsiteY2" fmla="*/ 923925 h 1123950"/>
              <a:gd name="connsiteX3" fmla="*/ 1790700 w 1971675"/>
              <a:gd name="connsiteY3" fmla="*/ 381000 h 1123950"/>
              <a:gd name="connsiteX4" fmla="*/ 1971675 w 1971675"/>
              <a:gd name="connsiteY4" fmla="*/ 0 h 1123950"/>
              <a:gd name="connsiteX0" fmla="*/ 0 w 1971675"/>
              <a:gd name="connsiteY0" fmla="*/ 1123950 h 1123950"/>
              <a:gd name="connsiteX1" fmla="*/ 1352550 w 1971675"/>
              <a:gd name="connsiteY1" fmla="*/ 923925 h 1123950"/>
              <a:gd name="connsiteX2" fmla="*/ 1790700 w 1971675"/>
              <a:gd name="connsiteY2" fmla="*/ 381000 h 1123950"/>
              <a:gd name="connsiteX3" fmla="*/ 1971675 w 1971675"/>
              <a:gd name="connsiteY3" fmla="*/ 0 h 1123950"/>
              <a:gd name="connsiteX0" fmla="*/ 0 w 1971675"/>
              <a:gd name="connsiteY0" fmla="*/ 1123950 h 1123950"/>
              <a:gd name="connsiteX1" fmla="*/ 1352550 w 1971675"/>
              <a:gd name="connsiteY1" fmla="*/ 923925 h 1123950"/>
              <a:gd name="connsiteX2" fmla="*/ 1790700 w 1971675"/>
              <a:gd name="connsiteY2" fmla="*/ 381000 h 1123950"/>
              <a:gd name="connsiteX3" fmla="*/ 1971675 w 1971675"/>
              <a:gd name="connsiteY3" fmla="*/ 0 h 1123950"/>
              <a:gd name="connsiteX0" fmla="*/ 0 w 1971675"/>
              <a:gd name="connsiteY0" fmla="*/ 1123950 h 1123950"/>
              <a:gd name="connsiteX1" fmla="*/ 1352550 w 1971675"/>
              <a:gd name="connsiteY1" fmla="*/ 923925 h 1123950"/>
              <a:gd name="connsiteX2" fmla="*/ 1790700 w 1971675"/>
              <a:gd name="connsiteY2" fmla="*/ 381000 h 1123950"/>
              <a:gd name="connsiteX3" fmla="*/ 1971675 w 1971675"/>
              <a:gd name="connsiteY3" fmla="*/ 0 h 1123950"/>
              <a:gd name="connsiteX0" fmla="*/ 0 w 1971675"/>
              <a:gd name="connsiteY0" fmla="*/ 1123950 h 1123950"/>
              <a:gd name="connsiteX1" fmla="*/ 1352550 w 1971675"/>
              <a:gd name="connsiteY1" fmla="*/ 923925 h 1123950"/>
              <a:gd name="connsiteX2" fmla="*/ 1790700 w 1971675"/>
              <a:gd name="connsiteY2" fmla="*/ 381000 h 1123950"/>
              <a:gd name="connsiteX3" fmla="*/ 1971675 w 1971675"/>
              <a:gd name="connsiteY3" fmla="*/ 0 h 1123950"/>
              <a:gd name="connsiteX0" fmla="*/ 0 w 1971675"/>
              <a:gd name="connsiteY0" fmla="*/ 1123950 h 1123950"/>
              <a:gd name="connsiteX1" fmla="*/ 1352550 w 1971675"/>
              <a:gd name="connsiteY1" fmla="*/ 923925 h 1123950"/>
              <a:gd name="connsiteX2" fmla="*/ 1971675 w 1971675"/>
              <a:gd name="connsiteY2" fmla="*/ 0 h 1123950"/>
              <a:gd name="connsiteX0" fmla="*/ 0 w 1971675"/>
              <a:gd name="connsiteY0" fmla="*/ 1123950 h 1123950"/>
              <a:gd name="connsiteX1" fmla="*/ 1352550 w 1971675"/>
              <a:gd name="connsiteY1" fmla="*/ 923925 h 1123950"/>
              <a:gd name="connsiteX2" fmla="*/ 1971675 w 1971675"/>
              <a:gd name="connsiteY2" fmla="*/ 0 h 1123950"/>
              <a:gd name="connsiteX0" fmla="*/ 0 w 1971675"/>
              <a:gd name="connsiteY0" fmla="*/ 1123950 h 1123950"/>
              <a:gd name="connsiteX1" fmla="*/ 1366838 w 1971675"/>
              <a:gd name="connsiteY1" fmla="*/ 954813 h 1123950"/>
              <a:gd name="connsiteX2" fmla="*/ 1971675 w 1971675"/>
              <a:gd name="connsiteY2" fmla="*/ 0 h 1123950"/>
            </a:gdLst>
            <a:ahLst/>
            <a:cxnLst>
              <a:cxn ang="0">
                <a:pos x="connsiteX0" y="connsiteY0"/>
              </a:cxn>
              <a:cxn ang="0">
                <a:pos x="connsiteX1" y="connsiteY1"/>
              </a:cxn>
              <a:cxn ang="0">
                <a:pos x="connsiteX2" y="connsiteY2"/>
              </a:cxn>
            </a:cxnLst>
            <a:rect l="l" t="t" r="r" b="b"/>
            <a:pathLst>
              <a:path w="1971675" h="1123950">
                <a:moveTo>
                  <a:pt x="0" y="1123950"/>
                </a:moveTo>
                <a:cubicBezTo>
                  <a:pt x="672305" y="1101328"/>
                  <a:pt x="1038226" y="1142138"/>
                  <a:pt x="1366838" y="954813"/>
                </a:cubicBezTo>
                <a:cubicBezTo>
                  <a:pt x="1695451" y="767488"/>
                  <a:pt x="1871266" y="263921"/>
                  <a:pt x="1971675" y="0"/>
                </a:cubicBezTo>
              </a:path>
            </a:pathLst>
          </a:custGeom>
          <a:noFill/>
          <a:ln w="8255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8C9A6C73-8A77-4B97-9BB5-69E24E7C1891}"/>
              </a:ext>
            </a:extLst>
          </p:cNvPr>
          <p:cNvSpPr txBox="1"/>
          <p:nvPr/>
        </p:nvSpPr>
        <p:spPr>
          <a:xfrm>
            <a:off x="1810884" y="4543095"/>
            <a:ext cx="1184940" cy="276999"/>
          </a:xfrm>
          <a:prstGeom prst="rect">
            <a:avLst/>
          </a:prstGeom>
          <a:noFill/>
          <a:ln>
            <a:solidFill>
              <a:schemeClr val="tx1"/>
            </a:solidFill>
          </a:ln>
        </p:spPr>
        <p:txBody>
          <a:bodyPr wrap="none" rtlCol="0">
            <a:spAutoFit/>
          </a:bodyPr>
          <a:lstStyle/>
          <a:p>
            <a:r>
              <a:rPr lang="ja-JP" altLang="en-US" sz="1200" dirty="0">
                <a:solidFill>
                  <a:srgbClr val="0070C0"/>
                </a:solidFill>
                <a:latin typeface="Arial" panose="020B0604020202020204" pitchFamily="34" charset="0"/>
                <a:cs typeface="Arial" panose="020B0604020202020204" pitchFamily="34" charset="0"/>
              </a:rPr>
              <a:t>●</a:t>
            </a:r>
            <a:r>
              <a:rPr lang="ja-JP" altLang="en-US" sz="1200" dirty="0">
                <a:solidFill>
                  <a:schemeClr val="accent2"/>
                </a:solidFill>
                <a:latin typeface="Arial" panose="020B0604020202020204" pitchFamily="34" charset="0"/>
                <a:cs typeface="Arial" panose="020B0604020202020204" pitchFamily="34" charset="0"/>
              </a:rPr>
              <a:t>●</a:t>
            </a:r>
            <a:r>
              <a:rPr kumimoji="1" lang="en-US" altLang="ja-JP" sz="1200" dirty="0">
                <a:latin typeface="Arial" panose="020B0604020202020204" pitchFamily="34" charset="0"/>
                <a:cs typeface="Arial" panose="020B0604020202020204" pitchFamily="34" charset="0"/>
              </a:rPr>
              <a:t>DFG-QCL</a:t>
            </a:r>
            <a:endParaRPr kumimoji="1" lang="ja-JP" altLang="en-US" sz="1200" dirty="0">
              <a:latin typeface="Arial" panose="020B0604020202020204" pitchFamily="34" charset="0"/>
              <a:cs typeface="Arial" panose="020B0604020202020204" pitchFamily="34" charset="0"/>
            </a:endParaRPr>
          </a:p>
        </p:txBody>
      </p:sp>
      <p:sp>
        <p:nvSpPr>
          <p:cNvPr id="26" name="テキスト ボックス 25">
            <a:extLst>
              <a:ext uri="{FF2B5EF4-FFF2-40B4-BE49-F238E27FC236}">
                <a16:creationId xmlns:a16="http://schemas.microsoft.com/office/drawing/2014/main" id="{C249C837-1A03-4000-AE4F-0E142776ED71}"/>
              </a:ext>
            </a:extLst>
          </p:cNvPr>
          <p:cNvSpPr txBox="1"/>
          <p:nvPr/>
        </p:nvSpPr>
        <p:spPr>
          <a:xfrm>
            <a:off x="7810500" y="4607480"/>
            <a:ext cx="1031051" cy="276999"/>
          </a:xfrm>
          <a:prstGeom prst="rect">
            <a:avLst/>
          </a:prstGeom>
          <a:noFill/>
          <a:ln>
            <a:solidFill>
              <a:schemeClr val="tx1"/>
            </a:solidFill>
          </a:ln>
        </p:spPr>
        <p:txBody>
          <a:bodyPr wrap="none" rtlCol="0">
            <a:spAutoFit/>
          </a:bodyPr>
          <a:lstStyle/>
          <a:p>
            <a:r>
              <a:rPr lang="ja-JP" altLang="en-US" sz="1200" dirty="0">
                <a:solidFill>
                  <a:srgbClr val="0070C0"/>
                </a:solidFill>
                <a:latin typeface="Arial" panose="020B0604020202020204" pitchFamily="34" charset="0"/>
                <a:cs typeface="Arial" panose="020B0604020202020204" pitchFamily="34" charset="0"/>
              </a:rPr>
              <a:t>●</a:t>
            </a:r>
            <a:r>
              <a:rPr kumimoji="1" lang="en-US" altLang="ja-JP" sz="1200" dirty="0">
                <a:latin typeface="Arial" panose="020B0604020202020204" pitchFamily="34" charset="0"/>
                <a:cs typeface="Arial" panose="020B0604020202020204" pitchFamily="34" charset="0"/>
              </a:rPr>
              <a:t>DFG-QCL</a:t>
            </a:r>
            <a:endParaRPr kumimoji="1" lang="ja-JP" altLang="en-US" sz="1200" dirty="0">
              <a:latin typeface="Arial" panose="020B0604020202020204" pitchFamily="34" charset="0"/>
              <a:cs typeface="Arial" panose="020B0604020202020204" pitchFamily="34" charset="0"/>
            </a:endParaRPr>
          </a:p>
        </p:txBody>
      </p:sp>
      <p:cxnSp>
        <p:nvCxnSpPr>
          <p:cNvPr id="27" name="直線矢印コネクタ 26">
            <a:extLst>
              <a:ext uri="{FF2B5EF4-FFF2-40B4-BE49-F238E27FC236}">
                <a16:creationId xmlns:a16="http://schemas.microsoft.com/office/drawing/2014/main" id="{1EC6EA3F-737C-44AF-9223-B7C54B360F5C}"/>
              </a:ext>
            </a:extLst>
          </p:cNvPr>
          <p:cNvCxnSpPr>
            <a:cxnSpLocks/>
          </p:cNvCxnSpPr>
          <p:nvPr/>
        </p:nvCxnSpPr>
        <p:spPr>
          <a:xfrm flipV="1">
            <a:off x="3817856" y="2588304"/>
            <a:ext cx="511483" cy="418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05D420E2-ECC7-4CA7-B97D-DF706D443B45}"/>
              </a:ext>
            </a:extLst>
          </p:cNvPr>
          <p:cNvCxnSpPr>
            <a:cxnSpLocks/>
          </p:cNvCxnSpPr>
          <p:nvPr/>
        </p:nvCxnSpPr>
        <p:spPr>
          <a:xfrm flipV="1">
            <a:off x="3940404" y="3244380"/>
            <a:ext cx="388935" cy="36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7C070DDD-9EA1-470C-9B1C-6C0091B22259}"/>
              </a:ext>
            </a:extLst>
          </p:cNvPr>
          <p:cNvSpPr txBox="1"/>
          <p:nvPr/>
        </p:nvSpPr>
        <p:spPr>
          <a:xfrm>
            <a:off x="3148012" y="2771775"/>
            <a:ext cx="893193" cy="646331"/>
          </a:xfrm>
          <a:prstGeom prst="rect">
            <a:avLst/>
          </a:prstGeom>
          <a:noFill/>
        </p:spPr>
        <p:txBody>
          <a:bodyPr wrap="none" rtlCol="0">
            <a:spAutoFit/>
          </a:bodyPr>
          <a:lstStyle/>
          <a:p>
            <a:r>
              <a:rPr kumimoji="1" lang="en-US" altLang="ja-JP" sz="1200" dirty="0">
                <a:latin typeface="Arial" panose="020B0604020202020204" pitchFamily="34" charset="0"/>
                <a:cs typeface="Arial" panose="020B0604020202020204" pitchFamily="34" charset="0"/>
              </a:rPr>
              <a:t>QCL</a:t>
            </a:r>
          </a:p>
          <a:p>
            <a:r>
              <a:rPr kumimoji="1" lang="en-US" altLang="ja-JP" sz="1200" dirty="0">
                <a:latin typeface="Arial" panose="020B0604020202020204" pitchFamily="34" charset="0"/>
                <a:cs typeface="Arial" panose="020B0604020202020204" pitchFamily="34" charset="0"/>
              </a:rPr>
              <a:t>Pulse &amp;</a:t>
            </a:r>
          </a:p>
          <a:p>
            <a:r>
              <a:rPr lang="en-US" altLang="ja-JP" sz="1200" dirty="0">
                <a:latin typeface="Arial" panose="020B0604020202020204" pitchFamily="34" charset="0"/>
                <a:cs typeface="Arial" panose="020B0604020202020204" pitchFamily="34" charset="0"/>
              </a:rPr>
              <a:t>Low temp.</a:t>
            </a:r>
            <a:endParaRPr kumimoji="1" lang="ja-JP" altLang="en-US" sz="1200" dirty="0">
              <a:latin typeface="Arial" panose="020B0604020202020204" pitchFamily="34" charset="0"/>
              <a:cs typeface="Arial" panose="020B0604020202020204" pitchFamily="34" charset="0"/>
            </a:endParaRPr>
          </a:p>
        </p:txBody>
      </p:sp>
      <p:cxnSp>
        <p:nvCxnSpPr>
          <p:cNvPr id="30" name="直線矢印コネクタ 29">
            <a:extLst>
              <a:ext uri="{FF2B5EF4-FFF2-40B4-BE49-F238E27FC236}">
                <a16:creationId xmlns:a16="http://schemas.microsoft.com/office/drawing/2014/main" id="{4EA16321-0B8F-4D88-9F8B-4DFF2FD27BFB}"/>
              </a:ext>
            </a:extLst>
          </p:cNvPr>
          <p:cNvCxnSpPr>
            <a:cxnSpLocks/>
          </p:cNvCxnSpPr>
          <p:nvPr/>
        </p:nvCxnSpPr>
        <p:spPr>
          <a:xfrm flipV="1">
            <a:off x="9730976" y="2641644"/>
            <a:ext cx="511483" cy="418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CEA94A74-CEBF-4091-9A2B-883BC415D1E1}"/>
              </a:ext>
            </a:extLst>
          </p:cNvPr>
          <p:cNvCxnSpPr>
            <a:cxnSpLocks/>
          </p:cNvCxnSpPr>
          <p:nvPr/>
        </p:nvCxnSpPr>
        <p:spPr>
          <a:xfrm flipV="1">
            <a:off x="9853524" y="3267240"/>
            <a:ext cx="388935" cy="36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BE869449-E45B-4A90-8D8A-A3CA3BDCB12A}"/>
              </a:ext>
            </a:extLst>
          </p:cNvPr>
          <p:cNvSpPr txBox="1"/>
          <p:nvPr/>
        </p:nvSpPr>
        <p:spPr>
          <a:xfrm>
            <a:off x="9061132" y="2825115"/>
            <a:ext cx="893193" cy="646331"/>
          </a:xfrm>
          <a:prstGeom prst="rect">
            <a:avLst/>
          </a:prstGeom>
          <a:noFill/>
        </p:spPr>
        <p:txBody>
          <a:bodyPr wrap="none" rtlCol="0">
            <a:spAutoFit/>
          </a:bodyPr>
          <a:lstStyle/>
          <a:p>
            <a:r>
              <a:rPr kumimoji="1" lang="en-US" altLang="ja-JP" sz="1200" dirty="0">
                <a:latin typeface="Arial" panose="020B0604020202020204" pitchFamily="34" charset="0"/>
                <a:cs typeface="Arial" panose="020B0604020202020204" pitchFamily="34" charset="0"/>
              </a:rPr>
              <a:t>QCL</a:t>
            </a:r>
          </a:p>
          <a:p>
            <a:r>
              <a:rPr kumimoji="1" lang="en-US" altLang="ja-JP" sz="1200" dirty="0">
                <a:latin typeface="Arial" panose="020B0604020202020204" pitchFamily="34" charset="0"/>
                <a:cs typeface="Arial" panose="020B0604020202020204" pitchFamily="34" charset="0"/>
              </a:rPr>
              <a:t>Pulse &amp;</a:t>
            </a:r>
          </a:p>
          <a:p>
            <a:r>
              <a:rPr lang="en-US" altLang="ja-JP" sz="1200" dirty="0">
                <a:latin typeface="Arial" panose="020B0604020202020204" pitchFamily="34" charset="0"/>
                <a:cs typeface="Arial" panose="020B0604020202020204" pitchFamily="34" charset="0"/>
              </a:rPr>
              <a:t>Low temp.</a:t>
            </a:r>
            <a:endParaRPr kumimoji="1" lang="ja-JP" altLang="en-US" sz="1200" dirty="0">
              <a:latin typeface="Arial" panose="020B0604020202020204" pitchFamily="34" charset="0"/>
              <a:cs typeface="Arial" panose="020B0604020202020204" pitchFamily="34" charset="0"/>
            </a:endParaRPr>
          </a:p>
        </p:txBody>
      </p:sp>
      <p:sp>
        <p:nvSpPr>
          <p:cNvPr id="21" name="正方形/長方形 20">
            <a:extLst>
              <a:ext uri="{FF2B5EF4-FFF2-40B4-BE49-F238E27FC236}">
                <a16:creationId xmlns:a16="http://schemas.microsoft.com/office/drawing/2014/main" id="{950B886C-0404-4FA8-9495-26B1AE5DD623}"/>
              </a:ext>
            </a:extLst>
          </p:cNvPr>
          <p:cNvSpPr/>
          <p:nvPr/>
        </p:nvSpPr>
        <p:spPr>
          <a:xfrm>
            <a:off x="1510598" y="5915905"/>
            <a:ext cx="4524098" cy="369332"/>
          </a:xfrm>
          <a:prstGeom prst="rect">
            <a:avLst/>
          </a:prstGeom>
        </p:spPr>
        <p:txBody>
          <a:bodyPr wrap="square">
            <a:spAutoFit/>
          </a:bodyPr>
          <a:lstStyle/>
          <a:p>
            <a:pPr marL="285750" indent="-285750">
              <a:buFont typeface="Arial" panose="020B0604020202020204" pitchFamily="34" charset="0"/>
              <a:buChar char="•"/>
            </a:pPr>
            <a:r>
              <a:rPr lang="en-US" altLang="ja-JP" dirty="0"/>
              <a:t>300GHz</a:t>
            </a:r>
            <a:r>
              <a:rPr lang="ja-JP" altLang="en-US" dirty="0"/>
              <a:t>帯まで</a:t>
            </a:r>
            <a:r>
              <a:rPr lang="en-US" altLang="ja-JP" dirty="0"/>
              <a:t>DFG-QCL</a:t>
            </a:r>
            <a:r>
              <a:rPr lang="ja-JP" altLang="en-US" dirty="0"/>
              <a:t>で到達</a:t>
            </a:r>
          </a:p>
        </p:txBody>
      </p:sp>
      <p:sp>
        <p:nvSpPr>
          <p:cNvPr id="22" name="正方形/長方形 21">
            <a:extLst>
              <a:ext uri="{FF2B5EF4-FFF2-40B4-BE49-F238E27FC236}">
                <a16:creationId xmlns:a16="http://schemas.microsoft.com/office/drawing/2014/main" id="{59FF5E41-B2DF-46D0-B1E4-BFCF1F74547E}"/>
              </a:ext>
            </a:extLst>
          </p:cNvPr>
          <p:cNvSpPr/>
          <p:nvPr/>
        </p:nvSpPr>
        <p:spPr>
          <a:xfrm>
            <a:off x="7853074" y="5915905"/>
            <a:ext cx="3376732" cy="369332"/>
          </a:xfrm>
          <a:prstGeom prst="rect">
            <a:avLst/>
          </a:prstGeom>
        </p:spPr>
        <p:txBody>
          <a:bodyPr wrap="square">
            <a:spAutoFit/>
          </a:bodyPr>
          <a:lstStyle/>
          <a:p>
            <a:pPr marL="285750" indent="-285750">
              <a:buFont typeface="Arial" panose="020B0604020202020204" pitchFamily="34" charset="0"/>
              <a:buChar char="•"/>
            </a:pPr>
            <a:r>
              <a:rPr lang="ja-JP" altLang="en-US" dirty="0"/>
              <a:t>高周波において高出力</a:t>
            </a:r>
          </a:p>
        </p:txBody>
      </p:sp>
    </p:spTree>
    <p:extLst>
      <p:ext uri="{BB962C8B-B14F-4D97-AF65-F5344CB8AC3E}">
        <p14:creationId xmlns:p14="http://schemas.microsoft.com/office/powerpoint/2010/main" val="3097138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93740B-FAF2-4FF5-AD91-C7907CF1CC3A}"/>
              </a:ext>
            </a:extLst>
          </p:cNvPr>
          <p:cNvSpPr>
            <a:spLocks noGrp="1"/>
          </p:cNvSpPr>
          <p:nvPr>
            <p:ph type="title"/>
          </p:nvPr>
        </p:nvSpPr>
        <p:spPr>
          <a:xfrm>
            <a:off x="838200" y="365125"/>
            <a:ext cx="10515600" cy="1325563"/>
          </a:xfrm>
        </p:spPr>
        <p:txBody>
          <a:bodyPr/>
          <a:lstStyle/>
          <a:p>
            <a:r>
              <a:rPr kumimoji="1" lang="en-US" altLang="ja-JP" dirty="0"/>
              <a:t>QCL</a:t>
            </a:r>
            <a:r>
              <a:rPr kumimoji="1" lang="ja-JP" altLang="en-US" dirty="0"/>
              <a:t> </a:t>
            </a:r>
            <a:r>
              <a:rPr kumimoji="1" lang="en-US" altLang="ja-JP" dirty="0"/>
              <a:t>&amp;</a:t>
            </a:r>
            <a:r>
              <a:rPr kumimoji="1" lang="ja-JP" altLang="en-US" dirty="0"/>
              <a:t> </a:t>
            </a:r>
            <a:r>
              <a:rPr kumimoji="1" lang="en-US" altLang="ja-JP" dirty="0"/>
              <a:t>DFG-QCL</a:t>
            </a:r>
            <a:r>
              <a:rPr kumimoji="1" lang="ja-JP" altLang="en-US" dirty="0"/>
              <a:t>の</a:t>
            </a:r>
            <a:r>
              <a:rPr lang="ja-JP" altLang="en-US" dirty="0"/>
              <a:t>電力効率・面積効率</a:t>
            </a:r>
            <a:endParaRPr kumimoji="1" lang="ja-JP" altLang="en-US" dirty="0"/>
          </a:p>
        </p:txBody>
      </p:sp>
      <p:graphicFrame>
        <p:nvGraphicFramePr>
          <p:cNvPr id="4" name="グラフ 3">
            <a:extLst>
              <a:ext uri="{FF2B5EF4-FFF2-40B4-BE49-F238E27FC236}">
                <a16:creationId xmlns:a16="http://schemas.microsoft.com/office/drawing/2014/main" id="{A63A3C45-B83F-404E-9EFD-74E5E134C557}"/>
              </a:ext>
            </a:extLst>
          </p:cNvPr>
          <p:cNvGraphicFramePr>
            <a:graphicFrameLocks/>
          </p:cNvGraphicFramePr>
          <p:nvPr>
            <p:extLst>
              <p:ext uri="{D42A27DB-BD31-4B8C-83A1-F6EECF244321}">
                <p14:modId xmlns:p14="http://schemas.microsoft.com/office/powerpoint/2010/main" val="533244199"/>
              </p:ext>
            </p:extLst>
          </p:nvPr>
        </p:nvGraphicFramePr>
        <p:xfrm>
          <a:off x="6737986" y="2106132"/>
          <a:ext cx="4615814" cy="37392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グラフ 5">
            <a:extLst>
              <a:ext uri="{FF2B5EF4-FFF2-40B4-BE49-F238E27FC236}">
                <a16:creationId xmlns:a16="http://schemas.microsoft.com/office/drawing/2014/main" id="{85FD4B43-32B2-4005-A7B9-272B1CF5597E}"/>
              </a:ext>
            </a:extLst>
          </p:cNvPr>
          <p:cNvGraphicFramePr>
            <a:graphicFrameLocks/>
          </p:cNvGraphicFramePr>
          <p:nvPr>
            <p:extLst>
              <p:ext uri="{D42A27DB-BD31-4B8C-83A1-F6EECF244321}">
                <p14:modId xmlns:p14="http://schemas.microsoft.com/office/powerpoint/2010/main" val="4874521"/>
              </p:ext>
            </p:extLst>
          </p:nvPr>
        </p:nvGraphicFramePr>
        <p:xfrm>
          <a:off x="1310640" y="2106132"/>
          <a:ext cx="4617719" cy="369570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直線矢印コネクタ 6">
            <a:extLst>
              <a:ext uri="{FF2B5EF4-FFF2-40B4-BE49-F238E27FC236}">
                <a16:creationId xmlns:a16="http://schemas.microsoft.com/office/drawing/2014/main" id="{BC592E21-B628-427E-A43F-D99B89D5C72E}"/>
              </a:ext>
            </a:extLst>
          </p:cNvPr>
          <p:cNvCxnSpPr>
            <a:cxnSpLocks/>
          </p:cNvCxnSpPr>
          <p:nvPr/>
        </p:nvCxnSpPr>
        <p:spPr>
          <a:xfrm flipV="1">
            <a:off x="4582632" y="2484607"/>
            <a:ext cx="321742" cy="168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A1E0955D-BDD1-4F54-BCFE-F7498CBB41F2}"/>
              </a:ext>
            </a:extLst>
          </p:cNvPr>
          <p:cNvCxnSpPr>
            <a:cxnSpLocks/>
          </p:cNvCxnSpPr>
          <p:nvPr/>
        </p:nvCxnSpPr>
        <p:spPr>
          <a:xfrm>
            <a:off x="4600280" y="2875175"/>
            <a:ext cx="313521" cy="265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8A7E83B7-AD76-4B4E-905A-06E2918212DF}"/>
              </a:ext>
            </a:extLst>
          </p:cNvPr>
          <p:cNvSpPr txBox="1"/>
          <p:nvPr/>
        </p:nvSpPr>
        <p:spPr>
          <a:xfrm>
            <a:off x="3790653" y="2350555"/>
            <a:ext cx="893193" cy="646331"/>
          </a:xfrm>
          <a:prstGeom prst="rect">
            <a:avLst/>
          </a:prstGeom>
          <a:noFill/>
        </p:spPr>
        <p:txBody>
          <a:bodyPr wrap="none" rtlCol="0">
            <a:spAutoFit/>
          </a:bodyPr>
          <a:lstStyle/>
          <a:p>
            <a:r>
              <a:rPr kumimoji="1" lang="en-US" altLang="ja-JP" sz="1200" dirty="0">
                <a:latin typeface="Arial" panose="020B0604020202020204" pitchFamily="34" charset="0"/>
                <a:cs typeface="Arial" panose="020B0604020202020204" pitchFamily="34" charset="0"/>
              </a:rPr>
              <a:t>QCL</a:t>
            </a:r>
          </a:p>
          <a:p>
            <a:r>
              <a:rPr kumimoji="1" lang="en-US" altLang="ja-JP" sz="1200" dirty="0">
                <a:latin typeface="Arial" panose="020B0604020202020204" pitchFamily="34" charset="0"/>
                <a:cs typeface="Arial" panose="020B0604020202020204" pitchFamily="34" charset="0"/>
              </a:rPr>
              <a:t>Pulse &amp;</a:t>
            </a:r>
          </a:p>
          <a:p>
            <a:r>
              <a:rPr lang="en-US" altLang="ja-JP" sz="1200" dirty="0">
                <a:latin typeface="Arial" panose="020B0604020202020204" pitchFamily="34" charset="0"/>
                <a:cs typeface="Arial" panose="020B0604020202020204" pitchFamily="34" charset="0"/>
              </a:rPr>
              <a:t>Low temp.</a:t>
            </a:r>
            <a:endParaRPr kumimoji="1" lang="ja-JP" altLang="en-US" sz="1200"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AB736893-B92D-40C1-94E0-5A8C7DC1FCDD}"/>
              </a:ext>
            </a:extLst>
          </p:cNvPr>
          <p:cNvSpPr txBox="1"/>
          <p:nvPr/>
        </p:nvSpPr>
        <p:spPr>
          <a:xfrm>
            <a:off x="2776586" y="4542543"/>
            <a:ext cx="1031051" cy="276999"/>
          </a:xfrm>
          <a:prstGeom prst="rect">
            <a:avLst/>
          </a:prstGeom>
          <a:noFill/>
          <a:ln>
            <a:solidFill>
              <a:schemeClr val="tx1"/>
            </a:solidFill>
          </a:ln>
        </p:spPr>
        <p:txBody>
          <a:bodyPr wrap="none" rtlCol="0">
            <a:spAutoFit/>
          </a:bodyPr>
          <a:lstStyle/>
          <a:p>
            <a:r>
              <a:rPr lang="ja-JP" altLang="en-US" sz="1200" dirty="0">
                <a:solidFill>
                  <a:srgbClr val="0070C0"/>
                </a:solidFill>
                <a:latin typeface="Arial" panose="020B0604020202020204" pitchFamily="34" charset="0"/>
                <a:cs typeface="Arial" panose="020B0604020202020204" pitchFamily="34" charset="0"/>
              </a:rPr>
              <a:t>●</a:t>
            </a:r>
            <a:r>
              <a:rPr kumimoji="1" lang="en-US" altLang="ja-JP" sz="1200" dirty="0">
                <a:latin typeface="Arial" panose="020B0604020202020204" pitchFamily="34" charset="0"/>
                <a:cs typeface="Arial" panose="020B0604020202020204" pitchFamily="34" charset="0"/>
              </a:rPr>
              <a:t>DFG-QCL</a:t>
            </a:r>
            <a:endParaRPr kumimoji="1" lang="ja-JP" altLang="en-US" sz="1200"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9CEFCF1C-9402-496B-8AA4-7FF9D28ED607}"/>
              </a:ext>
            </a:extLst>
          </p:cNvPr>
          <p:cNvSpPr txBox="1"/>
          <p:nvPr/>
        </p:nvSpPr>
        <p:spPr>
          <a:xfrm>
            <a:off x="8178145" y="4542543"/>
            <a:ext cx="1031051" cy="276999"/>
          </a:xfrm>
          <a:prstGeom prst="rect">
            <a:avLst/>
          </a:prstGeom>
          <a:noFill/>
          <a:ln>
            <a:solidFill>
              <a:schemeClr val="tx1"/>
            </a:solidFill>
          </a:ln>
        </p:spPr>
        <p:txBody>
          <a:bodyPr wrap="none" rtlCol="0">
            <a:spAutoFit/>
          </a:bodyPr>
          <a:lstStyle/>
          <a:p>
            <a:r>
              <a:rPr lang="ja-JP" altLang="en-US" sz="1200" dirty="0">
                <a:solidFill>
                  <a:srgbClr val="0070C0"/>
                </a:solidFill>
                <a:latin typeface="Arial" panose="020B0604020202020204" pitchFamily="34" charset="0"/>
                <a:cs typeface="Arial" panose="020B0604020202020204" pitchFamily="34" charset="0"/>
              </a:rPr>
              <a:t>●</a:t>
            </a:r>
            <a:r>
              <a:rPr kumimoji="1" lang="en-US" altLang="ja-JP" sz="1200" dirty="0">
                <a:latin typeface="Arial" panose="020B0604020202020204" pitchFamily="34" charset="0"/>
                <a:cs typeface="Arial" panose="020B0604020202020204" pitchFamily="34" charset="0"/>
              </a:rPr>
              <a:t>DFG-QCL</a:t>
            </a:r>
            <a:endParaRPr kumimoji="1" lang="ja-JP" altLang="en-US" sz="1200" dirty="0">
              <a:latin typeface="Arial" panose="020B0604020202020204" pitchFamily="34" charset="0"/>
              <a:cs typeface="Arial" panose="020B0604020202020204" pitchFamily="34" charset="0"/>
            </a:endParaRPr>
          </a:p>
        </p:txBody>
      </p:sp>
      <p:cxnSp>
        <p:nvCxnSpPr>
          <p:cNvPr id="19" name="直線矢印コネクタ 18">
            <a:extLst>
              <a:ext uri="{FF2B5EF4-FFF2-40B4-BE49-F238E27FC236}">
                <a16:creationId xmlns:a16="http://schemas.microsoft.com/office/drawing/2014/main" id="{4C24FEB7-28AD-4569-87A2-D498936621C5}"/>
              </a:ext>
            </a:extLst>
          </p:cNvPr>
          <p:cNvCxnSpPr>
            <a:cxnSpLocks/>
          </p:cNvCxnSpPr>
          <p:nvPr/>
        </p:nvCxnSpPr>
        <p:spPr>
          <a:xfrm flipV="1">
            <a:off x="9966909" y="2476751"/>
            <a:ext cx="321742" cy="168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45000C64-484A-4D4B-A088-460F2057EC06}"/>
              </a:ext>
            </a:extLst>
          </p:cNvPr>
          <p:cNvCxnSpPr>
            <a:cxnSpLocks/>
          </p:cNvCxnSpPr>
          <p:nvPr/>
        </p:nvCxnSpPr>
        <p:spPr>
          <a:xfrm>
            <a:off x="9984557" y="2867319"/>
            <a:ext cx="318940" cy="356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8A708BEB-230E-4D80-AE4B-5CCEE521B22C}"/>
              </a:ext>
            </a:extLst>
          </p:cNvPr>
          <p:cNvSpPr txBox="1"/>
          <p:nvPr/>
        </p:nvSpPr>
        <p:spPr>
          <a:xfrm>
            <a:off x="9174930" y="2342699"/>
            <a:ext cx="893193" cy="646331"/>
          </a:xfrm>
          <a:prstGeom prst="rect">
            <a:avLst/>
          </a:prstGeom>
          <a:noFill/>
        </p:spPr>
        <p:txBody>
          <a:bodyPr wrap="none" rtlCol="0">
            <a:spAutoFit/>
          </a:bodyPr>
          <a:lstStyle/>
          <a:p>
            <a:r>
              <a:rPr kumimoji="1" lang="en-US" altLang="ja-JP" sz="1200" dirty="0">
                <a:latin typeface="Arial" panose="020B0604020202020204" pitchFamily="34" charset="0"/>
                <a:cs typeface="Arial" panose="020B0604020202020204" pitchFamily="34" charset="0"/>
              </a:rPr>
              <a:t>QCL</a:t>
            </a:r>
          </a:p>
          <a:p>
            <a:r>
              <a:rPr kumimoji="1" lang="en-US" altLang="ja-JP" sz="1200" dirty="0">
                <a:latin typeface="Arial" panose="020B0604020202020204" pitchFamily="34" charset="0"/>
                <a:cs typeface="Arial" panose="020B0604020202020204" pitchFamily="34" charset="0"/>
              </a:rPr>
              <a:t>Pulse &amp;</a:t>
            </a:r>
          </a:p>
          <a:p>
            <a:r>
              <a:rPr lang="en-US" altLang="ja-JP" sz="1200" dirty="0">
                <a:latin typeface="Arial" panose="020B0604020202020204" pitchFamily="34" charset="0"/>
                <a:cs typeface="Arial" panose="020B0604020202020204" pitchFamily="34" charset="0"/>
              </a:rPr>
              <a:t>Low temp.</a:t>
            </a:r>
            <a:endParaRPr kumimoji="1" lang="ja-JP"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0024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93740B-FAF2-4FF5-AD91-C7907CF1CC3A}"/>
              </a:ext>
            </a:extLst>
          </p:cNvPr>
          <p:cNvSpPr>
            <a:spLocks noGrp="1"/>
          </p:cNvSpPr>
          <p:nvPr>
            <p:ph type="title"/>
          </p:nvPr>
        </p:nvSpPr>
        <p:spPr/>
        <p:txBody>
          <a:bodyPr/>
          <a:lstStyle/>
          <a:p>
            <a:r>
              <a:rPr kumimoji="1" lang="en-US" altLang="ja-JP" dirty="0"/>
              <a:t>QCL</a:t>
            </a:r>
            <a:r>
              <a:rPr kumimoji="1" lang="ja-JP" altLang="en-US" dirty="0"/>
              <a:t> </a:t>
            </a:r>
            <a:r>
              <a:rPr kumimoji="1" lang="en-US" altLang="ja-JP" dirty="0"/>
              <a:t>&amp;</a:t>
            </a:r>
            <a:r>
              <a:rPr kumimoji="1" lang="ja-JP" altLang="en-US" dirty="0"/>
              <a:t> </a:t>
            </a:r>
            <a:r>
              <a:rPr kumimoji="1" lang="en-US" altLang="ja-JP" dirty="0"/>
              <a:t>DFG-QCL</a:t>
            </a:r>
            <a:r>
              <a:rPr kumimoji="1" lang="ja-JP" altLang="en-US" dirty="0"/>
              <a:t>の年次発展傾向</a:t>
            </a:r>
          </a:p>
        </p:txBody>
      </p:sp>
      <p:graphicFrame>
        <p:nvGraphicFramePr>
          <p:cNvPr id="16" name="グラフ 15">
            <a:extLst>
              <a:ext uri="{FF2B5EF4-FFF2-40B4-BE49-F238E27FC236}">
                <a16:creationId xmlns:a16="http://schemas.microsoft.com/office/drawing/2014/main" id="{1905E98D-7064-4C3A-B95A-CC3616D0D797}"/>
              </a:ext>
            </a:extLst>
          </p:cNvPr>
          <p:cNvGraphicFramePr>
            <a:graphicFrameLocks/>
          </p:cNvGraphicFramePr>
          <p:nvPr>
            <p:extLst/>
          </p:nvPr>
        </p:nvGraphicFramePr>
        <p:xfrm>
          <a:off x="1156109" y="2085918"/>
          <a:ext cx="4619624" cy="37419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グラフ 16">
            <a:extLst>
              <a:ext uri="{FF2B5EF4-FFF2-40B4-BE49-F238E27FC236}">
                <a16:creationId xmlns:a16="http://schemas.microsoft.com/office/drawing/2014/main" id="{D310A103-D233-4DE1-9942-5E88924513BD}"/>
              </a:ext>
            </a:extLst>
          </p:cNvPr>
          <p:cNvGraphicFramePr>
            <a:graphicFrameLocks/>
          </p:cNvGraphicFramePr>
          <p:nvPr>
            <p:extLst/>
          </p:nvPr>
        </p:nvGraphicFramePr>
        <p:xfrm>
          <a:off x="6595376" y="2085918"/>
          <a:ext cx="4619623" cy="3739242"/>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直線矢印コネクタ 17">
            <a:extLst>
              <a:ext uri="{FF2B5EF4-FFF2-40B4-BE49-F238E27FC236}">
                <a16:creationId xmlns:a16="http://schemas.microsoft.com/office/drawing/2014/main" id="{E9F5ED4F-B47F-4E22-BCF7-8C0BC801CF24}"/>
              </a:ext>
            </a:extLst>
          </p:cNvPr>
          <p:cNvCxnSpPr>
            <a:cxnSpLocks/>
          </p:cNvCxnSpPr>
          <p:nvPr/>
        </p:nvCxnSpPr>
        <p:spPr>
          <a:xfrm>
            <a:off x="3589022" y="2895600"/>
            <a:ext cx="29802" cy="258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5FF52285-9181-4336-9D68-65EDD820E05B}"/>
              </a:ext>
            </a:extLst>
          </p:cNvPr>
          <p:cNvCxnSpPr>
            <a:cxnSpLocks/>
          </p:cNvCxnSpPr>
          <p:nvPr/>
        </p:nvCxnSpPr>
        <p:spPr>
          <a:xfrm>
            <a:off x="3741421" y="2872740"/>
            <a:ext cx="125020" cy="256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78216D6A-98C8-4C61-A92B-18EAE9B69C33}"/>
              </a:ext>
            </a:extLst>
          </p:cNvPr>
          <p:cNvSpPr txBox="1"/>
          <p:nvPr/>
        </p:nvSpPr>
        <p:spPr>
          <a:xfrm>
            <a:off x="3296902" y="2214659"/>
            <a:ext cx="893193" cy="646331"/>
          </a:xfrm>
          <a:prstGeom prst="rect">
            <a:avLst/>
          </a:prstGeom>
          <a:noFill/>
        </p:spPr>
        <p:txBody>
          <a:bodyPr wrap="none" rtlCol="0">
            <a:spAutoFit/>
          </a:bodyPr>
          <a:lstStyle/>
          <a:p>
            <a:r>
              <a:rPr kumimoji="1" lang="en-US" altLang="ja-JP" sz="1200" dirty="0">
                <a:latin typeface="Arial" panose="020B0604020202020204" pitchFamily="34" charset="0"/>
                <a:cs typeface="Arial" panose="020B0604020202020204" pitchFamily="34" charset="0"/>
              </a:rPr>
              <a:t>QCL</a:t>
            </a:r>
          </a:p>
          <a:p>
            <a:r>
              <a:rPr kumimoji="1" lang="en-US" altLang="ja-JP" sz="1200" dirty="0">
                <a:latin typeface="Arial" panose="020B0604020202020204" pitchFamily="34" charset="0"/>
                <a:cs typeface="Arial" panose="020B0604020202020204" pitchFamily="34" charset="0"/>
              </a:rPr>
              <a:t>Pulse &amp;</a:t>
            </a:r>
          </a:p>
          <a:p>
            <a:r>
              <a:rPr lang="en-US" altLang="ja-JP" sz="1200" dirty="0">
                <a:latin typeface="Arial" panose="020B0604020202020204" pitchFamily="34" charset="0"/>
                <a:cs typeface="Arial" panose="020B0604020202020204" pitchFamily="34" charset="0"/>
              </a:rPr>
              <a:t>Low temp.</a:t>
            </a:r>
            <a:endParaRPr kumimoji="1" lang="ja-JP" altLang="en-US" sz="1200" dirty="0">
              <a:latin typeface="Arial" panose="020B0604020202020204" pitchFamily="34" charset="0"/>
              <a:cs typeface="Arial" panose="020B0604020202020204" pitchFamily="34" charset="0"/>
            </a:endParaRPr>
          </a:p>
        </p:txBody>
      </p:sp>
      <p:cxnSp>
        <p:nvCxnSpPr>
          <p:cNvPr id="21" name="直線矢印コネクタ 20">
            <a:extLst>
              <a:ext uri="{FF2B5EF4-FFF2-40B4-BE49-F238E27FC236}">
                <a16:creationId xmlns:a16="http://schemas.microsoft.com/office/drawing/2014/main" id="{CF4414DE-939B-4745-9763-B24C69E01E56}"/>
              </a:ext>
            </a:extLst>
          </p:cNvPr>
          <p:cNvCxnSpPr>
            <a:cxnSpLocks/>
          </p:cNvCxnSpPr>
          <p:nvPr/>
        </p:nvCxnSpPr>
        <p:spPr>
          <a:xfrm flipH="1" flipV="1">
            <a:off x="9318682" y="2790980"/>
            <a:ext cx="87796" cy="198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14803D71-30A4-466E-9457-14F6D8377D86}"/>
              </a:ext>
            </a:extLst>
          </p:cNvPr>
          <p:cNvCxnSpPr>
            <a:cxnSpLocks/>
          </p:cNvCxnSpPr>
          <p:nvPr/>
        </p:nvCxnSpPr>
        <p:spPr>
          <a:xfrm flipH="1">
            <a:off x="9138880" y="3294411"/>
            <a:ext cx="213525" cy="37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FF0DE28F-2336-4DC0-BAE6-E3C57D5950D9}"/>
              </a:ext>
            </a:extLst>
          </p:cNvPr>
          <p:cNvSpPr txBox="1"/>
          <p:nvPr/>
        </p:nvSpPr>
        <p:spPr>
          <a:xfrm>
            <a:off x="9314783" y="2998508"/>
            <a:ext cx="893193" cy="646331"/>
          </a:xfrm>
          <a:prstGeom prst="rect">
            <a:avLst/>
          </a:prstGeom>
          <a:noFill/>
        </p:spPr>
        <p:txBody>
          <a:bodyPr wrap="none" rtlCol="0">
            <a:spAutoFit/>
          </a:bodyPr>
          <a:lstStyle/>
          <a:p>
            <a:r>
              <a:rPr kumimoji="1" lang="en-US" altLang="ja-JP" sz="1200" dirty="0">
                <a:latin typeface="Arial" panose="020B0604020202020204" pitchFamily="34" charset="0"/>
                <a:cs typeface="Arial" panose="020B0604020202020204" pitchFamily="34" charset="0"/>
              </a:rPr>
              <a:t>QCL</a:t>
            </a:r>
          </a:p>
          <a:p>
            <a:r>
              <a:rPr kumimoji="1" lang="en-US" altLang="ja-JP" sz="1200" dirty="0">
                <a:latin typeface="Arial" panose="020B0604020202020204" pitchFamily="34" charset="0"/>
                <a:cs typeface="Arial" panose="020B0604020202020204" pitchFamily="34" charset="0"/>
              </a:rPr>
              <a:t>Pulse &amp;</a:t>
            </a:r>
          </a:p>
          <a:p>
            <a:r>
              <a:rPr lang="en-US" altLang="ja-JP" sz="1200" dirty="0">
                <a:latin typeface="Arial" panose="020B0604020202020204" pitchFamily="34" charset="0"/>
                <a:cs typeface="Arial" panose="020B0604020202020204" pitchFamily="34" charset="0"/>
              </a:rPr>
              <a:t>Low temp.</a:t>
            </a:r>
            <a:endParaRPr kumimoji="1" lang="ja-JP" altLang="en-US" sz="1200" dirty="0">
              <a:latin typeface="Arial" panose="020B0604020202020204" pitchFamily="34" charset="0"/>
              <a:cs typeface="Arial" panose="020B0604020202020204" pitchFamily="34" charset="0"/>
            </a:endParaRPr>
          </a:p>
        </p:txBody>
      </p:sp>
      <p:cxnSp>
        <p:nvCxnSpPr>
          <p:cNvPr id="13" name="直線コネクタ 12">
            <a:extLst>
              <a:ext uri="{FF2B5EF4-FFF2-40B4-BE49-F238E27FC236}">
                <a16:creationId xmlns:a16="http://schemas.microsoft.com/office/drawing/2014/main" id="{26970467-F150-44A2-A0F6-F0BDB317645D}"/>
              </a:ext>
            </a:extLst>
          </p:cNvPr>
          <p:cNvCxnSpPr>
            <a:cxnSpLocks/>
          </p:cNvCxnSpPr>
          <p:nvPr/>
        </p:nvCxnSpPr>
        <p:spPr>
          <a:xfrm>
            <a:off x="3546171" y="3242209"/>
            <a:ext cx="452952" cy="1780987"/>
          </a:xfrm>
          <a:prstGeom prst="line">
            <a:avLst/>
          </a:prstGeom>
          <a:ln w="635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8DE54AD2-8D39-4490-8C4A-B91B2FA8121D}"/>
              </a:ext>
            </a:extLst>
          </p:cNvPr>
          <p:cNvCxnSpPr>
            <a:cxnSpLocks/>
          </p:cNvCxnSpPr>
          <p:nvPr/>
        </p:nvCxnSpPr>
        <p:spPr>
          <a:xfrm flipV="1">
            <a:off x="7500725" y="2689186"/>
            <a:ext cx="1598825" cy="1882272"/>
          </a:xfrm>
          <a:prstGeom prst="line">
            <a:avLst/>
          </a:prstGeom>
          <a:ln w="635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73E90923-0969-4D73-B657-698FA31C4660}"/>
              </a:ext>
            </a:extLst>
          </p:cNvPr>
          <p:cNvSpPr/>
          <p:nvPr/>
        </p:nvSpPr>
        <p:spPr>
          <a:xfrm>
            <a:off x="1510598" y="5915905"/>
            <a:ext cx="4524098" cy="369332"/>
          </a:xfrm>
          <a:prstGeom prst="rect">
            <a:avLst/>
          </a:prstGeom>
        </p:spPr>
        <p:txBody>
          <a:bodyPr wrap="square">
            <a:spAutoFit/>
          </a:bodyPr>
          <a:lstStyle/>
          <a:p>
            <a:pPr marL="285750" indent="-285750">
              <a:buFont typeface="Arial" panose="020B0604020202020204" pitchFamily="34" charset="0"/>
              <a:buChar char="•"/>
            </a:pPr>
            <a:r>
              <a:rPr lang="en-US" altLang="ja-JP" dirty="0"/>
              <a:t>300GHz</a:t>
            </a:r>
            <a:r>
              <a:rPr lang="ja-JP" altLang="en-US" dirty="0"/>
              <a:t>帯まで</a:t>
            </a:r>
            <a:r>
              <a:rPr lang="en-US" altLang="ja-JP" dirty="0"/>
              <a:t>DFG-QCL</a:t>
            </a:r>
            <a:r>
              <a:rPr lang="ja-JP" altLang="en-US" dirty="0"/>
              <a:t>で到達</a:t>
            </a:r>
          </a:p>
        </p:txBody>
      </p:sp>
      <p:sp>
        <p:nvSpPr>
          <p:cNvPr id="28" name="正方形/長方形 27">
            <a:extLst>
              <a:ext uri="{FF2B5EF4-FFF2-40B4-BE49-F238E27FC236}">
                <a16:creationId xmlns:a16="http://schemas.microsoft.com/office/drawing/2014/main" id="{5062B0F6-5405-4156-883B-E03CAEAAD79A}"/>
              </a:ext>
            </a:extLst>
          </p:cNvPr>
          <p:cNvSpPr/>
          <p:nvPr/>
        </p:nvSpPr>
        <p:spPr>
          <a:xfrm>
            <a:off x="6983593" y="5915905"/>
            <a:ext cx="4524098" cy="646331"/>
          </a:xfrm>
          <a:prstGeom prst="rect">
            <a:avLst/>
          </a:prstGeom>
        </p:spPr>
        <p:txBody>
          <a:bodyPr wrap="square">
            <a:spAutoFit/>
          </a:bodyPr>
          <a:lstStyle/>
          <a:p>
            <a:pPr marL="285750" indent="-285750">
              <a:buFont typeface="Arial" panose="020B0604020202020204" pitchFamily="34" charset="0"/>
              <a:buChar char="•"/>
            </a:pPr>
            <a:r>
              <a:rPr lang="en-US" altLang="ja-JP" dirty="0"/>
              <a:t>3-4THz</a:t>
            </a:r>
            <a:r>
              <a:rPr lang="ja-JP" altLang="en-US" dirty="0"/>
              <a:t>付近での出力向上の報告が多く、やはり、高周波での応用向け</a:t>
            </a:r>
          </a:p>
        </p:txBody>
      </p:sp>
      <p:sp>
        <p:nvSpPr>
          <p:cNvPr id="29" name="テキスト ボックス 1">
            <a:extLst>
              <a:ext uri="{FF2B5EF4-FFF2-40B4-BE49-F238E27FC236}">
                <a16:creationId xmlns:a16="http://schemas.microsoft.com/office/drawing/2014/main" id="{D16B5C88-500F-4F94-B64E-025A0C07DA17}"/>
              </a:ext>
            </a:extLst>
          </p:cNvPr>
          <p:cNvSpPr txBox="1"/>
          <p:nvPr/>
        </p:nvSpPr>
        <p:spPr>
          <a:xfrm>
            <a:off x="8889663" y="4557429"/>
            <a:ext cx="2146228" cy="41472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400" dirty="0">
                <a:latin typeface="Calibri" panose="020F0502020204030204" pitchFamily="34" charset="0"/>
                <a:cs typeface="Calibri" panose="020F0502020204030204" pitchFamily="34" charset="0"/>
              </a:rPr>
              <a:t>※</a:t>
            </a:r>
            <a:r>
              <a:rPr lang="ja-JP" altLang="en-US" sz="1400" dirty="0">
                <a:latin typeface="Calibri" panose="020F0502020204030204" pitchFamily="34" charset="0"/>
                <a:cs typeface="Calibri" panose="020F0502020204030204" pitchFamily="34" charset="0"/>
              </a:rPr>
              <a:t>すべての周波数帯の</a:t>
            </a:r>
            <a:endParaRPr lang="en-US" altLang="ja-JP" sz="1400" dirty="0">
              <a:latin typeface="Calibri" panose="020F0502020204030204" pitchFamily="34" charset="0"/>
              <a:cs typeface="Calibri" panose="020F0502020204030204" pitchFamily="34" charset="0"/>
            </a:endParaRPr>
          </a:p>
          <a:p>
            <a:r>
              <a:rPr lang="ja-JP" altLang="en-US" sz="1400" dirty="0">
                <a:latin typeface="Calibri" panose="020F0502020204030204" pitchFamily="34" charset="0"/>
                <a:cs typeface="Calibri" panose="020F0502020204030204" pitchFamily="34" charset="0"/>
              </a:rPr>
              <a:t>データをプロット</a:t>
            </a:r>
          </a:p>
        </p:txBody>
      </p:sp>
      <p:sp>
        <p:nvSpPr>
          <p:cNvPr id="30" name="テキスト ボックス 29">
            <a:extLst>
              <a:ext uri="{FF2B5EF4-FFF2-40B4-BE49-F238E27FC236}">
                <a16:creationId xmlns:a16="http://schemas.microsoft.com/office/drawing/2014/main" id="{2679BB19-4E5F-493C-8CC8-265EB6924B6D}"/>
              </a:ext>
            </a:extLst>
          </p:cNvPr>
          <p:cNvSpPr txBox="1"/>
          <p:nvPr/>
        </p:nvSpPr>
        <p:spPr>
          <a:xfrm>
            <a:off x="2211002" y="4757026"/>
            <a:ext cx="1031051" cy="276999"/>
          </a:xfrm>
          <a:prstGeom prst="rect">
            <a:avLst/>
          </a:prstGeom>
          <a:noFill/>
          <a:ln>
            <a:solidFill>
              <a:schemeClr val="tx1"/>
            </a:solidFill>
          </a:ln>
        </p:spPr>
        <p:txBody>
          <a:bodyPr wrap="none" rtlCol="0">
            <a:spAutoFit/>
          </a:bodyPr>
          <a:lstStyle/>
          <a:p>
            <a:r>
              <a:rPr lang="ja-JP" altLang="en-US" sz="1200" dirty="0">
                <a:solidFill>
                  <a:srgbClr val="0070C0"/>
                </a:solidFill>
                <a:latin typeface="Arial" panose="020B0604020202020204" pitchFamily="34" charset="0"/>
                <a:cs typeface="Arial" panose="020B0604020202020204" pitchFamily="34" charset="0"/>
              </a:rPr>
              <a:t>●</a:t>
            </a:r>
            <a:r>
              <a:rPr kumimoji="1" lang="en-US" altLang="ja-JP" sz="1200" dirty="0">
                <a:latin typeface="Arial" panose="020B0604020202020204" pitchFamily="34" charset="0"/>
                <a:cs typeface="Arial" panose="020B0604020202020204" pitchFamily="34" charset="0"/>
              </a:rPr>
              <a:t>DFG-QCL</a:t>
            </a:r>
            <a:endParaRPr kumimoji="1" lang="ja-JP" altLang="en-US" sz="1200" dirty="0">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B35D9A91-4077-4967-9EA8-923DBE1AB0B2}"/>
              </a:ext>
            </a:extLst>
          </p:cNvPr>
          <p:cNvSpPr txBox="1"/>
          <p:nvPr/>
        </p:nvSpPr>
        <p:spPr>
          <a:xfrm>
            <a:off x="7537447" y="2399324"/>
            <a:ext cx="1031051" cy="276999"/>
          </a:xfrm>
          <a:prstGeom prst="rect">
            <a:avLst/>
          </a:prstGeom>
          <a:noFill/>
          <a:ln>
            <a:solidFill>
              <a:schemeClr val="tx1"/>
            </a:solidFill>
          </a:ln>
        </p:spPr>
        <p:txBody>
          <a:bodyPr wrap="none" rtlCol="0">
            <a:spAutoFit/>
          </a:bodyPr>
          <a:lstStyle/>
          <a:p>
            <a:r>
              <a:rPr lang="ja-JP" altLang="en-US" sz="1200" dirty="0">
                <a:solidFill>
                  <a:srgbClr val="0070C0"/>
                </a:solidFill>
                <a:latin typeface="Arial" panose="020B0604020202020204" pitchFamily="34" charset="0"/>
                <a:cs typeface="Arial" panose="020B0604020202020204" pitchFamily="34" charset="0"/>
              </a:rPr>
              <a:t>●</a:t>
            </a:r>
            <a:r>
              <a:rPr kumimoji="1" lang="en-US" altLang="ja-JP" sz="1200" dirty="0">
                <a:latin typeface="Arial" panose="020B0604020202020204" pitchFamily="34" charset="0"/>
                <a:cs typeface="Arial" panose="020B0604020202020204" pitchFamily="34" charset="0"/>
              </a:rPr>
              <a:t>DFG-QCL</a:t>
            </a:r>
            <a:endParaRPr kumimoji="1" lang="ja-JP"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579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4DC48-C545-4B1C-B623-22EF61543224}"/>
              </a:ext>
            </a:extLst>
          </p:cNvPr>
          <p:cNvSpPr>
            <a:spLocks noGrp="1"/>
          </p:cNvSpPr>
          <p:nvPr>
            <p:ph type="title"/>
          </p:nvPr>
        </p:nvSpPr>
        <p:spPr/>
        <p:txBody>
          <a:bodyPr/>
          <a:lstStyle/>
          <a:p>
            <a:r>
              <a:rPr kumimoji="1" lang="en-US" altLang="ja-JP" dirty="0"/>
              <a:t>QCL&amp;DFG-QCL</a:t>
            </a:r>
            <a:r>
              <a:rPr kumimoji="1" lang="ja-JP" altLang="en-US" dirty="0"/>
              <a:t>まとめ</a:t>
            </a:r>
          </a:p>
        </p:txBody>
      </p:sp>
      <p:sp>
        <p:nvSpPr>
          <p:cNvPr id="3" name="コンテンツ プレースホルダー 2">
            <a:extLst>
              <a:ext uri="{FF2B5EF4-FFF2-40B4-BE49-F238E27FC236}">
                <a16:creationId xmlns:a16="http://schemas.microsoft.com/office/drawing/2014/main" id="{E1D2B3A4-643D-4C6A-9A4F-B45AD5746118}"/>
              </a:ext>
            </a:extLst>
          </p:cNvPr>
          <p:cNvSpPr>
            <a:spLocks noGrp="1"/>
          </p:cNvSpPr>
          <p:nvPr>
            <p:ph idx="1"/>
          </p:nvPr>
        </p:nvSpPr>
        <p:spPr/>
        <p:txBody>
          <a:bodyPr/>
          <a:lstStyle/>
          <a:p>
            <a:r>
              <a:rPr kumimoji="1" lang="en-US" altLang="ja-JP" dirty="0"/>
              <a:t>QCL</a:t>
            </a:r>
            <a:r>
              <a:rPr kumimoji="1" lang="ja-JP" altLang="en-US" dirty="0"/>
              <a:t>はサブバンド間遷移を用いたレーザ、</a:t>
            </a:r>
            <a:r>
              <a:rPr kumimoji="1" lang="en-US" altLang="ja-JP" dirty="0"/>
              <a:t>DFG-QCL</a:t>
            </a:r>
            <a:r>
              <a:rPr kumimoji="1" lang="ja-JP" altLang="en-US" dirty="0"/>
              <a:t>は中赤外</a:t>
            </a:r>
            <a:r>
              <a:rPr kumimoji="1" lang="en-US" altLang="ja-JP" dirty="0"/>
              <a:t>2</a:t>
            </a:r>
            <a:r>
              <a:rPr kumimoji="1" lang="ja-JP" altLang="en-US" dirty="0"/>
              <a:t>波長発振</a:t>
            </a:r>
            <a:r>
              <a:rPr kumimoji="1" lang="en-US" altLang="ja-JP" dirty="0"/>
              <a:t>QCL</a:t>
            </a:r>
            <a:r>
              <a:rPr kumimoji="1" lang="ja-JP" altLang="en-US" dirty="0"/>
              <a:t>を用いた差周波発生</a:t>
            </a:r>
            <a:endParaRPr kumimoji="1" lang="en-US" altLang="ja-JP" dirty="0"/>
          </a:p>
          <a:p>
            <a:r>
              <a:rPr lang="en-US" altLang="ja-JP" dirty="0"/>
              <a:t>QCL</a:t>
            </a:r>
            <a:r>
              <a:rPr lang="ja-JP" altLang="en-US" dirty="0"/>
              <a:t>は室温発振は未達成（</a:t>
            </a:r>
            <a:r>
              <a:rPr lang="en-US" altLang="ja-JP" dirty="0"/>
              <a:t>~3-4THz</a:t>
            </a:r>
            <a:r>
              <a:rPr lang="ja-JP" altLang="en-US" dirty="0"/>
              <a:t>で</a:t>
            </a:r>
            <a:r>
              <a:rPr lang="en-US" altLang="ja-JP" dirty="0"/>
              <a:t>~250K</a:t>
            </a:r>
            <a:r>
              <a:rPr lang="ja-JP" altLang="en-US" dirty="0"/>
              <a:t>が最高）</a:t>
            </a:r>
            <a:endParaRPr lang="en-US" altLang="ja-JP" dirty="0"/>
          </a:p>
          <a:p>
            <a:r>
              <a:rPr kumimoji="1" lang="en-US" altLang="ja-JP" dirty="0"/>
              <a:t>DFG-QCL</a:t>
            </a:r>
            <a:r>
              <a:rPr kumimoji="1" lang="ja-JP" altLang="en-US" dirty="0"/>
              <a:t>は室温</a:t>
            </a:r>
            <a:r>
              <a:rPr kumimoji="1" lang="en-US" altLang="ja-JP" dirty="0"/>
              <a:t>THz</a:t>
            </a:r>
            <a:r>
              <a:rPr kumimoji="1" lang="ja-JP" altLang="en-US" dirty="0"/>
              <a:t>発生が可能、</a:t>
            </a:r>
            <a:r>
              <a:rPr kumimoji="1" lang="en-US" altLang="ja-JP" dirty="0"/>
              <a:t>~400GHz</a:t>
            </a:r>
            <a:r>
              <a:rPr kumimoji="1" lang="ja-JP" altLang="en-US" dirty="0" err="1"/>
              <a:t>まで</a:t>
            </a:r>
            <a:r>
              <a:rPr kumimoji="1" lang="ja-JP" altLang="en-US" dirty="0"/>
              <a:t>発生</a:t>
            </a:r>
            <a:endParaRPr kumimoji="1" lang="en-US" altLang="ja-JP" dirty="0"/>
          </a:p>
          <a:p>
            <a:r>
              <a:rPr lang="ja-JP" altLang="en-US" dirty="0"/>
              <a:t>今後、さらに低周波化・高出力化が進む可能性</a:t>
            </a:r>
            <a:endParaRPr kumimoji="1" lang="en-US" altLang="ja-JP" dirty="0"/>
          </a:p>
          <a:p>
            <a:r>
              <a:rPr kumimoji="1" lang="ja-JP" altLang="en-US" dirty="0"/>
              <a:t>無線通信のターゲットである</a:t>
            </a:r>
            <a:r>
              <a:rPr kumimoji="1" lang="en-US" altLang="ja-JP" dirty="0"/>
              <a:t>300GHz</a:t>
            </a:r>
            <a:r>
              <a:rPr kumimoji="1" lang="ja-JP" altLang="en-US" dirty="0"/>
              <a:t>帯などでは電子デバイスの方が効率が高くなる</a:t>
            </a:r>
            <a:endParaRPr kumimoji="1" lang="en-US" altLang="ja-JP" dirty="0"/>
          </a:p>
        </p:txBody>
      </p:sp>
    </p:spTree>
    <p:extLst>
      <p:ext uri="{BB962C8B-B14F-4D97-AF65-F5344CB8AC3E}">
        <p14:creationId xmlns:p14="http://schemas.microsoft.com/office/powerpoint/2010/main" val="4089592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4A3EB-079A-4547-A514-A7CBFB4886F8}"/>
              </a:ext>
            </a:extLst>
          </p:cNvPr>
          <p:cNvSpPr>
            <a:spLocks noGrp="1"/>
          </p:cNvSpPr>
          <p:nvPr>
            <p:ph type="ctrTitle"/>
          </p:nvPr>
        </p:nvSpPr>
        <p:spPr/>
        <p:txBody>
          <a:bodyPr/>
          <a:lstStyle/>
          <a:p>
            <a:r>
              <a:rPr lang="ja-JP" altLang="en-US" sz="3200" dirty="0">
                <a:solidFill>
                  <a:prstClr val="black"/>
                </a:solidFill>
              </a:rPr>
              <a:t>共鳴トンネルダイオード</a:t>
            </a:r>
            <a:br>
              <a:rPr kumimoji="1" lang="en-US" altLang="ja-JP" dirty="0"/>
            </a:br>
            <a:r>
              <a:rPr kumimoji="1" lang="en-US" altLang="ja-JP" dirty="0"/>
              <a:t>RTD</a:t>
            </a:r>
            <a:endParaRPr kumimoji="1" lang="ja-JP" altLang="en-US" dirty="0"/>
          </a:p>
        </p:txBody>
      </p:sp>
      <p:sp>
        <p:nvSpPr>
          <p:cNvPr id="3" name="テキスト ボックス 2">
            <a:extLst>
              <a:ext uri="{FF2B5EF4-FFF2-40B4-BE49-F238E27FC236}">
                <a16:creationId xmlns:a16="http://schemas.microsoft.com/office/drawing/2014/main" id="{5F41374E-765E-4252-B2D6-A05E2C83FAC5}"/>
              </a:ext>
            </a:extLst>
          </p:cNvPr>
          <p:cNvSpPr txBox="1"/>
          <p:nvPr/>
        </p:nvSpPr>
        <p:spPr>
          <a:xfrm>
            <a:off x="8246851" y="6159261"/>
            <a:ext cx="1925527" cy="369332"/>
          </a:xfrm>
          <a:prstGeom prst="rect">
            <a:avLst/>
          </a:prstGeom>
          <a:noFill/>
        </p:spPr>
        <p:txBody>
          <a:bodyPr wrap="none" rtlCol="0">
            <a:spAutoFit/>
          </a:bodyPr>
          <a:lstStyle/>
          <a:p>
            <a:r>
              <a:rPr kumimoji="1" lang="en-US" altLang="ja-JP" dirty="0"/>
              <a:t>※</a:t>
            </a:r>
            <a:r>
              <a:rPr kumimoji="1" lang="ja-JP" altLang="en-US" dirty="0"/>
              <a:t>補助資料</a:t>
            </a:r>
            <a:r>
              <a:rPr kumimoji="1" lang="en-US" altLang="ja-JP" dirty="0"/>
              <a:t>_RTD</a:t>
            </a:r>
            <a:endParaRPr kumimoji="1" lang="ja-JP" altLang="en-US" dirty="0"/>
          </a:p>
        </p:txBody>
      </p:sp>
    </p:spTree>
    <p:extLst>
      <p:ext uri="{BB962C8B-B14F-4D97-AF65-F5344CB8AC3E}">
        <p14:creationId xmlns:p14="http://schemas.microsoft.com/office/powerpoint/2010/main" val="2672834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689E35-A938-46F3-B7F2-0F25AA2B1066}"/>
              </a:ext>
            </a:extLst>
          </p:cNvPr>
          <p:cNvSpPr>
            <a:spLocks noGrp="1"/>
          </p:cNvSpPr>
          <p:nvPr>
            <p:ph type="title"/>
          </p:nvPr>
        </p:nvSpPr>
        <p:spPr/>
        <p:txBody>
          <a:bodyPr/>
          <a:lstStyle/>
          <a:p>
            <a:r>
              <a:rPr lang="en-US" altLang="ja-JP" dirty="0"/>
              <a:t>RTD</a:t>
            </a:r>
            <a:r>
              <a:rPr lang="ja-JP" altLang="en-US" dirty="0"/>
              <a:t>の開発状況</a:t>
            </a:r>
            <a:endParaRPr kumimoji="1" lang="ja-JP" altLang="en-US" dirty="0"/>
          </a:p>
        </p:txBody>
      </p:sp>
      <p:graphicFrame>
        <p:nvGraphicFramePr>
          <p:cNvPr id="35" name="グラフ 34">
            <a:extLst>
              <a:ext uri="{FF2B5EF4-FFF2-40B4-BE49-F238E27FC236}">
                <a16:creationId xmlns:a16="http://schemas.microsoft.com/office/drawing/2014/main" id="{41886CB8-F561-45F8-8815-0D504B47F1CB}"/>
              </a:ext>
            </a:extLst>
          </p:cNvPr>
          <p:cNvGraphicFramePr>
            <a:graphicFrameLocks/>
          </p:cNvGraphicFramePr>
          <p:nvPr>
            <p:extLst>
              <p:ext uri="{D42A27DB-BD31-4B8C-83A1-F6EECF244321}">
                <p14:modId xmlns:p14="http://schemas.microsoft.com/office/powerpoint/2010/main" val="652663273"/>
              </p:ext>
            </p:extLst>
          </p:nvPr>
        </p:nvGraphicFramePr>
        <p:xfrm>
          <a:off x="1139213" y="1862266"/>
          <a:ext cx="4605596" cy="3820390"/>
        </p:xfrm>
        <a:graphic>
          <a:graphicData uri="http://schemas.openxmlformats.org/drawingml/2006/chart">
            <c:chart xmlns:c="http://schemas.openxmlformats.org/drawingml/2006/chart" xmlns:r="http://schemas.openxmlformats.org/officeDocument/2006/relationships" r:id="rId2"/>
          </a:graphicData>
        </a:graphic>
      </p:graphicFrame>
      <p:grpSp>
        <p:nvGrpSpPr>
          <p:cNvPr id="46" name="グループ化 45">
            <a:extLst>
              <a:ext uri="{FF2B5EF4-FFF2-40B4-BE49-F238E27FC236}">
                <a16:creationId xmlns:a16="http://schemas.microsoft.com/office/drawing/2014/main" id="{CBB2458F-75A9-492A-BF74-A621F58DBD02}"/>
              </a:ext>
            </a:extLst>
          </p:cNvPr>
          <p:cNvGrpSpPr/>
          <p:nvPr/>
        </p:nvGrpSpPr>
        <p:grpSpPr>
          <a:xfrm>
            <a:off x="3375352" y="2065738"/>
            <a:ext cx="2066784" cy="338554"/>
            <a:chOff x="6096000" y="1980900"/>
            <a:chExt cx="2066784" cy="338554"/>
          </a:xfrm>
        </p:grpSpPr>
        <p:sp>
          <p:nvSpPr>
            <p:cNvPr id="37" name="テキスト ボックス 36">
              <a:extLst>
                <a:ext uri="{FF2B5EF4-FFF2-40B4-BE49-F238E27FC236}">
                  <a16:creationId xmlns:a16="http://schemas.microsoft.com/office/drawing/2014/main" id="{71D8830B-1319-4C16-A597-66A876D2F40C}"/>
                </a:ext>
              </a:extLst>
            </p:cNvPr>
            <p:cNvSpPr txBox="1"/>
            <p:nvPr/>
          </p:nvSpPr>
          <p:spPr>
            <a:xfrm>
              <a:off x="6096000" y="1980900"/>
              <a:ext cx="2066784" cy="338554"/>
            </a:xfrm>
            <a:prstGeom prst="rect">
              <a:avLst/>
            </a:prstGeom>
            <a:noFill/>
          </p:spPr>
          <p:txBody>
            <a:bodyPr wrap="none" rtlCol="0">
              <a:spAutoFit/>
            </a:bodyPr>
            <a:lstStyle/>
            <a:p>
              <a:r>
                <a:rPr kumimoji="1" lang="en-US" altLang="ja-JP" sz="1600" dirty="0">
                  <a:solidFill>
                    <a:schemeClr val="accent2"/>
                  </a:solidFill>
                  <a:latin typeface="Calibri" panose="020F0502020204030204" pitchFamily="34" charset="0"/>
                  <a:cs typeface="Calibri" panose="020F0502020204030204" pitchFamily="34" charset="0"/>
                </a:rPr>
                <a:t>Developed in Japan</a:t>
              </a:r>
              <a:r>
                <a:rPr kumimoji="1" lang="ja-JP" altLang="en-US" sz="1600" dirty="0">
                  <a:solidFill>
                    <a:schemeClr val="accent2"/>
                  </a:solidFill>
                  <a:latin typeface="Calibri" panose="020F0502020204030204" pitchFamily="34" charset="0"/>
                  <a:cs typeface="Calibri" panose="020F0502020204030204" pitchFamily="34" charset="0"/>
                </a:rPr>
                <a:t> </a:t>
              </a:r>
              <a:r>
                <a:rPr kumimoji="1" lang="en-US" altLang="ja-JP" sz="1600" dirty="0">
                  <a:solidFill>
                    <a:schemeClr val="accent2"/>
                  </a:solidFill>
                  <a:latin typeface="Calibri" panose="020F0502020204030204" pitchFamily="34" charset="0"/>
                  <a:cs typeface="Calibri" panose="020F0502020204030204" pitchFamily="34" charset="0"/>
                </a:rPr>
                <a:t>(</a:t>
              </a:r>
              <a:r>
                <a:rPr kumimoji="1" lang="ja-JP" altLang="en-US" sz="1600" dirty="0">
                  <a:solidFill>
                    <a:schemeClr val="accent2"/>
                  </a:solidFill>
                  <a:latin typeface="Calibri" panose="020F0502020204030204" pitchFamily="34" charset="0"/>
                  <a:cs typeface="Calibri" panose="020F0502020204030204" pitchFamily="34" charset="0"/>
                </a:rPr>
                <a:t>  </a:t>
              </a:r>
              <a:r>
                <a:rPr kumimoji="1" lang="en-US" altLang="ja-JP" sz="1600" dirty="0">
                  <a:solidFill>
                    <a:schemeClr val="accent2"/>
                  </a:solidFill>
                  <a:latin typeface="Calibri" panose="020F0502020204030204" pitchFamily="34" charset="0"/>
                  <a:cs typeface="Calibri" panose="020F0502020204030204" pitchFamily="34" charset="0"/>
                </a:rPr>
                <a:t>)</a:t>
              </a:r>
              <a:endParaRPr kumimoji="1" lang="ja-JP" altLang="en-US" sz="1600" dirty="0">
                <a:solidFill>
                  <a:schemeClr val="accent2"/>
                </a:solidFill>
                <a:latin typeface="Calibri" panose="020F0502020204030204" pitchFamily="34" charset="0"/>
                <a:cs typeface="Calibri" panose="020F0502020204030204" pitchFamily="34" charset="0"/>
              </a:endParaRPr>
            </a:p>
          </p:txBody>
        </p:sp>
        <p:sp>
          <p:nvSpPr>
            <p:cNvPr id="43" name="楕円 42">
              <a:extLst>
                <a:ext uri="{FF2B5EF4-FFF2-40B4-BE49-F238E27FC236}">
                  <a16:creationId xmlns:a16="http://schemas.microsoft.com/office/drawing/2014/main" id="{2E0E083F-70DE-42D7-AA37-74BDEC7C3043}"/>
                </a:ext>
              </a:extLst>
            </p:cNvPr>
            <p:cNvSpPr/>
            <p:nvPr/>
          </p:nvSpPr>
          <p:spPr>
            <a:xfrm>
              <a:off x="7898275" y="2114122"/>
              <a:ext cx="99060" cy="10064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a:extLst>
              <a:ext uri="{FF2B5EF4-FFF2-40B4-BE49-F238E27FC236}">
                <a16:creationId xmlns:a16="http://schemas.microsoft.com/office/drawing/2014/main" id="{D0337ACF-8796-4440-8BFF-50BD34DDA8F4}"/>
              </a:ext>
            </a:extLst>
          </p:cNvPr>
          <p:cNvGrpSpPr/>
          <p:nvPr/>
        </p:nvGrpSpPr>
        <p:grpSpPr>
          <a:xfrm>
            <a:off x="3682167" y="2368237"/>
            <a:ext cx="1759969" cy="338554"/>
            <a:chOff x="4621313" y="4245186"/>
            <a:chExt cx="1759969" cy="338554"/>
          </a:xfrm>
        </p:grpSpPr>
        <p:sp>
          <p:nvSpPr>
            <p:cNvPr id="39" name="テキスト ボックス 38">
              <a:extLst>
                <a:ext uri="{FF2B5EF4-FFF2-40B4-BE49-F238E27FC236}">
                  <a16:creationId xmlns:a16="http://schemas.microsoft.com/office/drawing/2014/main" id="{9F9A0D7D-A4A6-4818-8614-54670D794C07}"/>
                </a:ext>
              </a:extLst>
            </p:cNvPr>
            <p:cNvSpPr txBox="1"/>
            <p:nvPr/>
          </p:nvSpPr>
          <p:spPr>
            <a:xfrm>
              <a:off x="4621313" y="4245186"/>
              <a:ext cx="1759969" cy="338554"/>
            </a:xfrm>
            <a:prstGeom prst="rect">
              <a:avLst/>
            </a:prstGeom>
            <a:noFill/>
          </p:spPr>
          <p:txBody>
            <a:bodyPr wrap="none" rtlCol="0">
              <a:spAutoFit/>
            </a:bodyPr>
            <a:lstStyle/>
            <a:p>
              <a:r>
                <a:rPr kumimoji="1" lang="en-US" altLang="ja-JP" sz="1600" dirty="0">
                  <a:solidFill>
                    <a:srgbClr val="0070C0"/>
                  </a:solidFill>
                  <a:latin typeface="Calibri" panose="020F0502020204030204" pitchFamily="34" charset="0"/>
                  <a:cs typeface="Calibri" panose="020F0502020204030204" pitchFamily="34" charset="0"/>
                </a:rPr>
                <a:t>Other countries</a:t>
              </a:r>
              <a:r>
                <a:rPr kumimoji="1" lang="ja-JP" altLang="en-US" sz="1600" dirty="0">
                  <a:solidFill>
                    <a:srgbClr val="0070C0"/>
                  </a:solidFill>
                  <a:latin typeface="Calibri" panose="020F0502020204030204" pitchFamily="34" charset="0"/>
                  <a:cs typeface="Calibri" panose="020F0502020204030204" pitchFamily="34" charset="0"/>
                </a:rPr>
                <a:t> </a:t>
              </a:r>
              <a:r>
                <a:rPr kumimoji="1" lang="en-US" altLang="ja-JP" sz="1600" dirty="0">
                  <a:solidFill>
                    <a:srgbClr val="0070C0"/>
                  </a:solidFill>
                  <a:latin typeface="Calibri" panose="020F0502020204030204" pitchFamily="34" charset="0"/>
                  <a:cs typeface="Calibri" panose="020F0502020204030204" pitchFamily="34" charset="0"/>
                </a:rPr>
                <a:t>(</a:t>
              </a:r>
              <a:r>
                <a:rPr kumimoji="1" lang="ja-JP" altLang="en-US" sz="1600" dirty="0">
                  <a:solidFill>
                    <a:srgbClr val="0070C0"/>
                  </a:solidFill>
                  <a:latin typeface="Calibri" panose="020F0502020204030204" pitchFamily="34" charset="0"/>
                  <a:cs typeface="Calibri" panose="020F0502020204030204" pitchFamily="34" charset="0"/>
                </a:rPr>
                <a:t>  </a:t>
              </a:r>
              <a:r>
                <a:rPr kumimoji="1" lang="en-US" altLang="ja-JP" sz="1600" dirty="0">
                  <a:solidFill>
                    <a:srgbClr val="0070C0"/>
                  </a:solidFill>
                  <a:latin typeface="Calibri" panose="020F0502020204030204" pitchFamily="34" charset="0"/>
                  <a:cs typeface="Calibri" panose="020F0502020204030204" pitchFamily="34" charset="0"/>
                </a:rPr>
                <a:t>)</a:t>
              </a:r>
              <a:endParaRPr kumimoji="1" lang="ja-JP" altLang="en-US" sz="1600" dirty="0">
                <a:solidFill>
                  <a:srgbClr val="0070C0"/>
                </a:solidFill>
                <a:latin typeface="Calibri" panose="020F0502020204030204" pitchFamily="34" charset="0"/>
                <a:cs typeface="Calibri" panose="020F0502020204030204" pitchFamily="34" charset="0"/>
              </a:endParaRPr>
            </a:p>
          </p:txBody>
        </p:sp>
        <p:sp>
          <p:nvSpPr>
            <p:cNvPr id="44" name="楕円 43">
              <a:extLst>
                <a:ext uri="{FF2B5EF4-FFF2-40B4-BE49-F238E27FC236}">
                  <a16:creationId xmlns:a16="http://schemas.microsoft.com/office/drawing/2014/main" id="{032EFC40-70DD-48F3-AF9D-C901925A6C3A}"/>
                </a:ext>
              </a:extLst>
            </p:cNvPr>
            <p:cNvSpPr/>
            <p:nvPr/>
          </p:nvSpPr>
          <p:spPr>
            <a:xfrm>
              <a:off x="6116320" y="4383313"/>
              <a:ext cx="99060" cy="10064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aphicFrame>
        <p:nvGraphicFramePr>
          <p:cNvPr id="49" name="グラフ 48">
            <a:extLst>
              <a:ext uri="{FF2B5EF4-FFF2-40B4-BE49-F238E27FC236}">
                <a16:creationId xmlns:a16="http://schemas.microsoft.com/office/drawing/2014/main" id="{72EC6EC1-9B7E-42F5-B2AE-2921F7D504C0}"/>
              </a:ext>
            </a:extLst>
          </p:cNvPr>
          <p:cNvGraphicFramePr>
            <a:graphicFrameLocks/>
          </p:cNvGraphicFramePr>
          <p:nvPr>
            <p:extLst>
              <p:ext uri="{D42A27DB-BD31-4B8C-83A1-F6EECF244321}">
                <p14:modId xmlns:p14="http://schemas.microsoft.com/office/powerpoint/2010/main" val="2616428584"/>
              </p:ext>
            </p:extLst>
          </p:nvPr>
        </p:nvGraphicFramePr>
        <p:xfrm>
          <a:off x="6748204" y="1862266"/>
          <a:ext cx="4605596" cy="3820390"/>
        </p:xfrm>
        <a:graphic>
          <a:graphicData uri="http://schemas.openxmlformats.org/drawingml/2006/chart">
            <c:chart xmlns:c="http://schemas.openxmlformats.org/drawingml/2006/chart" xmlns:r="http://schemas.openxmlformats.org/officeDocument/2006/relationships" r:id="rId3"/>
          </a:graphicData>
        </a:graphic>
      </p:graphicFrame>
      <p:sp>
        <p:nvSpPr>
          <p:cNvPr id="64" name="テキスト ボックス 63">
            <a:extLst>
              <a:ext uri="{FF2B5EF4-FFF2-40B4-BE49-F238E27FC236}">
                <a16:creationId xmlns:a16="http://schemas.microsoft.com/office/drawing/2014/main" id="{8DCD144A-31DD-4E26-87D0-782DFED43A2E}"/>
              </a:ext>
            </a:extLst>
          </p:cNvPr>
          <p:cNvSpPr txBox="1"/>
          <p:nvPr/>
        </p:nvSpPr>
        <p:spPr>
          <a:xfrm>
            <a:off x="9046088" y="1690688"/>
            <a:ext cx="2031325" cy="369332"/>
          </a:xfrm>
          <a:prstGeom prst="rect">
            <a:avLst/>
          </a:prstGeom>
          <a:noFill/>
        </p:spPr>
        <p:txBody>
          <a:bodyPr wrap="none" rtlCol="0">
            <a:spAutoFit/>
          </a:bodyPr>
          <a:lstStyle/>
          <a:p>
            <a:r>
              <a:rPr kumimoji="1" lang="en-US" altLang="ja-JP" dirty="0"/>
              <a:t>※</a:t>
            </a:r>
            <a:r>
              <a:rPr kumimoji="1" lang="ja-JP" altLang="en-US" dirty="0"/>
              <a:t>帯は傾向を示す</a:t>
            </a:r>
          </a:p>
        </p:txBody>
      </p:sp>
      <p:cxnSp>
        <p:nvCxnSpPr>
          <p:cNvPr id="20" name="直線コネクタ 19">
            <a:extLst>
              <a:ext uri="{FF2B5EF4-FFF2-40B4-BE49-F238E27FC236}">
                <a16:creationId xmlns:a16="http://schemas.microsoft.com/office/drawing/2014/main" id="{50739E7E-281F-4CF3-B6F9-4287F9DF6410}"/>
              </a:ext>
            </a:extLst>
          </p:cNvPr>
          <p:cNvCxnSpPr>
            <a:cxnSpLocks/>
          </p:cNvCxnSpPr>
          <p:nvPr/>
        </p:nvCxnSpPr>
        <p:spPr>
          <a:xfrm flipH="1" flipV="1">
            <a:off x="8578850" y="2330450"/>
            <a:ext cx="723900" cy="615950"/>
          </a:xfrm>
          <a:prstGeom prst="line">
            <a:avLst/>
          </a:prstGeom>
          <a:ln w="635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C8DBC6E3-2AA8-4351-A272-4FC0816625E3}"/>
              </a:ext>
            </a:extLst>
          </p:cNvPr>
          <p:cNvCxnSpPr>
            <a:cxnSpLocks/>
          </p:cNvCxnSpPr>
          <p:nvPr/>
        </p:nvCxnSpPr>
        <p:spPr>
          <a:xfrm flipH="1" flipV="1">
            <a:off x="9258300" y="2908300"/>
            <a:ext cx="641350" cy="1987550"/>
          </a:xfrm>
          <a:prstGeom prst="line">
            <a:avLst/>
          </a:prstGeom>
          <a:ln w="635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A59B6D4D-AC6B-4C10-A434-D3466EC6733F}"/>
              </a:ext>
            </a:extLst>
          </p:cNvPr>
          <p:cNvSpPr txBox="1"/>
          <p:nvPr/>
        </p:nvSpPr>
        <p:spPr>
          <a:xfrm>
            <a:off x="8641322" y="2249280"/>
            <a:ext cx="630301" cy="230832"/>
          </a:xfrm>
          <a:prstGeom prst="rect">
            <a:avLst/>
          </a:prstGeom>
          <a:noFill/>
        </p:spPr>
        <p:txBody>
          <a:bodyPr wrap="none" rtlCol="0">
            <a:spAutoFit/>
          </a:bodyPr>
          <a:lstStyle/>
          <a:p>
            <a:r>
              <a:rPr lang="en-US" altLang="ja-JP" sz="900" dirty="0">
                <a:solidFill>
                  <a:schemeClr val="bg1">
                    <a:lumMod val="50000"/>
                  </a:schemeClr>
                </a:solidFill>
                <a:latin typeface="Calibri" panose="020F0502020204030204" pitchFamily="34" charset="0"/>
                <a:cs typeface="Calibri" panose="020F0502020204030204" pitchFamily="34" charset="0"/>
              </a:rPr>
              <a:t>x</a:t>
            </a:r>
            <a:r>
              <a:rPr kumimoji="1" lang="en-US" altLang="ja-JP" sz="900" dirty="0">
                <a:solidFill>
                  <a:schemeClr val="bg1">
                    <a:lumMod val="50000"/>
                  </a:schemeClr>
                </a:solidFill>
                <a:latin typeface="Calibri" panose="020F0502020204030204" pitchFamily="34" charset="0"/>
                <a:cs typeface="Calibri" panose="020F0502020204030204" pitchFamily="34" charset="0"/>
              </a:rPr>
              <a:t>36 Array</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26" name="テキスト ボックス 25">
            <a:extLst>
              <a:ext uri="{FF2B5EF4-FFF2-40B4-BE49-F238E27FC236}">
                <a16:creationId xmlns:a16="http://schemas.microsoft.com/office/drawing/2014/main" id="{750C436F-A82A-4AC4-9DA6-C239490C9407}"/>
              </a:ext>
            </a:extLst>
          </p:cNvPr>
          <p:cNvSpPr txBox="1"/>
          <p:nvPr/>
        </p:nvSpPr>
        <p:spPr>
          <a:xfrm>
            <a:off x="9238222" y="2782680"/>
            <a:ext cx="349776"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x89</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27" name="テキスト ボックス 26">
            <a:extLst>
              <a:ext uri="{FF2B5EF4-FFF2-40B4-BE49-F238E27FC236}">
                <a16:creationId xmlns:a16="http://schemas.microsoft.com/office/drawing/2014/main" id="{08943017-DE27-4941-9FA7-E65259579E2E}"/>
              </a:ext>
            </a:extLst>
          </p:cNvPr>
          <p:cNvSpPr txBox="1"/>
          <p:nvPr/>
        </p:nvSpPr>
        <p:spPr>
          <a:xfrm>
            <a:off x="8806940" y="2750542"/>
            <a:ext cx="292068"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x2</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28" name="テキスト ボックス 27">
            <a:extLst>
              <a:ext uri="{FF2B5EF4-FFF2-40B4-BE49-F238E27FC236}">
                <a16:creationId xmlns:a16="http://schemas.microsoft.com/office/drawing/2014/main" id="{B571A518-B34E-4138-9EBE-491AB8B38C65}"/>
              </a:ext>
            </a:extLst>
          </p:cNvPr>
          <p:cNvSpPr txBox="1"/>
          <p:nvPr/>
        </p:nvSpPr>
        <p:spPr>
          <a:xfrm>
            <a:off x="8946154" y="2905870"/>
            <a:ext cx="292068"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x2</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29" name="テキスト ボックス 28">
            <a:extLst>
              <a:ext uri="{FF2B5EF4-FFF2-40B4-BE49-F238E27FC236}">
                <a16:creationId xmlns:a16="http://schemas.microsoft.com/office/drawing/2014/main" id="{BC3EDBFB-ABA7-4B6A-8645-CD03F8F8FF65}"/>
              </a:ext>
            </a:extLst>
          </p:cNvPr>
          <p:cNvSpPr txBox="1"/>
          <p:nvPr/>
        </p:nvSpPr>
        <p:spPr>
          <a:xfrm>
            <a:off x="9065216" y="3063032"/>
            <a:ext cx="292068"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x2</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19" name="正方形/長方形 18">
            <a:extLst>
              <a:ext uri="{FF2B5EF4-FFF2-40B4-BE49-F238E27FC236}">
                <a16:creationId xmlns:a16="http://schemas.microsoft.com/office/drawing/2014/main" id="{4D1BE675-987D-4885-8F8F-4CA545F1C712}"/>
              </a:ext>
            </a:extLst>
          </p:cNvPr>
          <p:cNvSpPr/>
          <p:nvPr/>
        </p:nvSpPr>
        <p:spPr>
          <a:xfrm>
            <a:off x="1899933" y="5886128"/>
            <a:ext cx="4000535" cy="369332"/>
          </a:xfrm>
          <a:prstGeom prst="rect">
            <a:avLst/>
          </a:prstGeom>
        </p:spPr>
        <p:txBody>
          <a:bodyPr wrap="square">
            <a:spAutoFit/>
          </a:bodyPr>
          <a:lstStyle/>
          <a:p>
            <a:pPr marL="285750" indent="-285750">
              <a:buFont typeface="Arial" panose="020B0604020202020204" pitchFamily="34" charset="0"/>
              <a:buChar char="•"/>
            </a:pPr>
            <a:r>
              <a:rPr lang="ja-JP" altLang="en-US" dirty="0"/>
              <a:t>日本における開発が活発</a:t>
            </a:r>
          </a:p>
        </p:txBody>
      </p:sp>
      <p:sp>
        <p:nvSpPr>
          <p:cNvPr id="21" name="正方形/長方形 20">
            <a:extLst>
              <a:ext uri="{FF2B5EF4-FFF2-40B4-BE49-F238E27FC236}">
                <a16:creationId xmlns:a16="http://schemas.microsoft.com/office/drawing/2014/main" id="{F9104DD1-FE33-47B1-8100-20B1665C5C69}"/>
              </a:ext>
            </a:extLst>
          </p:cNvPr>
          <p:cNvSpPr/>
          <p:nvPr/>
        </p:nvSpPr>
        <p:spPr>
          <a:xfrm>
            <a:off x="7578708" y="5885004"/>
            <a:ext cx="3368214" cy="369332"/>
          </a:xfrm>
          <a:prstGeom prst="rect">
            <a:avLst/>
          </a:prstGeom>
        </p:spPr>
        <p:txBody>
          <a:bodyPr wrap="square">
            <a:spAutoFit/>
          </a:bodyPr>
          <a:lstStyle/>
          <a:p>
            <a:pPr marL="285750" indent="-285750">
              <a:buFont typeface="Arial" panose="020B0604020202020204" pitchFamily="34" charset="0"/>
              <a:buChar char="•"/>
            </a:pPr>
            <a:r>
              <a:rPr lang="ja-JP" altLang="en-US" dirty="0"/>
              <a:t>アレイ化で高出力を達成</a:t>
            </a:r>
          </a:p>
        </p:txBody>
      </p:sp>
    </p:spTree>
    <p:extLst>
      <p:ext uri="{BB962C8B-B14F-4D97-AF65-F5344CB8AC3E}">
        <p14:creationId xmlns:p14="http://schemas.microsoft.com/office/powerpoint/2010/main" val="1952209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689E35-A938-46F3-B7F2-0F25AA2B1066}"/>
              </a:ext>
            </a:extLst>
          </p:cNvPr>
          <p:cNvSpPr>
            <a:spLocks noGrp="1"/>
          </p:cNvSpPr>
          <p:nvPr>
            <p:ph type="title"/>
          </p:nvPr>
        </p:nvSpPr>
        <p:spPr/>
        <p:txBody>
          <a:bodyPr/>
          <a:lstStyle/>
          <a:p>
            <a:r>
              <a:rPr lang="en-US" altLang="ja-JP" dirty="0"/>
              <a:t>RTD</a:t>
            </a:r>
            <a:r>
              <a:rPr lang="ja-JP" altLang="en-US" dirty="0"/>
              <a:t>の</a:t>
            </a:r>
            <a:r>
              <a:rPr kumimoji="1" lang="ja-JP" altLang="en-US" dirty="0"/>
              <a:t>電力効率・面積効率</a:t>
            </a:r>
          </a:p>
        </p:txBody>
      </p:sp>
      <p:graphicFrame>
        <p:nvGraphicFramePr>
          <p:cNvPr id="8" name="グラフ 7">
            <a:extLst>
              <a:ext uri="{FF2B5EF4-FFF2-40B4-BE49-F238E27FC236}">
                <a16:creationId xmlns:a16="http://schemas.microsoft.com/office/drawing/2014/main" id="{85FD4B43-32B2-4005-A7B9-272B1CF5597E}"/>
              </a:ext>
            </a:extLst>
          </p:cNvPr>
          <p:cNvGraphicFramePr>
            <a:graphicFrameLocks/>
          </p:cNvGraphicFramePr>
          <p:nvPr>
            <p:extLst>
              <p:ext uri="{D42A27DB-BD31-4B8C-83A1-F6EECF244321}">
                <p14:modId xmlns:p14="http://schemas.microsoft.com/office/powerpoint/2010/main" val="2239150028"/>
              </p:ext>
            </p:extLst>
          </p:nvPr>
        </p:nvGraphicFramePr>
        <p:xfrm>
          <a:off x="1284214" y="2040081"/>
          <a:ext cx="4605596" cy="38065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a:extLst>
              <a:ext uri="{FF2B5EF4-FFF2-40B4-BE49-F238E27FC236}">
                <a16:creationId xmlns:a16="http://schemas.microsoft.com/office/drawing/2014/main" id="{A63A3C45-B83F-404E-9EFD-74E5E134C557}"/>
              </a:ext>
            </a:extLst>
          </p:cNvPr>
          <p:cNvGraphicFramePr>
            <a:graphicFrameLocks/>
          </p:cNvGraphicFramePr>
          <p:nvPr>
            <p:extLst>
              <p:ext uri="{D42A27DB-BD31-4B8C-83A1-F6EECF244321}">
                <p14:modId xmlns:p14="http://schemas.microsoft.com/office/powerpoint/2010/main" val="4256460912"/>
              </p:ext>
            </p:extLst>
          </p:nvPr>
        </p:nvGraphicFramePr>
        <p:xfrm>
          <a:off x="6748204" y="2040081"/>
          <a:ext cx="4605596" cy="3806537"/>
        </p:xfrm>
        <a:graphic>
          <a:graphicData uri="http://schemas.openxmlformats.org/drawingml/2006/chart">
            <c:chart xmlns:c="http://schemas.openxmlformats.org/drawingml/2006/chart" xmlns:r="http://schemas.openxmlformats.org/officeDocument/2006/relationships" r:id="rId3"/>
          </a:graphicData>
        </a:graphic>
      </p:graphicFrame>
      <p:sp>
        <p:nvSpPr>
          <p:cNvPr id="12" name="テキスト ボックス 11">
            <a:extLst>
              <a:ext uri="{FF2B5EF4-FFF2-40B4-BE49-F238E27FC236}">
                <a16:creationId xmlns:a16="http://schemas.microsoft.com/office/drawing/2014/main" id="{DE2BD34E-A39E-41C9-A842-493414ED0086}"/>
              </a:ext>
            </a:extLst>
          </p:cNvPr>
          <p:cNvSpPr txBox="1"/>
          <p:nvPr/>
        </p:nvSpPr>
        <p:spPr>
          <a:xfrm>
            <a:off x="8934505" y="1861577"/>
            <a:ext cx="2031325" cy="369332"/>
          </a:xfrm>
          <a:prstGeom prst="rect">
            <a:avLst/>
          </a:prstGeom>
          <a:noFill/>
        </p:spPr>
        <p:txBody>
          <a:bodyPr wrap="none" rtlCol="0">
            <a:spAutoFit/>
          </a:bodyPr>
          <a:lstStyle/>
          <a:p>
            <a:r>
              <a:rPr kumimoji="1" lang="en-US" altLang="ja-JP" dirty="0"/>
              <a:t>※</a:t>
            </a:r>
            <a:r>
              <a:rPr kumimoji="1" lang="ja-JP" altLang="en-US" dirty="0"/>
              <a:t>帯は傾向を示す</a:t>
            </a:r>
          </a:p>
        </p:txBody>
      </p:sp>
      <p:sp>
        <p:nvSpPr>
          <p:cNvPr id="13" name="テキスト ボックス 12">
            <a:extLst>
              <a:ext uri="{FF2B5EF4-FFF2-40B4-BE49-F238E27FC236}">
                <a16:creationId xmlns:a16="http://schemas.microsoft.com/office/drawing/2014/main" id="{B3720600-64D1-4D38-B04E-E07B6FAD54D0}"/>
              </a:ext>
            </a:extLst>
          </p:cNvPr>
          <p:cNvSpPr txBox="1"/>
          <p:nvPr/>
        </p:nvSpPr>
        <p:spPr>
          <a:xfrm>
            <a:off x="3532894" y="1861577"/>
            <a:ext cx="2031325" cy="369332"/>
          </a:xfrm>
          <a:prstGeom prst="rect">
            <a:avLst/>
          </a:prstGeom>
          <a:noFill/>
        </p:spPr>
        <p:txBody>
          <a:bodyPr wrap="none" rtlCol="0">
            <a:spAutoFit/>
          </a:bodyPr>
          <a:lstStyle/>
          <a:p>
            <a:r>
              <a:rPr kumimoji="1" lang="en-US" altLang="ja-JP" dirty="0"/>
              <a:t>※</a:t>
            </a:r>
            <a:r>
              <a:rPr kumimoji="1" lang="ja-JP" altLang="en-US" dirty="0"/>
              <a:t>帯は傾向を示す</a:t>
            </a:r>
          </a:p>
        </p:txBody>
      </p:sp>
      <p:cxnSp>
        <p:nvCxnSpPr>
          <p:cNvPr id="14" name="直線コネクタ 13">
            <a:extLst>
              <a:ext uri="{FF2B5EF4-FFF2-40B4-BE49-F238E27FC236}">
                <a16:creationId xmlns:a16="http://schemas.microsoft.com/office/drawing/2014/main" id="{6C7D0DB6-1F8E-4394-ACE1-A5DBEB64DA13}"/>
              </a:ext>
            </a:extLst>
          </p:cNvPr>
          <p:cNvCxnSpPr>
            <a:cxnSpLocks/>
          </p:cNvCxnSpPr>
          <p:nvPr/>
        </p:nvCxnSpPr>
        <p:spPr>
          <a:xfrm flipH="1" flipV="1">
            <a:off x="8504156" y="2210717"/>
            <a:ext cx="1233733" cy="2295295"/>
          </a:xfrm>
          <a:prstGeom prst="line">
            <a:avLst/>
          </a:prstGeom>
          <a:ln w="635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82205538-CCE6-4905-B88D-FFA72FF3650A}"/>
              </a:ext>
            </a:extLst>
          </p:cNvPr>
          <p:cNvCxnSpPr>
            <a:cxnSpLocks/>
          </p:cNvCxnSpPr>
          <p:nvPr/>
        </p:nvCxnSpPr>
        <p:spPr>
          <a:xfrm flipH="1" flipV="1">
            <a:off x="3443534" y="2834458"/>
            <a:ext cx="864515" cy="1454738"/>
          </a:xfrm>
          <a:prstGeom prst="line">
            <a:avLst/>
          </a:prstGeom>
          <a:ln w="635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08C959-4C2C-499F-A34E-03F7A91C6D3E}"/>
              </a:ext>
            </a:extLst>
          </p:cNvPr>
          <p:cNvSpPr/>
          <p:nvPr/>
        </p:nvSpPr>
        <p:spPr>
          <a:xfrm>
            <a:off x="1960318" y="5846618"/>
            <a:ext cx="4000535" cy="369332"/>
          </a:xfrm>
          <a:prstGeom prst="rect">
            <a:avLst/>
          </a:prstGeom>
        </p:spPr>
        <p:txBody>
          <a:bodyPr wrap="square">
            <a:spAutoFit/>
          </a:bodyPr>
          <a:lstStyle/>
          <a:p>
            <a:pPr marL="285750" indent="-285750">
              <a:buFont typeface="Arial" panose="020B0604020202020204" pitchFamily="34" charset="0"/>
              <a:buChar char="•"/>
            </a:pPr>
            <a:r>
              <a:rPr lang="en-US" altLang="ja-JP" dirty="0"/>
              <a:t>450GHz</a:t>
            </a:r>
            <a:r>
              <a:rPr lang="ja-JP" altLang="en-US" dirty="0"/>
              <a:t>で</a:t>
            </a:r>
            <a:r>
              <a:rPr lang="en-US" altLang="ja-JP" dirty="0"/>
              <a:t>1%</a:t>
            </a:r>
            <a:r>
              <a:rPr lang="ja-JP" altLang="en-US" dirty="0"/>
              <a:t>の高い効率を達成</a:t>
            </a:r>
          </a:p>
        </p:txBody>
      </p:sp>
    </p:spTree>
    <p:extLst>
      <p:ext uri="{BB962C8B-B14F-4D97-AF65-F5344CB8AC3E}">
        <p14:creationId xmlns:p14="http://schemas.microsoft.com/office/powerpoint/2010/main" val="1237409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689E35-A938-46F3-B7F2-0F25AA2B1066}"/>
              </a:ext>
            </a:extLst>
          </p:cNvPr>
          <p:cNvSpPr>
            <a:spLocks noGrp="1"/>
          </p:cNvSpPr>
          <p:nvPr>
            <p:ph type="title"/>
          </p:nvPr>
        </p:nvSpPr>
        <p:spPr/>
        <p:txBody>
          <a:bodyPr/>
          <a:lstStyle/>
          <a:p>
            <a:r>
              <a:rPr lang="en-US" altLang="ja-JP" dirty="0"/>
              <a:t>RTD</a:t>
            </a:r>
            <a:r>
              <a:rPr lang="ja-JP" altLang="en-US" dirty="0"/>
              <a:t>の年次発展傾向</a:t>
            </a:r>
            <a:endParaRPr kumimoji="1" lang="ja-JP" altLang="en-US" dirty="0"/>
          </a:p>
        </p:txBody>
      </p:sp>
      <p:graphicFrame>
        <p:nvGraphicFramePr>
          <p:cNvPr id="6" name="グラフ 5">
            <a:extLst>
              <a:ext uri="{FF2B5EF4-FFF2-40B4-BE49-F238E27FC236}">
                <a16:creationId xmlns:a16="http://schemas.microsoft.com/office/drawing/2014/main" id="{1905E98D-7064-4C3A-B95A-CC3616D0D797}"/>
              </a:ext>
            </a:extLst>
          </p:cNvPr>
          <p:cNvGraphicFramePr>
            <a:graphicFrameLocks/>
          </p:cNvGraphicFramePr>
          <p:nvPr>
            <p:extLst/>
          </p:nvPr>
        </p:nvGraphicFramePr>
        <p:xfrm>
          <a:off x="1038850" y="1982930"/>
          <a:ext cx="4605596" cy="3806537"/>
        </p:xfrm>
        <a:graphic>
          <a:graphicData uri="http://schemas.openxmlformats.org/drawingml/2006/chart">
            <c:chart xmlns:c="http://schemas.openxmlformats.org/drawingml/2006/chart" xmlns:r="http://schemas.openxmlformats.org/officeDocument/2006/relationships" r:id="rId2"/>
          </a:graphicData>
        </a:graphic>
      </p:graphicFrame>
      <p:sp>
        <p:nvSpPr>
          <p:cNvPr id="7" name="正方形/長方形 6">
            <a:extLst>
              <a:ext uri="{FF2B5EF4-FFF2-40B4-BE49-F238E27FC236}">
                <a16:creationId xmlns:a16="http://schemas.microsoft.com/office/drawing/2014/main" id="{D7F99C01-6507-4514-9EE2-CED62D9703F4}"/>
              </a:ext>
            </a:extLst>
          </p:cNvPr>
          <p:cNvSpPr/>
          <p:nvPr/>
        </p:nvSpPr>
        <p:spPr>
          <a:xfrm>
            <a:off x="1304710" y="5885936"/>
            <a:ext cx="4524098" cy="646331"/>
          </a:xfrm>
          <a:prstGeom prst="rect">
            <a:avLst/>
          </a:prstGeom>
        </p:spPr>
        <p:txBody>
          <a:bodyPr wrap="square">
            <a:spAutoFit/>
          </a:bodyPr>
          <a:lstStyle/>
          <a:p>
            <a:pPr marL="285750" indent="-285750">
              <a:buFont typeface="Arial" panose="020B0604020202020204" pitchFamily="34" charset="0"/>
              <a:buChar char="•"/>
            </a:pPr>
            <a:r>
              <a:rPr lang="en-US" altLang="ja-JP" dirty="0"/>
              <a:t>6G</a:t>
            </a:r>
            <a:r>
              <a:rPr lang="ja-JP" altLang="en-US" dirty="0"/>
              <a:t>で想定される周波数帯まで既に到達している</a:t>
            </a:r>
          </a:p>
        </p:txBody>
      </p:sp>
      <p:sp>
        <p:nvSpPr>
          <p:cNvPr id="8" name="正方形/長方形 7">
            <a:extLst>
              <a:ext uri="{FF2B5EF4-FFF2-40B4-BE49-F238E27FC236}">
                <a16:creationId xmlns:a16="http://schemas.microsoft.com/office/drawing/2014/main" id="{B3871BCD-79BC-486D-95C2-7229E5DD0BD7}"/>
              </a:ext>
            </a:extLst>
          </p:cNvPr>
          <p:cNvSpPr/>
          <p:nvPr/>
        </p:nvSpPr>
        <p:spPr>
          <a:xfrm>
            <a:off x="7571505" y="5885936"/>
            <a:ext cx="3905680" cy="369332"/>
          </a:xfrm>
          <a:prstGeom prst="rect">
            <a:avLst/>
          </a:prstGeom>
        </p:spPr>
        <p:txBody>
          <a:bodyPr wrap="square">
            <a:spAutoFit/>
          </a:bodyPr>
          <a:lstStyle/>
          <a:p>
            <a:pPr marL="285750" indent="-285750">
              <a:buFont typeface="Arial" panose="020B0604020202020204" pitchFamily="34" charset="0"/>
              <a:buChar char="•"/>
            </a:pPr>
            <a:r>
              <a:rPr lang="ja-JP" altLang="en-US" dirty="0"/>
              <a:t>出力は年々増加、既に</a:t>
            </a:r>
            <a:r>
              <a:rPr lang="en-US" altLang="ja-JP" dirty="0"/>
              <a:t>&gt;10dBm</a:t>
            </a:r>
            <a:endParaRPr lang="ja-JP" altLang="en-US" dirty="0"/>
          </a:p>
        </p:txBody>
      </p:sp>
      <p:graphicFrame>
        <p:nvGraphicFramePr>
          <p:cNvPr id="10" name="グラフ 9">
            <a:extLst>
              <a:ext uri="{FF2B5EF4-FFF2-40B4-BE49-F238E27FC236}">
                <a16:creationId xmlns:a16="http://schemas.microsoft.com/office/drawing/2014/main" id="{3DFB3D03-6070-4B84-A94E-61AF6C537BED}"/>
              </a:ext>
            </a:extLst>
          </p:cNvPr>
          <p:cNvGraphicFramePr>
            <a:graphicFrameLocks/>
          </p:cNvGraphicFramePr>
          <p:nvPr>
            <p:extLst>
              <p:ext uri="{D42A27DB-BD31-4B8C-83A1-F6EECF244321}">
                <p14:modId xmlns:p14="http://schemas.microsoft.com/office/powerpoint/2010/main" val="1673579563"/>
              </p:ext>
            </p:extLst>
          </p:nvPr>
        </p:nvGraphicFramePr>
        <p:xfrm>
          <a:off x="6981610" y="1982930"/>
          <a:ext cx="4495575" cy="3817380"/>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直線コネクタ 10">
            <a:extLst>
              <a:ext uri="{FF2B5EF4-FFF2-40B4-BE49-F238E27FC236}">
                <a16:creationId xmlns:a16="http://schemas.microsoft.com/office/drawing/2014/main" id="{819E5843-92F7-460E-8873-74D44130D1A5}"/>
              </a:ext>
            </a:extLst>
          </p:cNvPr>
          <p:cNvCxnSpPr>
            <a:cxnSpLocks/>
          </p:cNvCxnSpPr>
          <p:nvPr/>
        </p:nvCxnSpPr>
        <p:spPr>
          <a:xfrm flipV="1">
            <a:off x="7815050" y="2152650"/>
            <a:ext cx="2337738" cy="2752183"/>
          </a:xfrm>
          <a:prstGeom prst="line">
            <a:avLst/>
          </a:prstGeom>
          <a:ln w="635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7CF1C103-4C36-45A8-874F-CC1045DC1545}"/>
              </a:ext>
            </a:extLst>
          </p:cNvPr>
          <p:cNvCxnSpPr>
            <a:cxnSpLocks/>
          </p:cNvCxnSpPr>
          <p:nvPr/>
        </p:nvCxnSpPr>
        <p:spPr>
          <a:xfrm flipV="1">
            <a:off x="2090525" y="2457450"/>
            <a:ext cx="1528975" cy="1885409"/>
          </a:xfrm>
          <a:prstGeom prst="line">
            <a:avLst/>
          </a:prstGeom>
          <a:ln w="635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32C70C96-09A0-44B2-AA8F-9944FA2E9127}"/>
              </a:ext>
            </a:extLst>
          </p:cNvPr>
          <p:cNvSpPr txBox="1"/>
          <p:nvPr/>
        </p:nvSpPr>
        <p:spPr>
          <a:xfrm>
            <a:off x="9470881" y="2513230"/>
            <a:ext cx="630301" cy="230832"/>
          </a:xfrm>
          <a:prstGeom prst="rect">
            <a:avLst/>
          </a:prstGeom>
          <a:noFill/>
        </p:spPr>
        <p:txBody>
          <a:bodyPr wrap="none" rtlCol="0">
            <a:spAutoFit/>
          </a:bodyPr>
          <a:lstStyle/>
          <a:p>
            <a:r>
              <a:rPr lang="en-US" altLang="ja-JP" sz="900" dirty="0">
                <a:solidFill>
                  <a:schemeClr val="bg1">
                    <a:lumMod val="50000"/>
                  </a:schemeClr>
                </a:solidFill>
                <a:latin typeface="Calibri" panose="020F0502020204030204" pitchFamily="34" charset="0"/>
                <a:cs typeface="Calibri" panose="020F0502020204030204" pitchFamily="34" charset="0"/>
              </a:rPr>
              <a:t>x</a:t>
            </a:r>
            <a:r>
              <a:rPr kumimoji="1" lang="en-US" altLang="ja-JP" sz="900" dirty="0">
                <a:solidFill>
                  <a:schemeClr val="bg1">
                    <a:lumMod val="50000"/>
                  </a:schemeClr>
                </a:solidFill>
                <a:latin typeface="Calibri" panose="020F0502020204030204" pitchFamily="34" charset="0"/>
                <a:cs typeface="Calibri" panose="020F0502020204030204" pitchFamily="34" charset="0"/>
              </a:rPr>
              <a:t>36 Array</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0636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E9F8CB-ABA4-4736-AED1-9365FCFA4DA3}"/>
              </a:ext>
            </a:extLst>
          </p:cNvPr>
          <p:cNvSpPr>
            <a:spLocks noGrp="1"/>
          </p:cNvSpPr>
          <p:nvPr>
            <p:ph type="title"/>
          </p:nvPr>
        </p:nvSpPr>
        <p:spPr/>
        <p:txBody>
          <a:bodyPr/>
          <a:lstStyle/>
          <a:p>
            <a:r>
              <a:rPr kumimoji="1" lang="ja-JP" altLang="en-US" dirty="0"/>
              <a:t>想定ユースケース（システム</a:t>
            </a:r>
            <a:r>
              <a:rPr kumimoji="1" lang="en-US" altLang="ja-JP" dirty="0"/>
              <a:t>G</a:t>
            </a:r>
            <a:r>
              <a:rPr kumimoji="1" lang="ja-JP" altLang="en-US" dirty="0"/>
              <a:t>より）</a:t>
            </a:r>
          </a:p>
        </p:txBody>
      </p:sp>
      <p:pic>
        <p:nvPicPr>
          <p:cNvPr id="4" name="Picture 12" descr="街路灯 無料 アイコン の Selman Icons">
            <a:extLst>
              <a:ext uri="{FF2B5EF4-FFF2-40B4-BE49-F238E27FC236}">
                <a16:creationId xmlns:a16="http://schemas.microsoft.com/office/drawing/2014/main" id="{81196D68-6FCF-482B-9834-727E421CF9A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96827" y="2561944"/>
            <a:ext cx="2656534" cy="2656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ビルのシルエット07 | 無料のAi・PNG白黒シルエットイラスト">
            <a:extLst>
              <a:ext uri="{FF2B5EF4-FFF2-40B4-BE49-F238E27FC236}">
                <a16:creationId xmlns:a16="http://schemas.microsoft.com/office/drawing/2014/main" id="{B800E87B-A52C-4FF9-AAA7-6A6DEDB589A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28377" y="2162489"/>
            <a:ext cx="1776254" cy="2656534"/>
          </a:xfrm>
          <a:prstGeom prst="rect">
            <a:avLst/>
          </a:prstGeom>
          <a:noFill/>
          <a:extLst>
            <a:ext uri="{909E8E84-426E-40DD-AFC4-6F175D3DCCD1}">
              <a14:hiddenFill xmlns:a14="http://schemas.microsoft.com/office/drawing/2010/main">
                <a:solidFill>
                  <a:srgbClr val="FFFFFF"/>
                </a:solidFill>
              </a14:hiddenFill>
            </a:ext>
          </a:extLst>
        </p:spPr>
      </p:pic>
      <p:sp>
        <p:nvSpPr>
          <p:cNvPr id="6" name="角丸四角形 71">
            <a:extLst>
              <a:ext uri="{FF2B5EF4-FFF2-40B4-BE49-F238E27FC236}">
                <a16:creationId xmlns:a16="http://schemas.microsoft.com/office/drawing/2014/main" id="{EED770AA-2936-4749-9B1F-6DC9297382C0}"/>
              </a:ext>
            </a:extLst>
          </p:cNvPr>
          <p:cNvSpPr/>
          <p:nvPr/>
        </p:nvSpPr>
        <p:spPr>
          <a:xfrm>
            <a:off x="7249904" y="3346496"/>
            <a:ext cx="440548" cy="354799"/>
          </a:xfrm>
          <a:prstGeom prst="roundRect">
            <a:avLst/>
          </a:prstGeom>
          <a:solidFill>
            <a:srgbClr val="FF40FF"/>
          </a:solidFill>
          <a:ln>
            <a:solidFill>
              <a:srgbClr val="FF4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7" name="図 6">
            <a:extLst>
              <a:ext uri="{FF2B5EF4-FFF2-40B4-BE49-F238E27FC236}">
                <a16:creationId xmlns:a16="http://schemas.microsoft.com/office/drawing/2014/main" id="{3A174D49-D96F-43E4-B7E2-6609AE0C44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99172" y="3917957"/>
            <a:ext cx="901066" cy="901066"/>
          </a:xfrm>
          <a:prstGeom prst="rect">
            <a:avLst/>
          </a:prstGeom>
        </p:spPr>
      </p:pic>
      <p:sp>
        <p:nvSpPr>
          <p:cNvPr id="8" name="テキスト ボックス 7">
            <a:extLst>
              <a:ext uri="{FF2B5EF4-FFF2-40B4-BE49-F238E27FC236}">
                <a16:creationId xmlns:a16="http://schemas.microsoft.com/office/drawing/2014/main" id="{81163281-E522-4328-8915-EDF31F9C46A2}"/>
              </a:ext>
            </a:extLst>
          </p:cNvPr>
          <p:cNvSpPr txBox="1"/>
          <p:nvPr/>
        </p:nvSpPr>
        <p:spPr>
          <a:xfrm>
            <a:off x="8262478" y="1690688"/>
            <a:ext cx="2301574" cy="646331"/>
          </a:xfrm>
          <a:prstGeom prst="rect">
            <a:avLst/>
          </a:prstGeom>
          <a:noFill/>
        </p:spPr>
        <p:txBody>
          <a:bodyPr wrap="square" rtlCol="0">
            <a:spAutoFit/>
          </a:bodyPr>
          <a:lstStyle/>
          <a:p>
            <a:r>
              <a:rPr lang="ja-JP" altLang="en-US" b="1">
                <a:solidFill>
                  <a:srgbClr val="FF40FF"/>
                </a:solidFill>
                <a:latin typeface="Meiryo" panose="020B0604030504040204" pitchFamily="34" charset="-128"/>
                <a:ea typeface="Meiryo" panose="020B0604030504040204" pitchFamily="34" charset="-128"/>
              </a:rPr>
              <a:t>スモールセル</a:t>
            </a:r>
            <a:endParaRPr lang="en-US" altLang="ja-JP" b="1" dirty="0">
              <a:solidFill>
                <a:srgbClr val="FF40FF"/>
              </a:solidFill>
              <a:latin typeface="Meiryo" panose="020B0604030504040204" pitchFamily="34" charset="-128"/>
              <a:ea typeface="Meiryo" panose="020B0604030504040204" pitchFamily="34" charset="-128"/>
            </a:endParaRPr>
          </a:p>
          <a:p>
            <a:r>
              <a:rPr lang="ja-JP" altLang="en-US" b="1">
                <a:solidFill>
                  <a:srgbClr val="FF40FF"/>
                </a:solidFill>
                <a:latin typeface="Meiryo" panose="020B0604030504040204" pitchFamily="34" charset="-128"/>
                <a:ea typeface="Meiryo" panose="020B0604030504040204" pitchFamily="34" charset="-128"/>
              </a:rPr>
              <a:t>アクセス回線</a:t>
            </a:r>
          </a:p>
        </p:txBody>
      </p:sp>
      <p:sp>
        <p:nvSpPr>
          <p:cNvPr id="9" name="円/楕円 80">
            <a:extLst>
              <a:ext uri="{FF2B5EF4-FFF2-40B4-BE49-F238E27FC236}">
                <a16:creationId xmlns:a16="http://schemas.microsoft.com/office/drawing/2014/main" id="{8534CE90-AC84-48A8-AC98-34A00383B1F1}"/>
              </a:ext>
            </a:extLst>
          </p:cNvPr>
          <p:cNvSpPr/>
          <p:nvPr/>
        </p:nvSpPr>
        <p:spPr>
          <a:xfrm rot="900000">
            <a:off x="1563406" y="1842859"/>
            <a:ext cx="707149" cy="584668"/>
          </a:xfrm>
          <a:prstGeom prst="ellipse">
            <a:avLst/>
          </a:prstGeom>
          <a:solidFill>
            <a:srgbClr val="FF40FF"/>
          </a:solidFill>
          <a:ln>
            <a:solidFill>
              <a:srgbClr val="FF40FF"/>
            </a:solidFill>
          </a:ln>
          <a:scene3d>
            <a:camera prst="isometricRightUp">
              <a:rot lat="443910" lon="6529656" rev="256451"/>
            </a:camera>
            <a:lightRig rig="threePt" dir="t"/>
          </a:scene3d>
          <a:sp3d>
            <a:bevelT w="203200" h="241300" prst="angle"/>
            <a:bevelB w="50800" h="25400" prst="coolSlan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D01AF305-0686-4BE0-94B1-6E13FA5A7B57}"/>
              </a:ext>
            </a:extLst>
          </p:cNvPr>
          <p:cNvCxnSpPr/>
          <p:nvPr/>
        </p:nvCxnSpPr>
        <p:spPr>
          <a:xfrm>
            <a:off x="2416057" y="2302310"/>
            <a:ext cx="4030305" cy="933609"/>
          </a:xfrm>
          <a:prstGeom prst="straightConnector1">
            <a:avLst/>
          </a:prstGeom>
          <a:ln w="50800">
            <a:solidFill>
              <a:srgbClr val="FF40FF"/>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2EC6C578-74EE-4D92-8E90-A0454D776299}"/>
              </a:ext>
            </a:extLst>
          </p:cNvPr>
          <p:cNvCxnSpPr>
            <a:cxnSpLocks/>
          </p:cNvCxnSpPr>
          <p:nvPr/>
        </p:nvCxnSpPr>
        <p:spPr>
          <a:xfrm>
            <a:off x="7800570" y="3574779"/>
            <a:ext cx="2093352" cy="503053"/>
          </a:xfrm>
          <a:prstGeom prst="straightConnector1">
            <a:avLst/>
          </a:prstGeom>
          <a:ln w="50800">
            <a:solidFill>
              <a:srgbClr val="FF40FF"/>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36B3FF49-C15E-4DFF-BA37-D1044A0F2AB7}"/>
              </a:ext>
            </a:extLst>
          </p:cNvPr>
          <p:cNvSpPr txBox="1"/>
          <p:nvPr/>
        </p:nvSpPr>
        <p:spPr>
          <a:xfrm>
            <a:off x="2657429" y="3170810"/>
            <a:ext cx="3823507" cy="369332"/>
          </a:xfrm>
          <a:prstGeom prst="rect">
            <a:avLst/>
          </a:prstGeom>
          <a:noFill/>
        </p:spPr>
        <p:txBody>
          <a:bodyPr wrap="square" rtlCol="0">
            <a:spAutoFit/>
          </a:bodyPr>
          <a:lstStyle/>
          <a:p>
            <a:r>
              <a:rPr lang="ja-JP" altLang="en-US" b="1">
                <a:solidFill>
                  <a:srgbClr val="FF40FF"/>
                </a:solidFill>
                <a:latin typeface="Meiryo" panose="020B0604030504040204" pitchFamily="34" charset="-128"/>
                <a:ea typeface="Meiryo" panose="020B0604030504040204" pitchFamily="34" charset="-128"/>
              </a:rPr>
              <a:t>バックホール</a:t>
            </a:r>
            <a:r>
              <a:rPr lang="en-US" altLang="ja-JP" b="1" dirty="0">
                <a:solidFill>
                  <a:srgbClr val="FF40FF"/>
                </a:solidFill>
                <a:latin typeface="Meiryo" panose="020B0604030504040204" pitchFamily="34" charset="-128"/>
                <a:ea typeface="Meiryo" panose="020B0604030504040204" pitchFamily="34" charset="-128"/>
              </a:rPr>
              <a:t> / </a:t>
            </a:r>
            <a:r>
              <a:rPr lang="ja-JP" altLang="en-US" b="1">
                <a:solidFill>
                  <a:srgbClr val="FF40FF"/>
                </a:solidFill>
                <a:latin typeface="Meiryo" panose="020B0604030504040204" pitchFamily="34" charset="-128"/>
                <a:ea typeface="Meiryo" panose="020B0604030504040204" pitchFamily="34" charset="-128"/>
              </a:rPr>
              <a:t>フロントホール</a:t>
            </a:r>
          </a:p>
        </p:txBody>
      </p:sp>
      <p:sp>
        <p:nvSpPr>
          <p:cNvPr id="13" name="円/楕円 88">
            <a:extLst>
              <a:ext uri="{FF2B5EF4-FFF2-40B4-BE49-F238E27FC236}">
                <a16:creationId xmlns:a16="http://schemas.microsoft.com/office/drawing/2014/main" id="{E0E69A52-36F3-40E9-AE9E-D2157037D114}"/>
              </a:ext>
            </a:extLst>
          </p:cNvPr>
          <p:cNvSpPr/>
          <p:nvPr/>
        </p:nvSpPr>
        <p:spPr>
          <a:xfrm rot="11455948">
            <a:off x="6614305" y="3008655"/>
            <a:ext cx="707149" cy="584668"/>
          </a:xfrm>
          <a:prstGeom prst="ellipse">
            <a:avLst/>
          </a:prstGeom>
          <a:solidFill>
            <a:srgbClr val="FF40FF"/>
          </a:solidFill>
          <a:ln>
            <a:solidFill>
              <a:srgbClr val="FF40FF"/>
            </a:solidFill>
          </a:ln>
          <a:scene3d>
            <a:camera prst="isometricRightUp">
              <a:rot lat="443910" lon="6529656" rev="256451"/>
            </a:camera>
            <a:lightRig rig="threePt" dir="t"/>
          </a:scene3d>
          <a:sp3d>
            <a:bevelT w="203200" h="241300" prst="angle"/>
            <a:bevelB w="50800" h="25400" prst="coolSlan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8" name="右中かっこ 17">
            <a:extLst>
              <a:ext uri="{FF2B5EF4-FFF2-40B4-BE49-F238E27FC236}">
                <a16:creationId xmlns:a16="http://schemas.microsoft.com/office/drawing/2014/main" id="{AE2C9812-4068-4352-ACBE-13FE64EEBE72}"/>
              </a:ext>
            </a:extLst>
          </p:cNvPr>
          <p:cNvSpPr/>
          <p:nvPr/>
        </p:nvSpPr>
        <p:spPr>
          <a:xfrm rot="5400000">
            <a:off x="5969718" y="496369"/>
            <a:ext cx="252562" cy="9533393"/>
          </a:xfrm>
          <a:prstGeom prst="rightBrace">
            <a:avLst>
              <a:gd name="adj1" fmla="val 49320"/>
              <a:gd name="adj2" fmla="val 25659"/>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右中かっこ 18">
            <a:extLst>
              <a:ext uri="{FF2B5EF4-FFF2-40B4-BE49-F238E27FC236}">
                <a16:creationId xmlns:a16="http://schemas.microsoft.com/office/drawing/2014/main" id="{0604E06E-4703-4FD4-829D-C98C8B205C6A}"/>
              </a:ext>
            </a:extLst>
          </p:cNvPr>
          <p:cNvSpPr/>
          <p:nvPr/>
        </p:nvSpPr>
        <p:spPr>
          <a:xfrm rot="5400000">
            <a:off x="4134503" y="2331582"/>
            <a:ext cx="496265" cy="6106668"/>
          </a:xfrm>
          <a:prstGeom prst="rightBrace">
            <a:avLst>
              <a:gd name="adj1" fmla="val 49320"/>
              <a:gd name="adj2" fmla="val 6379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BEF8130-65B6-4841-A374-B87EE5C43C5E}"/>
              </a:ext>
            </a:extLst>
          </p:cNvPr>
          <p:cNvSpPr txBox="1"/>
          <p:nvPr/>
        </p:nvSpPr>
        <p:spPr>
          <a:xfrm>
            <a:off x="1957177" y="5763812"/>
            <a:ext cx="4339650" cy="646331"/>
          </a:xfrm>
          <a:prstGeom prst="rect">
            <a:avLst/>
          </a:prstGeom>
          <a:noFill/>
        </p:spPr>
        <p:txBody>
          <a:bodyPr wrap="none" rtlCol="0">
            <a:spAutoFit/>
          </a:bodyPr>
          <a:lstStyle/>
          <a:p>
            <a:r>
              <a:rPr kumimoji="1" lang="ja-JP" altLang="en-US" dirty="0"/>
              <a:t>高出力・低雑音・光ファイバとの親和性</a:t>
            </a:r>
            <a:endParaRPr kumimoji="1" lang="en-US" altLang="ja-JP" dirty="0"/>
          </a:p>
          <a:p>
            <a:r>
              <a:rPr lang="ja-JP" altLang="en-US" dirty="0"/>
              <a:t>などが求められる可能性</a:t>
            </a:r>
            <a:endParaRPr kumimoji="1" lang="ja-JP" altLang="en-US" dirty="0"/>
          </a:p>
        </p:txBody>
      </p:sp>
      <p:sp>
        <p:nvSpPr>
          <p:cNvPr id="21" name="テキスト ボックス 20">
            <a:extLst>
              <a:ext uri="{FF2B5EF4-FFF2-40B4-BE49-F238E27FC236}">
                <a16:creationId xmlns:a16="http://schemas.microsoft.com/office/drawing/2014/main" id="{FA16DB1E-5330-49D6-9F10-A1E06013EB0A}"/>
              </a:ext>
            </a:extLst>
          </p:cNvPr>
          <p:cNvSpPr txBox="1"/>
          <p:nvPr/>
        </p:nvSpPr>
        <p:spPr>
          <a:xfrm>
            <a:off x="7487339" y="5478112"/>
            <a:ext cx="2492990" cy="646331"/>
          </a:xfrm>
          <a:prstGeom prst="rect">
            <a:avLst/>
          </a:prstGeom>
          <a:noFill/>
        </p:spPr>
        <p:txBody>
          <a:bodyPr wrap="none" rtlCol="0">
            <a:spAutoFit/>
          </a:bodyPr>
          <a:lstStyle/>
          <a:p>
            <a:r>
              <a:rPr kumimoji="1" lang="ja-JP" altLang="en-US" dirty="0"/>
              <a:t>半導体デバイス・回路</a:t>
            </a:r>
            <a:endParaRPr kumimoji="1" lang="en-US" altLang="ja-JP" dirty="0"/>
          </a:p>
          <a:p>
            <a:r>
              <a:rPr lang="ja-JP" altLang="en-US" dirty="0"/>
              <a:t>は幅広く適用可能</a:t>
            </a:r>
            <a:endParaRPr kumimoji="1" lang="en-US" altLang="ja-JP" dirty="0"/>
          </a:p>
        </p:txBody>
      </p:sp>
    </p:spTree>
    <p:extLst>
      <p:ext uri="{BB962C8B-B14F-4D97-AF65-F5344CB8AC3E}">
        <p14:creationId xmlns:p14="http://schemas.microsoft.com/office/powerpoint/2010/main" val="2427810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4DC48-C545-4B1C-B623-22EF61543224}"/>
              </a:ext>
            </a:extLst>
          </p:cNvPr>
          <p:cNvSpPr>
            <a:spLocks noGrp="1"/>
          </p:cNvSpPr>
          <p:nvPr>
            <p:ph type="title"/>
          </p:nvPr>
        </p:nvSpPr>
        <p:spPr/>
        <p:txBody>
          <a:bodyPr/>
          <a:lstStyle/>
          <a:p>
            <a:r>
              <a:rPr kumimoji="1" lang="en-US" altLang="ja-JP" dirty="0"/>
              <a:t>RTD</a:t>
            </a:r>
            <a:r>
              <a:rPr kumimoji="1" lang="ja-JP" altLang="en-US" dirty="0"/>
              <a:t>まとめ</a:t>
            </a:r>
          </a:p>
        </p:txBody>
      </p:sp>
      <p:sp>
        <p:nvSpPr>
          <p:cNvPr id="3" name="コンテンツ プレースホルダー 2">
            <a:extLst>
              <a:ext uri="{FF2B5EF4-FFF2-40B4-BE49-F238E27FC236}">
                <a16:creationId xmlns:a16="http://schemas.microsoft.com/office/drawing/2014/main" id="{E1D2B3A4-643D-4C6A-9A4F-B45AD5746118}"/>
              </a:ext>
            </a:extLst>
          </p:cNvPr>
          <p:cNvSpPr>
            <a:spLocks noGrp="1"/>
          </p:cNvSpPr>
          <p:nvPr>
            <p:ph idx="1"/>
          </p:nvPr>
        </p:nvSpPr>
        <p:spPr/>
        <p:txBody>
          <a:bodyPr/>
          <a:lstStyle/>
          <a:p>
            <a:r>
              <a:rPr kumimoji="1" lang="en-US" altLang="ja-JP" dirty="0"/>
              <a:t>RTD</a:t>
            </a:r>
            <a:r>
              <a:rPr kumimoji="1" lang="ja-JP" altLang="en-US" dirty="0"/>
              <a:t>は微分負性抵抗特性を持つダイオード</a:t>
            </a:r>
            <a:endParaRPr kumimoji="1" lang="en-US" altLang="ja-JP" dirty="0"/>
          </a:p>
          <a:p>
            <a:r>
              <a:rPr kumimoji="1" lang="en-US" altLang="ja-JP" dirty="0"/>
              <a:t>~2THz</a:t>
            </a:r>
            <a:r>
              <a:rPr kumimoji="1" lang="ja-JP" altLang="en-US" dirty="0" err="1"/>
              <a:t>まで</a:t>
            </a:r>
            <a:r>
              <a:rPr kumimoji="1" lang="ja-JP" altLang="en-US" dirty="0"/>
              <a:t>基本波発振を達成</a:t>
            </a:r>
            <a:endParaRPr kumimoji="1" lang="en-US" altLang="ja-JP" dirty="0"/>
          </a:p>
          <a:p>
            <a:r>
              <a:rPr lang="ja-JP" altLang="en-US" dirty="0"/>
              <a:t>アレイ化により</a:t>
            </a:r>
            <a:r>
              <a:rPr lang="en-US" altLang="ja-JP" dirty="0"/>
              <a:t>&gt;10mW</a:t>
            </a:r>
            <a:r>
              <a:rPr lang="ja-JP" altLang="en-US" dirty="0"/>
              <a:t>高出力</a:t>
            </a:r>
            <a:r>
              <a:rPr lang="en-US" altLang="ja-JP" dirty="0"/>
              <a:t>@450GHz</a:t>
            </a:r>
            <a:r>
              <a:rPr lang="ja-JP" altLang="en-US" dirty="0"/>
              <a:t>（</a:t>
            </a:r>
            <a:r>
              <a:rPr lang="en-US" altLang="ja-JP" dirty="0"/>
              <a:t>+</a:t>
            </a:r>
            <a:r>
              <a:rPr lang="ja-JP" altLang="en-US" dirty="0"/>
              <a:t>効率</a:t>
            </a:r>
            <a:r>
              <a:rPr lang="en-US" altLang="ja-JP" dirty="0"/>
              <a:t>1%</a:t>
            </a:r>
            <a:r>
              <a:rPr lang="ja-JP" altLang="en-US" dirty="0"/>
              <a:t>）を達成</a:t>
            </a:r>
            <a:endParaRPr lang="en-US" altLang="ja-JP" dirty="0"/>
          </a:p>
          <a:p>
            <a:r>
              <a:rPr lang="ja-JP" altLang="en-US" dirty="0"/>
              <a:t>面積あたりの出力（電力密度）は明確なチップ面積を示したデータが少ない</a:t>
            </a:r>
            <a:endParaRPr lang="en-US" altLang="ja-JP" dirty="0"/>
          </a:p>
          <a:p>
            <a:r>
              <a:rPr lang="ja-JP" altLang="en-US" dirty="0"/>
              <a:t>今後、さらに高出力化が進む可能性</a:t>
            </a:r>
            <a:endParaRPr lang="en-US" altLang="ja-JP" dirty="0"/>
          </a:p>
          <a:p>
            <a:pPr marL="0" indent="0">
              <a:buNone/>
            </a:pPr>
            <a:endParaRPr kumimoji="1" lang="en-US" altLang="ja-JP" dirty="0"/>
          </a:p>
          <a:p>
            <a:endParaRPr kumimoji="1" lang="en-US" altLang="ja-JP" dirty="0"/>
          </a:p>
        </p:txBody>
      </p:sp>
    </p:spTree>
    <p:extLst>
      <p:ext uri="{BB962C8B-B14F-4D97-AF65-F5344CB8AC3E}">
        <p14:creationId xmlns:p14="http://schemas.microsoft.com/office/powerpoint/2010/main" val="1207286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4A3EB-079A-4547-A514-A7CBFB4886F8}"/>
              </a:ext>
            </a:extLst>
          </p:cNvPr>
          <p:cNvSpPr>
            <a:spLocks noGrp="1"/>
          </p:cNvSpPr>
          <p:nvPr>
            <p:ph type="ctrTitle"/>
          </p:nvPr>
        </p:nvSpPr>
        <p:spPr/>
        <p:txBody>
          <a:bodyPr/>
          <a:lstStyle/>
          <a:p>
            <a:r>
              <a:rPr kumimoji="1" lang="ja-JP" altLang="en-US" dirty="0"/>
              <a:t>トランジスタ</a:t>
            </a:r>
          </a:p>
        </p:txBody>
      </p:sp>
      <p:sp>
        <p:nvSpPr>
          <p:cNvPr id="3" name="テキスト ボックス 2">
            <a:extLst>
              <a:ext uri="{FF2B5EF4-FFF2-40B4-BE49-F238E27FC236}">
                <a16:creationId xmlns:a16="http://schemas.microsoft.com/office/drawing/2014/main" id="{28EB73C1-D331-408C-A294-85117FDDEC82}"/>
              </a:ext>
            </a:extLst>
          </p:cNvPr>
          <p:cNvSpPr txBox="1"/>
          <p:nvPr/>
        </p:nvSpPr>
        <p:spPr>
          <a:xfrm>
            <a:off x="8246851" y="5943601"/>
            <a:ext cx="3531736" cy="646331"/>
          </a:xfrm>
          <a:prstGeom prst="rect">
            <a:avLst/>
          </a:prstGeom>
          <a:noFill/>
        </p:spPr>
        <p:txBody>
          <a:bodyPr wrap="none" rtlCol="0">
            <a:spAutoFit/>
          </a:bodyPr>
          <a:lstStyle/>
          <a:p>
            <a:r>
              <a:rPr kumimoji="1" lang="en-US" altLang="ja-JP" dirty="0"/>
              <a:t>※</a:t>
            </a:r>
            <a:r>
              <a:rPr kumimoji="1" lang="ja-JP" altLang="en-US" dirty="0"/>
              <a:t>補助資料</a:t>
            </a:r>
            <a:r>
              <a:rPr kumimoji="1" lang="en-US" altLang="ja-JP" dirty="0"/>
              <a:t>_</a:t>
            </a:r>
            <a:r>
              <a:rPr kumimoji="1" lang="ja-JP" altLang="en-US" dirty="0"/>
              <a:t>トランジスタ信号源</a:t>
            </a:r>
            <a:endParaRPr kumimoji="1" lang="en-US" altLang="ja-JP" dirty="0"/>
          </a:p>
          <a:p>
            <a:r>
              <a:rPr lang="en-US" altLang="ja-JP" dirty="0"/>
              <a:t>※</a:t>
            </a:r>
            <a:r>
              <a:rPr lang="ja-JP" altLang="en-US" dirty="0"/>
              <a:t>補助資料</a:t>
            </a:r>
            <a:r>
              <a:rPr lang="en-US" altLang="ja-JP" dirty="0"/>
              <a:t>_</a:t>
            </a:r>
            <a:r>
              <a:rPr lang="en-US" altLang="ja-JP" dirty="0" err="1"/>
              <a:t>CMOS_SiGe</a:t>
            </a:r>
            <a:r>
              <a:rPr lang="ja-JP" altLang="en-US" dirty="0"/>
              <a:t>信号源</a:t>
            </a:r>
            <a:endParaRPr lang="en-US" altLang="ja-JP" dirty="0"/>
          </a:p>
        </p:txBody>
      </p:sp>
    </p:spTree>
    <p:extLst>
      <p:ext uri="{BB962C8B-B14F-4D97-AF65-F5344CB8AC3E}">
        <p14:creationId xmlns:p14="http://schemas.microsoft.com/office/powerpoint/2010/main" val="3028153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4EF47B-E51A-448A-885E-FFC9F2075151}"/>
              </a:ext>
            </a:extLst>
          </p:cNvPr>
          <p:cNvSpPr>
            <a:spLocks noGrp="1"/>
          </p:cNvSpPr>
          <p:nvPr>
            <p:ph type="title"/>
          </p:nvPr>
        </p:nvSpPr>
        <p:spPr/>
        <p:txBody>
          <a:bodyPr/>
          <a:lstStyle/>
          <a:p>
            <a:r>
              <a:rPr kumimoji="1" lang="ja-JP" altLang="en-US" dirty="0"/>
              <a:t>トランジスタ信号源の開発状況</a:t>
            </a:r>
          </a:p>
        </p:txBody>
      </p:sp>
      <p:graphicFrame>
        <p:nvGraphicFramePr>
          <p:cNvPr id="4" name="グラフ 3">
            <a:extLst>
              <a:ext uri="{FF2B5EF4-FFF2-40B4-BE49-F238E27FC236}">
                <a16:creationId xmlns:a16="http://schemas.microsoft.com/office/drawing/2014/main" id="{DB4472B5-AD2C-41B8-9AD5-40934363D13A}"/>
              </a:ext>
            </a:extLst>
          </p:cNvPr>
          <p:cNvGraphicFramePr>
            <a:graphicFrameLocks/>
          </p:cNvGraphicFramePr>
          <p:nvPr>
            <p:extLst>
              <p:ext uri="{D42A27DB-BD31-4B8C-83A1-F6EECF244321}">
                <p14:modId xmlns:p14="http://schemas.microsoft.com/office/powerpoint/2010/main" val="4209189842"/>
              </p:ext>
            </p:extLst>
          </p:nvPr>
        </p:nvGraphicFramePr>
        <p:xfrm>
          <a:off x="6096000" y="1799171"/>
          <a:ext cx="4626204" cy="37392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a:extLst>
              <a:ext uri="{FF2B5EF4-FFF2-40B4-BE49-F238E27FC236}">
                <a16:creationId xmlns:a16="http://schemas.microsoft.com/office/drawing/2014/main" id="{DD7A8A95-60DE-4CDE-97EB-A51D61704CB0}"/>
              </a:ext>
            </a:extLst>
          </p:cNvPr>
          <p:cNvGraphicFramePr>
            <a:graphicFrameLocks/>
          </p:cNvGraphicFramePr>
          <p:nvPr>
            <p:extLst>
              <p:ext uri="{D42A27DB-BD31-4B8C-83A1-F6EECF244321}">
                <p14:modId xmlns:p14="http://schemas.microsoft.com/office/powerpoint/2010/main" val="692429239"/>
              </p:ext>
            </p:extLst>
          </p:nvPr>
        </p:nvGraphicFramePr>
        <p:xfrm>
          <a:off x="1066138" y="1799171"/>
          <a:ext cx="4619624" cy="3739242"/>
        </p:xfrm>
        <a:graphic>
          <a:graphicData uri="http://schemas.openxmlformats.org/drawingml/2006/chart">
            <c:chart xmlns:c="http://schemas.openxmlformats.org/drawingml/2006/chart" xmlns:r="http://schemas.openxmlformats.org/officeDocument/2006/relationships" r:id="rId3"/>
          </a:graphicData>
        </a:graphic>
      </p:graphicFrame>
      <p:sp>
        <p:nvSpPr>
          <p:cNvPr id="6" name="正方形/長方形 5">
            <a:extLst>
              <a:ext uri="{FF2B5EF4-FFF2-40B4-BE49-F238E27FC236}">
                <a16:creationId xmlns:a16="http://schemas.microsoft.com/office/drawing/2014/main" id="{33E5DA4E-3BB8-4C6B-83F0-51594BF0877B}"/>
              </a:ext>
            </a:extLst>
          </p:cNvPr>
          <p:cNvSpPr/>
          <p:nvPr/>
        </p:nvSpPr>
        <p:spPr>
          <a:xfrm>
            <a:off x="1251342" y="6255862"/>
            <a:ext cx="9701695" cy="369332"/>
          </a:xfrm>
          <a:prstGeom prst="rect">
            <a:avLst/>
          </a:prstGeom>
        </p:spPr>
        <p:txBody>
          <a:bodyPr wrap="none">
            <a:spAutoFit/>
          </a:bodyPr>
          <a:lstStyle/>
          <a:p>
            <a:r>
              <a:rPr lang="en-US" altLang="ja-JP" dirty="0"/>
              <a:t>※Georgia Tech Electronics and Micro-System Lab (GEMS),</a:t>
            </a:r>
            <a:r>
              <a:rPr lang="ja-JP" altLang="en-US" dirty="0"/>
              <a:t> </a:t>
            </a:r>
            <a:r>
              <a:rPr lang="en-US" altLang="ja-JP" dirty="0"/>
              <a:t>PA_Survey_v6</a:t>
            </a:r>
            <a:r>
              <a:rPr lang="ja-JP" altLang="en-US" dirty="0"/>
              <a:t>のデータを含む</a:t>
            </a:r>
          </a:p>
        </p:txBody>
      </p:sp>
      <p:sp>
        <p:nvSpPr>
          <p:cNvPr id="7" name="テキスト ボックス 6">
            <a:extLst>
              <a:ext uri="{FF2B5EF4-FFF2-40B4-BE49-F238E27FC236}">
                <a16:creationId xmlns:a16="http://schemas.microsoft.com/office/drawing/2014/main" id="{CEFEA71D-399D-4018-8008-EE31C0880234}"/>
              </a:ext>
            </a:extLst>
          </p:cNvPr>
          <p:cNvSpPr txBox="1"/>
          <p:nvPr/>
        </p:nvSpPr>
        <p:spPr>
          <a:xfrm>
            <a:off x="9268666" y="2023117"/>
            <a:ext cx="1056700" cy="830997"/>
          </a:xfrm>
          <a:prstGeom prst="rect">
            <a:avLst/>
          </a:prstGeom>
          <a:noFill/>
        </p:spPr>
        <p:txBody>
          <a:bodyPr wrap="none" rtlCol="0">
            <a:spAutoFit/>
          </a:bodyPr>
          <a:lstStyle/>
          <a:p>
            <a:r>
              <a:rPr kumimoji="1" lang="ja-JP" altLang="en-US" sz="1600" dirty="0">
                <a:solidFill>
                  <a:srgbClr val="0070C0"/>
                </a:solidFill>
                <a:latin typeface="Arial" panose="020B0604020202020204" pitchFamily="34" charset="0"/>
                <a:cs typeface="Arial" panose="020B0604020202020204" pitchFamily="34" charset="0"/>
              </a:rPr>
              <a:t>● </a:t>
            </a:r>
            <a:r>
              <a:rPr kumimoji="1" lang="en-US" altLang="ja-JP" sz="1600" dirty="0">
                <a:solidFill>
                  <a:srgbClr val="0070C0"/>
                </a:solidFill>
                <a:latin typeface="Arial" panose="020B0604020202020204" pitchFamily="34" charset="0"/>
                <a:cs typeface="Arial" panose="020B0604020202020204" pitchFamily="34" charset="0"/>
              </a:rPr>
              <a:t>CMOS</a:t>
            </a:r>
          </a:p>
          <a:p>
            <a:r>
              <a:rPr lang="ja-JP" altLang="en-US" sz="1600" dirty="0">
                <a:solidFill>
                  <a:schemeClr val="accent2"/>
                </a:solidFill>
                <a:latin typeface="Arial" panose="020B0604020202020204" pitchFamily="34" charset="0"/>
                <a:cs typeface="Arial" panose="020B0604020202020204" pitchFamily="34" charset="0"/>
              </a:rPr>
              <a:t>● </a:t>
            </a:r>
            <a:r>
              <a:rPr kumimoji="1" lang="en-US" altLang="ja-JP" sz="1600" dirty="0" err="1">
                <a:solidFill>
                  <a:schemeClr val="accent2"/>
                </a:solidFill>
                <a:latin typeface="Arial" panose="020B0604020202020204" pitchFamily="34" charset="0"/>
                <a:cs typeface="Arial" panose="020B0604020202020204" pitchFamily="34" charset="0"/>
              </a:rPr>
              <a:t>SiGe</a:t>
            </a:r>
            <a:endParaRPr kumimoji="1" lang="en-US" altLang="ja-JP" sz="1600" dirty="0">
              <a:solidFill>
                <a:schemeClr val="accent2"/>
              </a:solidFill>
              <a:latin typeface="Arial" panose="020B0604020202020204" pitchFamily="34" charset="0"/>
              <a:cs typeface="Arial" panose="020B0604020202020204" pitchFamily="34" charset="0"/>
            </a:endParaRPr>
          </a:p>
          <a:p>
            <a:r>
              <a:rPr lang="ja-JP" altLang="en-US" sz="1600" dirty="0">
                <a:solidFill>
                  <a:schemeClr val="bg1">
                    <a:lumMod val="50000"/>
                  </a:schemeClr>
                </a:solidFill>
                <a:latin typeface="Arial" panose="020B0604020202020204" pitchFamily="34" charset="0"/>
                <a:cs typeface="Arial" panose="020B0604020202020204" pitchFamily="34" charset="0"/>
              </a:rPr>
              <a:t>● </a:t>
            </a:r>
            <a:r>
              <a:rPr lang="en-US" altLang="ja-JP" sz="1600" dirty="0" err="1">
                <a:solidFill>
                  <a:schemeClr val="bg1">
                    <a:lumMod val="50000"/>
                  </a:schemeClr>
                </a:solidFill>
                <a:latin typeface="Arial" panose="020B0604020202020204" pitchFamily="34" charset="0"/>
                <a:cs typeface="Arial" panose="020B0604020202020204" pitchFamily="34" charset="0"/>
              </a:rPr>
              <a:t>InP</a:t>
            </a:r>
            <a:endParaRPr lang="en-US" altLang="ja-JP" sz="1600" dirty="0">
              <a:solidFill>
                <a:schemeClr val="bg1">
                  <a:lumMod val="50000"/>
                </a:schemeClr>
              </a:solidFill>
              <a:latin typeface="Arial" panose="020B0604020202020204" pitchFamily="34" charset="0"/>
              <a:cs typeface="Arial" panose="020B0604020202020204" pitchFamily="34" charset="0"/>
            </a:endParaRPr>
          </a:p>
        </p:txBody>
      </p:sp>
      <p:cxnSp>
        <p:nvCxnSpPr>
          <p:cNvPr id="9" name="直線コネクタ 8">
            <a:extLst>
              <a:ext uri="{FF2B5EF4-FFF2-40B4-BE49-F238E27FC236}">
                <a16:creationId xmlns:a16="http://schemas.microsoft.com/office/drawing/2014/main" id="{DFFE39DB-3D88-4A62-8817-924B78134C5B}"/>
              </a:ext>
            </a:extLst>
          </p:cNvPr>
          <p:cNvCxnSpPr>
            <a:cxnSpLocks/>
          </p:cNvCxnSpPr>
          <p:nvPr/>
        </p:nvCxnSpPr>
        <p:spPr>
          <a:xfrm>
            <a:off x="1920240" y="2315904"/>
            <a:ext cx="1058630" cy="0"/>
          </a:xfrm>
          <a:prstGeom prst="line">
            <a:avLst/>
          </a:prstGeom>
          <a:ln w="635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26E8489-6340-4446-B60C-40F67D9AC941}"/>
              </a:ext>
            </a:extLst>
          </p:cNvPr>
          <p:cNvCxnSpPr>
            <a:cxnSpLocks/>
          </p:cNvCxnSpPr>
          <p:nvPr/>
        </p:nvCxnSpPr>
        <p:spPr>
          <a:xfrm>
            <a:off x="2946505" y="2315904"/>
            <a:ext cx="729949" cy="1501061"/>
          </a:xfrm>
          <a:prstGeom prst="line">
            <a:avLst/>
          </a:prstGeom>
          <a:ln w="635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EE85807E-551E-49B0-90FD-A9C7EAF8E308}"/>
              </a:ext>
            </a:extLst>
          </p:cNvPr>
          <p:cNvCxnSpPr>
            <a:cxnSpLocks/>
          </p:cNvCxnSpPr>
          <p:nvPr/>
        </p:nvCxnSpPr>
        <p:spPr>
          <a:xfrm>
            <a:off x="7617104" y="2308381"/>
            <a:ext cx="791605" cy="801574"/>
          </a:xfrm>
          <a:prstGeom prst="line">
            <a:avLst/>
          </a:prstGeom>
          <a:ln w="63500">
            <a:solidFill>
              <a:srgbClr val="0070C0">
                <a:alpha val="30000"/>
              </a:srgb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D876F876-7A52-4126-B8E7-F6AE62AB5880}"/>
              </a:ext>
            </a:extLst>
          </p:cNvPr>
          <p:cNvCxnSpPr>
            <a:cxnSpLocks/>
          </p:cNvCxnSpPr>
          <p:nvPr/>
        </p:nvCxnSpPr>
        <p:spPr>
          <a:xfrm>
            <a:off x="7913813" y="2301278"/>
            <a:ext cx="739993" cy="1383712"/>
          </a:xfrm>
          <a:prstGeom prst="line">
            <a:avLst/>
          </a:prstGeom>
          <a:ln w="63500">
            <a:solidFill>
              <a:schemeClr val="accent2">
                <a:alpha val="30000"/>
              </a:schemeClr>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6EB30CED-07F0-4D88-A0DD-2572F020BC5B}"/>
              </a:ext>
            </a:extLst>
          </p:cNvPr>
          <p:cNvSpPr txBox="1"/>
          <p:nvPr/>
        </p:nvSpPr>
        <p:spPr>
          <a:xfrm>
            <a:off x="2765302" y="3318318"/>
            <a:ext cx="107402"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x4</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30" name="テキスト ボックス 29">
            <a:extLst>
              <a:ext uri="{FF2B5EF4-FFF2-40B4-BE49-F238E27FC236}">
                <a16:creationId xmlns:a16="http://schemas.microsoft.com/office/drawing/2014/main" id="{6B0CF6C2-1067-4177-8546-60D464AAD556}"/>
              </a:ext>
            </a:extLst>
          </p:cNvPr>
          <p:cNvSpPr txBox="1"/>
          <p:nvPr/>
        </p:nvSpPr>
        <p:spPr>
          <a:xfrm>
            <a:off x="3014195" y="2972474"/>
            <a:ext cx="165110"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x25</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31" name="テキスト ボックス 30">
            <a:extLst>
              <a:ext uri="{FF2B5EF4-FFF2-40B4-BE49-F238E27FC236}">
                <a16:creationId xmlns:a16="http://schemas.microsoft.com/office/drawing/2014/main" id="{D14D6FA9-DC61-4117-A906-55D0D5D53EE6}"/>
              </a:ext>
            </a:extLst>
          </p:cNvPr>
          <p:cNvSpPr txBox="1"/>
          <p:nvPr/>
        </p:nvSpPr>
        <p:spPr>
          <a:xfrm>
            <a:off x="2793294" y="3532682"/>
            <a:ext cx="107402"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x4</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32" name="テキスト ボックス 31">
            <a:extLst>
              <a:ext uri="{FF2B5EF4-FFF2-40B4-BE49-F238E27FC236}">
                <a16:creationId xmlns:a16="http://schemas.microsoft.com/office/drawing/2014/main" id="{D159BDE7-2760-4326-82DB-D386090BA026}"/>
              </a:ext>
            </a:extLst>
          </p:cNvPr>
          <p:cNvSpPr txBox="1"/>
          <p:nvPr/>
        </p:nvSpPr>
        <p:spPr>
          <a:xfrm>
            <a:off x="3000931" y="3124194"/>
            <a:ext cx="165110"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x16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33" name="テキスト ボックス 32">
            <a:extLst>
              <a:ext uri="{FF2B5EF4-FFF2-40B4-BE49-F238E27FC236}">
                <a16:creationId xmlns:a16="http://schemas.microsoft.com/office/drawing/2014/main" id="{588893D7-61E3-4F03-9071-096F593DECA2}"/>
              </a:ext>
            </a:extLst>
          </p:cNvPr>
          <p:cNvSpPr txBox="1"/>
          <p:nvPr/>
        </p:nvSpPr>
        <p:spPr>
          <a:xfrm>
            <a:off x="2931640" y="3044042"/>
            <a:ext cx="165110"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x16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35" name="テキスト ボックス 34">
            <a:extLst>
              <a:ext uri="{FF2B5EF4-FFF2-40B4-BE49-F238E27FC236}">
                <a16:creationId xmlns:a16="http://schemas.microsoft.com/office/drawing/2014/main" id="{6517E20B-542E-4792-8248-35E22371EC33}"/>
              </a:ext>
            </a:extLst>
          </p:cNvPr>
          <p:cNvSpPr txBox="1"/>
          <p:nvPr/>
        </p:nvSpPr>
        <p:spPr>
          <a:xfrm>
            <a:off x="2869373" y="3324704"/>
            <a:ext cx="107402"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x8</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37" name="テキスト ボックス 36">
            <a:extLst>
              <a:ext uri="{FF2B5EF4-FFF2-40B4-BE49-F238E27FC236}">
                <a16:creationId xmlns:a16="http://schemas.microsoft.com/office/drawing/2014/main" id="{7100EAA0-5F3B-4279-8CC0-5DAEBE7E39D3}"/>
              </a:ext>
            </a:extLst>
          </p:cNvPr>
          <p:cNvSpPr txBox="1"/>
          <p:nvPr/>
        </p:nvSpPr>
        <p:spPr>
          <a:xfrm>
            <a:off x="2609070" y="2353186"/>
            <a:ext cx="165110"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x30</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38" name="テキスト ボックス 37">
            <a:extLst>
              <a:ext uri="{FF2B5EF4-FFF2-40B4-BE49-F238E27FC236}">
                <a16:creationId xmlns:a16="http://schemas.microsoft.com/office/drawing/2014/main" id="{8F4EDDF4-85D0-44A9-964A-C336A2EFD6EE}"/>
              </a:ext>
            </a:extLst>
          </p:cNvPr>
          <p:cNvSpPr txBox="1"/>
          <p:nvPr/>
        </p:nvSpPr>
        <p:spPr>
          <a:xfrm>
            <a:off x="2778882" y="2919927"/>
            <a:ext cx="165110"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x16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39" name="テキスト ボックス 38">
            <a:extLst>
              <a:ext uri="{FF2B5EF4-FFF2-40B4-BE49-F238E27FC236}">
                <a16:creationId xmlns:a16="http://schemas.microsoft.com/office/drawing/2014/main" id="{5D83B7A3-A856-441E-B515-1FD32EC1D40C}"/>
              </a:ext>
            </a:extLst>
          </p:cNvPr>
          <p:cNvSpPr txBox="1"/>
          <p:nvPr/>
        </p:nvSpPr>
        <p:spPr>
          <a:xfrm>
            <a:off x="2911336" y="2175086"/>
            <a:ext cx="455253"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X64 Array</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40" name="テキスト ボックス 39">
            <a:extLst>
              <a:ext uri="{FF2B5EF4-FFF2-40B4-BE49-F238E27FC236}">
                <a16:creationId xmlns:a16="http://schemas.microsoft.com/office/drawing/2014/main" id="{381D9309-2A1A-4A26-9C7C-4398F5CEE144}"/>
              </a:ext>
            </a:extLst>
          </p:cNvPr>
          <p:cNvSpPr txBox="1"/>
          <p:nvPr/>
        </p:nvSpPr>
        <p:spPr>
          <a:xfrm>
            <a:off x="2942374" y="3180796"/>
            <a:ext cx="107402"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41" name="テキスト ボックス 40">
            <a:extLst>
              <a:ext uri="{FF2B5EF4-FFF2-40B4-BE49-F238E27FC236}">
                <a16:creationId xmlns:a16="http://schemas.microsoft.com/office/drawing/2014/main" id="{25A0DB65-1687-4997-B896-12313D23C1EC}"/>
              </a:ext>
            </a:extLst>
          </p:cNvPr>
          <p:cNvSpPr txBox="1"/>
          <p:nvPr/>
        </p:nvSpPr>
        <p:spPr>
          <a:xfrm>
            <a:off x="2621959" y="3341125"/>
            <a:ext cx="165110"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x16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42" name="テキスト ボックス 41">
            <a:extLst>
              <a:ext uri="{FF2B5EF4-FFF2-40B4-BE49-F238E27FC236}">
                <a16:creationId xmlns:a16="http://schemas.microsoft.com/office/drawing/2014/main" id="{74BFBBDE-0A2B-4957-95C4-0D9FE9BBD9E4}"/>
              </a:ext>
            </a:extLst>
          </p:cNvPr>
          <p:cNvSpPr txBox="1"/>
          <p:nvPr/>
        </p:nvSpPr>
        <p:spPr>
          <a:xfrm>
            <a:off x="2746226" y="2525459"/>
            <a:ext cx="165110"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x16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43" name="テキスト ボックス 42">
            <a:extLst>
              <a:ext uri="{FF2B5EF4-FFF2-40B4-BE49-F238E27FC236}">
                <a16:creationId xmlns:a16="http://schemas.microsoft.com/office/drawing/2014/main" id="{EE1F28CA-947A-42A8-8C96-CAB1A0DD1B52}"/>
              </a:ext>
            </a:extLst>
          </p:cNvPr>
          <p:cNvSpPr txBox="1"/>
          <p:nvPr/>
        </p:nvSpPr>
        <p:spPr>
          <a:xfrm>
            <a:off x="3646546" y="3489096"/>
            <a:ext cx="165110"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x91</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44" name="テキスト ボックス 43">
            <a:extLst>
              <a:ext uri="{FF2B5EF4-FFF2-40B4-BE49-F238E27FC236}">
                <a16:creationId xmlns:a16="http://schemas.microsoft.com/office/drawing/2014/main" id="{3602B1D2-B0E1-4DC6-8CE8-7EF6433D0D5C}"/>
              </a:ext>
            </a:extLst>
          </p:cNvPr>
          <p:cNvSpPr txBox="1"/>
          <p:nvPr/>
        </p:nvSpPr>
        <p:spPr>
          <a:xfrm>
            <a:off x="3112659" y="3632713"/>
            <a:ext cx="107402"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x4</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45" name="テキスト ボックス 44">
            <a:extLst>
              <a:ext uri="{FF2B5EF4-FFF2-40B4-BE49-F238E27FC236}">
                <a16:creationId xmlns:a16="http://schemas.microsoft.com/office/drawing/2014/main" id="{F70E46ED-4A65-40B9-A005-B9CDB17D5B03}"/>
              </a:ext>
            </a:extLst>
          </p:cNvPr>
          <p:cNvSpPr txBox="1"/>
          <p:nvPr/>
        </p:nvSpPr>
        <p:spPr>
          <a:xfrm>
            <a:off x="2549528" y="2836889"/>
            <a:ext cx="107402"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x8</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46" name="テキスト ボックス 45">
            <a:extLst>
              <a:ext uri="{FF2B5EF4-FFF2-40B4-BE49-F238E27FC236}">
                <a16:creationId xmlns:a16="http://schemas.microsoft.com/office/drawing/2014/main" id="{A4488A79-F6BE-40D8-BB88-F883C22014DB}"/>
              </a:ext>
            </a:extLst>
          </p:cNvPr>
          <p:cNvSpPr txBox="1"/>
          <p:nvPr/>
        </p:nvSpPr>
        <p:spPr>
          <a:xfrm>
            <a:off x="2660133" y="2460368"/>
            <a:ext cx="107402"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47" name="テキスト ボックス 46">
            <a:extLst>
              <a:ext uri="{FF2B5EF4-FFF2-40B4-BE49-F238E27FC236}">
                <a16:creationId xmlns:a16="http://schemas.microsoft.com/office/drawing/2014/main" id="{579BC3E0-B535-483F-B881-D0BD82F995C8}"/>
              </a:ext>
            </a:extLst>
          </p:cNvPr>
          <p:cNvSpPr txBox="1"/>
          <p:nvPr/>
        </p:nvSpPr>
        <p:spPr>
          <a:xfrm>
            <a:off x="3044541" y="3293294"/>
            <a:ext cx="107402"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x4</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48" name="テキスト ボックス 47">
            <a:extLst>
              <a:ext uri="{FF2B5EF4-FFF2-40B4-BE49-F238E27FC236}">
                <a16:creationId xmlns:a16="http://schemas.microsoft.com/office/drawing/2014/main" id="{7ACCF89D-3E04-4720-B8F7-C6A2498659DF}"/>
              </a:ext>
            </a:extLst>
          </p:cNvPr>
          <p:cNvSpPr txBox="1"/>
          <p:nvPr/>
        </p:nvSpPr>
        <p:spPr>
          <a:xfrm>
            <a:off x="3268548" y="3878730"/>
            <a:ext cx="107402"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x8</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49" name="テキスト ボックス 48">
            <a:extLst>
              <a:ext uri="{FF2B5EF4-FFF2-40B4-BE49-F238E27FC236}">
                <a16:creationId xmlns:a16="http://schemas.microsoft.com/office/drawing/2014/main" id="{33EE275E-48CC-4A99-B02D-1DA1A9001253}"/>
              </a:ext>
            </a:extLst>
          </p:cNvPr>
          <p:cNvSpPr txBox="1"/>
          <p:nvPr/>
        </p:nvSpPr>
        <p:spPr>
          <a:xfrm>
            <a:off x="3194956" y="2784864"/>
            <a:ext cx="165110"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x36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50" name="テキスト ボックス 49">
            <a:extLst>
              <a:ext uri="{FF2B5EF4-FFF2-40B4-BE49-F238E27FC236}">
                <a16:creationId xmlns:a16="http://schemas.microsoft.com/office/drawing/2014/main" id="{D1A4BBAA-2EAF-489E-9A12-481B41B1C18B}"/>
              </a:ext>
            </a:extLst>
          </p:cNvPr>
          <p:cNvSpPr txBox="1"/>
          <p:nvPr/>
        </p:nvSpPr>
        <p:spPr>
          <a:xfrm>
            <a:off x="2989527" y="2788280"/>
            <a:ext cx="165110"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x16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51" name="テキスト ボックス 50">
            <a:extLst>
              <a:ext uri="{FF2B5EF4-FFF2-40B4-BE49-F238E27FC236}">
                <a16:creationId xmlns:a16="http://schemas.microsoft.com/office/drawing/2014/main" id="{B70F3B77-F855-4DB7-85BA-D60CADE2592B}"/>
              </a:ext>
            </a:extLst>
          </p:cNvPr>
          <p:cNvSpPr txBox="1"/>
          <p:nvPr/>
        </p:nvSpPr>
        <p:spPr>
          <a:xfrm>
            <a:off x="3158948" y="3423719"/>
            <a:ext cx="107402"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x8</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52" name="テキスト ボックス 51">
            <a:extLst>
              <a:ext uri="{FF2B5EF4-FFF2-40B4-BE49-F238E27FC236}">
                <a16:creationId xmlns:a16="http://schemas.microsoft.com/office/drawing/2014/main" id="{3B9B213C-0DE7-4803-80B6-C417AE145013}"/>
              </a:ext>
            </a:extLst>
          </p:cNvPr>
          <p:cNvSpPr txBox="1"/>
          <p:nvPr/>
        </p:nvSpPr>
        <p:spPr>
          <a:xfrm>
            <a:off x="3339758" y="2993022"/>
            <a:ext cx="165110" cy="138499"/>
          </a:xfrm>
          <a:prstGeom prst="rect">
            <a:avLst/>
          </a:prstGeom>
          <a:noFill/>
        </p:spPr>
        <p:txBody>
          <a:bodyPr wrap="none" lIns="0" tIns="0" rIns="0" bIns="0"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x16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3" name="テキスト ボックス 2">
            <a:extLst>
              <a:ext uri="{FF2B5EF4-FFF2-40B4-BE49-F238E27FC236}">
                <a16:creationId xmlns:a16="http://schemas.microsoft.com/office/drawing/2014/main" id="{797D5566-12AB-465F-8A41-6F165756D12E}"/>
              </a:ext>
            </a:extLst>
          </p:cNvPr>
          <p:cNvSpPr txBox="1"/>
          <p:nvPr/>
        </p:nvSpPr>
        <p:spPr>
          <a:xfrm>
            <a:off x="2027540" y="5573766"/>
            <a:ext cx="2954655" cy="369332"/>
          </a:xfrm>
          <a:prstGeom prst="rect">
            <a:avLst/>
          </a:prstGeom>
          <a:noFill/>
        </p:spPr>
        <p:txBody>
          <a:bodyPr wrap="none" rtlCol="0">
            <a:spAutoFit/>
          </a:bodyPr>
          <a:lstStyle/>
          <a:p>
            <a:r>
              <a:rPr kumimoji="1" lang="ja-JP" altLang="en-US" dirty="0"/>
              <a:t>アレイ化によって出力向上</a:t>
            </a:r>
          </a:p>
        </p:txBody>
      </p:sp>
      <p:sp>
        <p:nvSpPr>
          <p:cNvPr id="34" name="テキスト ボックス 33">
            <a:extLst>
              <a:ext uri="{FF2B5EF4-FFF2-40B4-BE49-F238E27FC236}">
                <a16:creationId xmlns:a16="http://schemas.microsoft.com/office/drawing/2014/main" id="{87675866-ABDD-473D-938A-033667625666}"/>
              </a:ext>
            </a:extLst>
          </p:cNvPr>
          <p:cNvSpPr txBox="1"/>
          <p:nvPr/>
        </p:nvSpPr>
        <p:spPr>
          <a:xfrm>
            <a:off x="6382555" y="5573766"/>
            <a:ext cx="4801314" cy="369332"/>
          </a:xfrm>
          <a:prstGeom prst="rect">
            <a:avLst/>
          </a:prstGeom>
          <a:noFill/>
        </p:spPr>
        <p:txBody>
          <a:bodyPr wrap="none" rtlCol="0">
            <a:spAutoFit/>
          </a:bodyPr>
          <a:lstStyle/>
          <a:p>
            <a:r>
              <a:rPr kumimoji="1" lang="ja-JP" altLang="en-US" dirty="0"/>
              <a:t>化合物による優位性は今のところみられない</a:t>
            </a:r>
          </a:p>
        </p:txBody>
      </p:sp>
    </p:spTree>
    <p:extLst>
      <p:ext uri="{BB962C8B-B14F-4D97-AF65-F5344CB8AC3E}">
        <p14:creationId xmlns:p14="http://schemas.microsoft.com/office/powerpoint/2010/main" val="2823858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4EF47B-E51A-448A-885E-FFC9F2075151}"/>
              </a:ext>
            </a:extLst>
          </p:cNvPr>
          <p:cNvSpPr>
            <a:spLocks noGrp="1"/>
          </p:cNvSpPr>
          <p:nvPr>
            <p:ph type="title"/>
          </p:nvPr>
        </p:nvSpPr>
        <p:spPr/>
        <p:txBody>
          <a:bodyPr/>
          <a:lstStyle/>
          <a:p>
            <a:r>
              <a:rPr kumimoji="1" lang="ja-JP" altLang="en-US" dirty="0"/>
              <a:t>トランジスタ信号源の開発状況</a:t>
            </a:r>
          </a:p>
        </p:txBody>
      </p:sp>
      <p:graphicFrame>
        <p:nvGraphicFramePr>
          <p:cNvPr id="6" name="グラフ 5">
            <a:extLst>
              <a:ext uri="{FF2B5EF4-FFF2-40B4-BE49-F238E27FC236}">
                <a16:creationId xmlns:a16="http://schemas.microsoft.com/office/drawing/2014/main" id="{162522F3-B0BD-4399-BEB5-5D2575D4F781}"/>
              </a:ext>
            </a:extLst>
          </p:cNvPr>
          <p:cNvGraphicFramePr>
            <a:graphicFrameLocks/>
          </p:cNvGraphicFramePr>
          <p:nvPr>
            <p:extLst>
              <p:ext uri="{D42A27DB-BD31-4B8C-83A1-F6EECF244321}">
                <p14:modId xmlns:p14="http://schemas.microsoft.com/office/powerpoint/2010/main" val="3150884837"/>
              </p:ext>
            </p:extLst>
          </p:nvPr>
        </p:nvGraphicFramePr>
        <p:xfrm>
          <a:off x="1251342" y="1868183"/>
          <a:ext cx="4610099" cy="37392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グラフ 6">
            <a:extLst>
              <a:ext uri="{FF2B5EF4-FFF2-40B4-BE49-F238E27FC236}">
                <a16:creationId xmlns:a16="http://schemas.microsoft.com/office/drawing/2014/main" id="{62F59616-A59D-4867-9263-F8E65EFB21E0}"/>
              </a:ext>
            </a:extLst>
          </p:cNvPr>
          <p:cNvGraphicFramePr>
            <a:graphicFrameLocks/>
          </p:cNvGraphicFramePr>
          <p:nvPr>
            <p:extLst>
              <p:ext uri="{D42A27DB-BD31-4B8C-83A1-F6EECF244321}">
                <p14:modId xmlns:p14="http://schemas.microsoft.com/office/powerpoint/2010/main" val="450868241"/>
              </p:ext>
            </p:extLst>
          </p:nvPr>
        </p:nvGraphicFramePr>
        <p:xfrm>
          <a:off x="6534306" y="1868183"/>
          <a:ext cx="4623434" cy="3739243"/>
        </p:xfrm>
        <a:graphic>
          <a:graphicData uri="http://schemas.openxmlformats.org/drawingml/2006/chart">
            <c:chart xmlns:c="http://schemas.openxmlformats.org/drawingml/2006/chart" xmlns:r="http://schemas.openxmlformats.org/officeDocument/2006/relationships" r:id="rId3"/>
          </a:graphicData>
        </a:graphic>
      </p:graphicFrame>
      <p:sp>
        <p:nvSpPr>
          <p:cNvPr id="10" name="正方形/長方形 9">
            <a:extLst>
              <a:ext uri="{FF2B5EF4-FFF2-40B4-BE49-F238E27FC236}">
                <a16:creationId xmlns:a16="http://schemas.microsoft.com/office/drawing/2014/main" id="{DC246C9B-9EB4-49E4-84AB-B02431C72792}"/>
              </a:ext>
            </a:extLst>
          </p:cNvPr>
          <p:cNvSpPr/>
          <p:nvPr/>
        </p:nvSpPr>
        <p:spPr>
          <a:xfrm>
            <a:off x="1251342" y="6255862"/>
            <a:ext cx="9701695" cy="369332"/>
          </a:xfrm>
          <a:prstGeom prst="rect">
            <a:avLst/>
          </a:prstGeom>
        </p:spPr>
        <p:txBody>
          <a:bodyPr wrap="none">
            <a:spAutoFit/>
          </a:bodyPr>
          <a:lstStyle/>
          <a:p>
            <a:r>
              <a:rPr lang="en-US" altLang="ja-JP" dirty="0"/>
              <a:t>※Georgia Tech Electronics and Micro-System Lab (GEMS),</a:t>
            </a:r>
            <a:r>
              <a:rPr lang="ja-JP" altLang="en-US" dirty="0"/>
              <a:t> </a:t>
            </a:r>
            <a:r>
              <a:rPr lang="en-US" altLang="ja-JP" dirty="0"/>
              <a:t>PA_Survey_v6</a:t>
            </a:r>
            <a:r>
              <a:rPr lang="ja-JP" altLang="en-US" dirty="0"/>
              <a:t>のデータを含む</a:t>
            </a:r>
          </a:p>
        </p:txBody>
      </p:sp>
      <p:sp>
        <p:nvSpPr>
          <p:cNvPr id="11" name="テキスト ボックス 10">
            <a:extLst>
              <a:ext uri="{FF2B5EF4-FFF2-40B4-BE49-F238E27FC236}">
                <a16:creationId xmlns:a16="http://schemas.microsoft.com/office/drawing/2014/main" id="{2D8C7721-B1F7-43E7-8FC0-9C22A9421F0B}"/>
              </a:ext>
            </a:extLst>
          </p:cNvPr>
          <p:cNvSpPr txBox="1"/>
          <p:nvPr/>
        </p:nvSpPr>
        <p:spPr>
          <a:xfrm>
            <a:off x="4344247" y="2176135"/>
            <a:ext cx="1056700" cy="830997"/>
          </a:xfrm>
          <a:prstGeom prst="rect">
            <a:avLst/>
          </a:prstGeom>
          <a:noFill/>
        </p:spPr>
        <p:txBody>
          <a:bodyPr wrap="none" rtlCol="0">
            <a:spAutoFit/>
          </a:bodyPr>
          <a:lstStyle/>
          <a:p>
            <a:r>
              <a:rPr kumimoji="1" lang="ja-JP" altLang="en-US" sz="1600" dirty="0">
                <a:solidFill>
                  <a:srgbClr val="0070C0"/>
                </a:solidFill>
                <a:latin typeface="Arial" panose="020B0604020202020204" pitchFamily="34" charset="0"/>
                <a:cs typeface="Arial" panose="020B0604020202020204" pitchFamily="34" charset="0"/>
              </a:rPr>
              <a:t>● </a:t>
            </a:r>
            <a:r>
              <a:rPr kumimoji="1" lang="en-US" altLang="ja-JP" sz="1600" dirty="0">
                <a:solidFill>
                  <a:srgbClr val="0070C0"/>
                </a:solidFill>
                <a:latin typeface="Arial" panose="020B0604020202020204" pitchFamily="34" charset="0"/>
                <a:cs typeface="Arial" panose="020B0604020202020204" pitchFamily="34" charset="0"/>
              </a:rPr>
              <a:t>CMOS</a:t>
            </a:r>
          </a:p>
          <a:p>
            <a:r>
              <a:rPr lang="ja-JP" altLang="en-US" sz="1600" dirty="0">
                <a:solidFill>
                  <a:schemeClr val="accent2"/>
                </a:solidFill>
                <a:latin typeface="Arial" panose="020B0604020202020204" pitchFamily="34" charset="0"/>
                <a:cs typeface="Arial" panose="020B0604020202020204" pitchFamily="34" charset="0"/>
              </a:rPr>
              <a:t>● </a:t>
            </a:r>
            <a:r>
              <a:rPr kumimoji="1" lang="en-US" altLang="ja-JP" sz="1600" dirty="0" err="1">
                <a:solidFill>
                  <a:schemeClr val="accent2"/>
                </a:solidFill>
                <a:latin typeface="Arial" panose="020B0604020202020204" pitchFamily="34" charset="0"/>
                <a:cs typeface="Arial" panose="020B0604020202020204" pitchFamily="34" charset="0"/>
              </a:rPr>
              <a:t>SiGe</a:t>
            </a:r>
            <a:endParaRPr kumimoji="1" lang="en-US" altLang="ja-JP" sz="1600" dirty="0">
              <a:solidFill>
                <a:schemeClr val="accent2"/>
              </a:solidFill>
              <a:latin typeface="Arial" panose="020B0604020202020204" pitchFamily="34" charset="0"/>
              <a:cs typeface="Arial" panose="020B0604020202020204" pitchFamily="34" charset="0"/>
            </a:endParaRPr>
          </a:p>
          <a:p>
            <a:r>
              <a:rPr lang="ja-JP" altLang="en-US" sz="1600" dirty="0">
                <a:solidFill>
                  <a:schemeClr val="bg1">
                    <a:lumMod val="50000"/>
                  </a:schemeClr>
                </a:solidFill>
                <a:latin typeface="Arial" panose="020B0604020202020204" pitchFamily="34" charset="0"/>
                <a:cs typeface="Arial" panose="020B0604020202020204" pitchFamily="34" charset="0"/>
              </a:rPr>
              <a:t>● </a:t>
            </a:r>
            <a:r>
              <a:rPr lang="en-US" altLang="ja-JP" sz="1600" dirty="0" err="1">
                <a:solidFill>
                  <a:schemeClr val="bg1">
                    <a:lumMod val="50000"/>
                  </a:schemeClr>
                </a:solidFill>
                <a:latin typeface="Arial" panose="020B0604020202020204" pitchFamily="34" charset="0"/>
                <a:cs typeface="Arial" panose="020B0604020202020204" pitchFamily="34" charset="0"/>
              </a:rPr>
              <a:t>InP</a:t>
            </a:r>
            <a:endParaRPr lang="en-US" altLang="ja-JP" sz="1600" dirty="0">
              <a:solidFill>
                <a:schemeClr val="bg1">
                  <a:lumMod val="50000"/>
                </a:schemeClr>
              </a:solidFill>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ADD4CC42-F34F-4A80-80EC-1D9BF0467984}"/>
              </a:ext>
            </a:extLst>
          </p:cNvPr>
          <p:cNvSpPr txBox="1"/>
          <p:nvPr/>
        </p:nvSpPr>
        <p:spPr>
          <a:xfrm>
            <a:off x="9675394" y="2176136"/>
            <a:ext cx="1056700" cy="830997"/>
          </a:xfrm>
          <a:prstGeom prst="rect">
            <a:avLst/>
          </a:prstGeom>
          <a:noFill/>
        </p:spPr>
        <p:txBody>
          <a:bodyPr wrap="none" rtlCol="0">
            <a:spAutoFit/>
          </a:bodyPr>
          <a:lstStyle/>
          <a:p>
            <a:r>
              <a:rPr kumimoji="1" lang="ja-JP" altLang="en-US" sz="1600" dirty="0">
                <a:solidFill>
                  <a:srgbClr val="0070C0"/>
                </a:solidFill>
                <a:latin typeface="Arial" panose="020B0604020202020204" pitchFamily="34" charset="0"/>
                <a:cs typeface="Arial" panose="020B0604020202020204" pitchFamily="34" charset="0"/>
              </a:rPr>
              <a:t>● </a:t>
            </a:r>
            <a:r>
              <a:rPr kumimoji="1" lang="en-US" altLang="ja-JP" sz="1600" dirty="0">
                <a:solidFill>
                  <a:srgbClr val="0070C0"/>
                </a:solidFill>
                <a:latin typeface="Arial" panose="020B0604020202020204" pitchFamily="34" charset="0"/>
                <a:cs typeface="Arial" panose="020B0604020202020204" pitchFamily="34" charset="0"/>
              </a:rPr>
              <a:t>CMOS</a:t>
            </a:r>
          </a:p>
          <a:p>
            <a:r>
              <a:rPr lang="ja-JP" altLang="en-US" sz="1600" dirty="0">
                <a:solidFill>
                  <a:schemeClr val="accent2"/>
                </a:solidFill>
                <a:latin typeface="Arial" panose="020B0604020202020204" pitchFamily="34" charset="0"/>
                <a:cs typeface="Arial" panose="020B0604020202020204" pitchFamily="34" charset="0"/>
              </a:rPr>
              <a:t>● </a:t>
            </a:r>
            <a:r>
              <a:rPr kumimoji="1" lang="en-US" altLang="ja-JP" sz="1600" dirty="0" err="1">
                <a:solidFill>
                  <a:schemeClr val="accent2"/>
                </a:solidFill>
                <a:latin typeface="Arial" panose="020B0604020202020204" pitchFamily="34" charset="0"/>
                <a:cs typeface="Arial" panose="020B0604020202020204" pitchFamily="34" charset="0"/>
              </a:rPr>
              <a:t>SiGe</a:t>
            </a:r>
            <a:endParaRPr kumimoji="1" lang="en-US" altLang="ja-JP" sz="1600" dirty="0">
              <a:solidFill>
                <a:schemeClr val="accent2"/>
              </a:solidFill>
              <a:latin typeface="Arial" panose="020B0604020202020204" pitchFamily="34" charset="0"/>
              <a:cs typeface="Arial" panose="020B0604020202020204" pitchFamily="34" charset="0"/>
            </a:endParaRPr>
          </a:p>
          <a:p>
            <a:r>
              <a:rPr lang="ja-JP" altLang="en-US" sz="1600" dirty="0">
                <a:solidFill>
                  <a:schemeClr val="bg1">
                    <a:lumMod val="50000"/>
                  </a:schemeClr>
                </a:solidFill>
                <a:latin typeface="Arial" panose="020B0604020202020204" pitchFamily="34" charset="0"/>
                <a:cs typeface="Arial" panose="020B0604020202020204" pitchFamily="34" charset="0"/>
              </a:rPr>
              <a:t>● </a:t>
            </a:r>
            <a:r>
              <a:rPr lang="en-US" altLang="ja-JP" sz="1600" dirty="0" err="1">
                <a:solidFill>
                  <a:schemeClr val="bg1">
                    <a:lumMod val="50000"/>
                  </a:schemeClr>
                </a:solidFill>
                <a:latin typeface="Arial" panose="020B0604020202020204" pitchFamily="34" charset="0"/>
                <a:cs typeface="Arial" panose="020B0604020202020204" pitchFamily="34" charset="0"/>
              </a:rPr>
              <a:t>InP</a:t>
            </a:r>
            <a:endParaRPr lang="en-US" altLang="ja-JP" sz="1600" dirty="0">
              <a:solidFill>
                <a:schemeClr val="bg1">
                  <a:lumMod val="50000"/>
                </a:schemeClr>
              </a:solidFill>
              <a:latin typeface="Arial" panose="020B0604020202020204" pitchFamily="34" charset="0"/>
              <a:cs typeface="Arial" panose="020B0604020202020204" pitchFamily="34" charset="0"/>
            </a:endParaRPr>
          </a:p>
        </p:txBody>
      </p:sp>
      <p:cxnSp>
        <p:nvCxnSpPr>
          <p:cNvPr id="8" name="直線コネクタ 7">
            <a:extLst>
              <a:ext uri="{FF2B5EF4-FFF2-40B4-BE49-F238E27FC236}">
                <a16:creationId xmlns:a16="http://schemas.microsoft.com/office/drawing/2014/main" id="{A024AD30-D456-4E84-A862-BA95F45327EF}"/>
              </a:ext>
            </a:extLst>
          </p:cNvPr>
          <p:cNvCxnSpPr>
            <a:cxnSpLocks/>
          </p:cNvCxnSpPr>
          <p:nvPr/>
        </p:nvCxnSpPr>
        <p:spPr>
          <a:xfrm>
            <a:off x="2826442" y="2453560"/>
            <a:ext cx="1137491" cy="1875477"/>
          </a:xfrm>
          <a:prstGeom prst="line">
            <a:avLst/>
          </a:prstGeom>
          <a:ln w="63500">
            <a:solidFill>
              <a:schemeClr val="accent2">
                <a:alpha val="3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86C7BA3E-8724-4DDD-B236-E79B48F79F9D}"/>
              </a:ext>
            </a:extLst>
          </p:cNvPr>
          <p:cNvCxnSpPr>
            <a:cxnSpLocks/>
          </p:cNvCxnSpPr>
          <p:nvPr/>
        </p:nvCxnSpPr>
        <p:spPr>
          <a:xfrm>
            <a:off x="3067061" y="2234421"/>
            <a:ext cx="595214" cy="1368752"/>
          </a:xfrm>
          <a:prstGeom prst="line">
            <a:avLst/>
          </a:prstGeom>
          <a:ln w="63500">
            <a:solidFill>
              <a:srgbClr val="0070C0">
                <a:alpha val="30000"/>
              </a:srgb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2BFBECDB-126E-49BD-9577-09922F23685C}"/>
              </a:ext>
            </a:extLst>
          </p:cNvPr>
          <p:cNvCxnSpPr>
            <a:cxnSpLocks/>
          </p:cNvCxnSpPr>
          <p:nvPr/>
        </p:nvCxnSpPr>
        <p:spPr>
          <a:xfrm>
            <a:off x="2816230" y="2138695"/>
            <a:ext cx="288931" cy="110014"/>
          </a:xfrm>
          <a:prstGeom prst="line">
            <a:avLst/>
          </a:prstGeom>
          <a:ln w="63500">
            <a:solidFill>
              <a:srgbClr val="0070C0">
                <a:alpha val="30000"/>
              </a:srgb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3E31A02-38AF-40F2-B304-DDDF3989DD96}"/>
              </a:ext>
            </a:extLst>
          </p:cNvPr>
          <p:cNvCxnSpPr>
            <a:cxnSpLocks/>
          </p:cNvCxnSpPr>
          <p:nvPr/>
        </p:nvCxnSpPr>
        <p:spPr>
          <a:xfrm>
            <a:off x="7767659" y="2464558"/>
            <a:ext cx="1428150" cy="1798492"/>
          </a:xfrm>
          <a:prstGeom prst="line">
            <a:avLst/>
          </a:prstGeom>
          <a:ln w="63500">
            <a:solidFill>
              <a:schemeClr val="accent2">
                <a:alpha val="3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ED513CC6-A5E3-429C-A76D-0EEEE339C21E}"/>
              </a:ext>
            </a:extLst>
          </p:cNvPr>
          <p:cNvCxnSpPr>
            <a:cxnSpLocks/>
          </p:cNvCxnSpPr>
          <p:nvPr/>
        </p:nvCxnSpPr>
        <p:spPr>
          <a:xfrm>
            <a:off x="8215668" y="2999563"/>
            <a:ext cx="555935" cy="330233"/>
          </a:xfrm>
          <a:prstGeom prst="line">
            <a:avLst/>
          </a:prstGeom>
          <a:ln w="63500">
            <a:solidFill>
              <a:srgbClr val="0070C0">
                <a:alpha val="30000"/>
              </a:srgb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9D44F99D-33B5-4345-B074-1F91EFF639FB}"/>
              </a:ext>
            </a:extLst>
          </p:cNvPr>
          <p:cNvCxnSpPr>
            <a:cxnSpLocks/>
          </p:cNvCxnSpPr>
          <p:nvPr/>
        </p:nvCxnSpPr>
        <p:spPr>
          <a:xfrm>
            <a:off x="8763994" y="3312219"/>
            <a:ext cx="149011" cy="366369"/>
          </a:xfrm>
          <a:prstGeom prst="line">
            <a:avLst/>
          </a:prstGeom>
          <a:ln w="63500">
            <a:solidFill>
              <a:srgbClr val="0070C0">
                <a:alpha val="30000"/>
              </a:srgbClr>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86377ACD-CE6F-4B32-A86C-B7373F11064E}"/>
              </a:ext>
            </a:extLst>
          </p:cNvPr>
          <p:cNvSpPr txBox="1"/>
          <p:nvPr/>
        </p:nvSpPr>
        <p:spPr>
          <a:xfrm>
            <a:off x="2061622" y="5573766"/>
            <a:ext cx="3507692" cy="369332"/>
          </a:xfrm>
          <a:prstGeom prst="rect">
            <a:avLst/>
          </a:prstGeom>
          <a:noFill/>
        </p:spPr>
        <p:txBody>
          <a:bodyPr wrap="none" rtlCol="0">
            <a:spAutoFit/>
          </a:bodyPr>
          <a:lstStyle/>
          <a:p>
            <a:r>
              <a:rPr kumimoji="1" lang="en-US" altLang="ja-JP" dirty="0"/>
              <a:t>300GHz</a:t>
            </a:r>
            <a:r>
              <a:rPr kumimoji="1" lang="ja-JP" altLang="en-US" dirty="0"/>
              <a:t>において数</a:t>
            </a:r>
            <a:r>
              <a:rPr kumimoji="1" lang="en-US" altLang="ja-JP" dirty="0"/>
              <a:t>%</a:t>
            </a:r>
            <a:r>
              <a:rPr kumimoji="1" lang="ja-JP" altLang="en-US" dirty="0"/>
              <a:t>の高い効率</a:t>
            </a:r>
          </a:p>
        </p:txBody>
      </p:sp>
    </p:spTree>
    <p:extLst>
      <p:ext uri="{BB962C8B-B14F-4D97-AF65-F5344CB8AC3E}">
        <p14:creationId xmlns:p14="http://schemas.microsoft.com/office/powerpoint/2010/main" val="2663265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a:extLst>
              <a:ext uri="{FF2B5EF4-FFF2-40B4-BE49-F238E27FC236}">
                <a16:creationId xmlns:a16="http://schemas.microsoft.com/office/drawing/2014/main" id="{DF1676A6-6501-45AB-B1F1-E1F26DCF7C55}"/>
              </a:ext>
            </a:extLst>
          </p:cNvPr>
          <p:cNvGraphicFramePr>
            <a:graphicFrameLocks/>
          </p:cNvGraphicFramePr>
          <p:nvPr>
            <p:extLst>
              <p:ext uri="{D42A27DB-BD31-4B8C-83A1-F6EECF244321}">
                <p14:modId xmlns:p14="http://schemas.microsoft.com/office/powerpoint/2010/main" val="2762286026"/>
              </p:ext>
            </p:extLst>
          </p:nvPr>
        </p:nvGraphicFramePr>
        <p:xfrm>
          <a:off x="6605590" y="1802739"/>
          <a:ext cx="4829447" cy="3813414"/>
        </p:xfrm>
        <a:graphic>
          <a:graphicData uri="http://schemas.openxmlformats.org/drawingml/2006/chart">
            <c:chart xmlns:c="http://schemas.openxmlformats.org/drawingml/2006/chart" xmlns:r="http://schemas.openxmlformats.org/officeDocument/2006/relationships" r:id="rId2"/>
          </a:graphicData>
        </a:graphic>
      </p:graphicFrame>
      <p:sp>
        <p:nvSpPr>
          <p:cNvPr id="2" name="タイトル 1">
            <a:extLst>
              <a:ext uri="{FF2B5EF4-FFF2-40B4-BE49-F238E27FC236}">
                <a16:creationId xmlns:a16="http://schemas.microsoft.com/office/drawing/2014/main" id="{4D4EF47B-E51A-448A-885E-FFC9F2075151}"/>
              </a:ext>
            </a:extLst>
          </p:cNvPr>
          <p:cNvSpPr>
            <a:spLocks noGrp="1"/>
          </p:cNvSpPr>
          <p:nvPr>
            <p:ph type="title"/>
          </p:nvPr>
        </p:nvSpPr>
        <p:spPr/>
        <p:txBody>
          <a:bodyPr/>
          <a:lstStyle/>
          <a:p>
            <a:r>
              <a:rPr kumimoji="1" lang="ja-JP" altLang="en-US" dirty="0"/>
              <a:t>トランジスタ信号源の年次発展傾向</a:t>
            </a:r>
          </a:p>
        </p:txBody>
      </p:sp>
      <p:sp>
        <p:nvSpPr>
          <p:cNvPr id="6" name="正方形/長方形 5">
            <a:extLst>
              <a:ext uri="{FF2B5EF4-FFF2-40B4-BE49-F238E27FC236}">
                <a16:creationId xmlns:a16="http://schemas.microsoft.com/office/drawing/2014/main" id="{33E5DA4E-3BB8-4C6B-83F0-51594BF0877B}"/>
              </a:ext>
            </a:extLst>
          </p:cNvPr>
          <p:cNvSpPr/>
          <p:nvPr/>
        </p:nvSpPr>
        <p:spPr>
          <a:xfrm>
            <a:off x="1251342" y="6255862"/>
            <a:ext cx="9701695" cy="369332"/>
          </a:xfrm>
          <a:prstGeom prst="rect">
            <a:avLst/>
          </a:prstGeom>
        </p:spPr>
        <p:txBody>
          <a:bodyPr wrap="none">
            <a:spAutoFit/>
          </a:bodyPr>
          <a:lstStyle/>
          <a:p>
            <a:r>
              <a:rPr lang="en-US" altLang="ja-JP" dirty="0"/>
              <a:t>※Georgia Tech Electronics and Micro-System Lab (GEMS),</a:t>
            </a:r>
            <a:r>
              <a:rPr lang="ja-JP" altLang="en-US" dirty="0"/>
              <a:t> </a:t>
            </a:r>
            <a:r>
              <a:rPr lang="en-US" altLang="ja-JP" dirty="0"/>
              <a:t>PA_Survey_v6</a:t>
            </a:r>
            <a:r>
              <a:rPr lang="ja-JP" altLang="en-US" dirty="0"/>
              <a:t>のデータを含む</a:t>
            </a:r>
          </a:p>
        </p:txBody>
      </p:sp>
      <p:graphicFrame>
        <p:nvGraphicFramePr>
          <p:cNvPr id="11" name="グラフ 10">
            <a:extLst>
              <a:ext uri="{FF2B5EF4-FFF2-40B4-BE49-F238E27FC236}">
                <a16:creationId xmlns:a16="http://schemas.microsoft.com/office/drawing/2014/main" id="{100F3249-9842-471A-8136-2420BB34D883}"/>
              </a:ext>
            </a:extLst>
          </p:cNvPr>
          <p:cNvGraphicFramePr>
            <a:graphicFrameLocks/>
          </p:cNvGraphicFramePr>
          <p:nvPr>
            <p:extLst>
              <p:ext uri="{D42A27DB-BD31-4B8C-83A1-F6EECF244321}">
                <p14:modId xmlns:p14="http://schemas.microsoft.com/office/powerpoint/2010/main" val="1689712611"/>
              </p:ext>
            </p:extLst>
          </p:nvPr>
        </p:nvGraphicFramePr>
        <p:xfrm>
          <a:off x="966788" y="1802739"/>
          <a:ext cx="4619624" cy="3741965"/>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直線コネクタ 12">
            <a:extLst>
              <a:ext uri="{FF2B5EF4-FFF2-40B4-BE49-F238E27FC236}">
                <a16:creationId xmlns:a16="http://schemas.microsoft.com/office/drawing/2014/main" id="{E936659F-053E-4269-ABA0-DF77702149C6}"/>
              </a:ext>
            </a:extLst>
          </p:cNvPr>
          <p:cNvCxnSpPr>
            <a:cxnSpLocks/>
          </p:cNvCxnSpPr>
          <p:nvPr/>
        </p:nvCxnSpPr>
        <p:spPr>
          <a:xfrm flipV="1">
            <a:off x="2667000" y="2371726"/>
            <a:ext cx="1200150" cy="2171699"/>
          </a:xfrm>
          <a:prstGeom prst="line">
            <a:avLst/>
          </a:prstGeom>
          <a:ln w="635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C91EC6B6-DA69-4C7E-9CF0-75C91306398C}"/>
              </a:ext>
            </a:extLst>
          </p:cNvPr>
          <p:cNvCxnSpPr>
            <a:cxnSpLocks/>
          </p:cNvCxnSpPr>
          <p:nvPr/>
        </p:nvCxnSpPr>
        <p:spPr>
          <a:xfrm flipV="1">
            <a:off x="7505700" y="1971675"/>
            <a:ext cx="2186940" cy="1562100"/>
          </a:xfrm>
          <a:prstGeom prst="line">
            <a:avLst/>
          </a:prstGeom>
          <a:ln w="635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1E92D6A4-08AC-42A9-9C1E-01FD5D20FF31}"/>
              </a:ext>
            </a:extLst>
          </p:cNvPr>
          <p:cNvSpPr/>
          <p:nvPr/>
        </p:nvSpPr>
        <p:spPr>
          <a:xfrm>
            <a:off x="1039429" y="5544704"/>
            <a:ext cx="4732721" cy="646331"/>
          </a:xfrm>
          <a:prstGeom prst="rect">
            <a:avLst/>
          </a:prstGeom>
        </p:spPr>
        <p:txBody>
          <a:bodyPr wrap="square">
            <a:spAutoFit/>
          </a:bodyPr>
          <a:lstStyle/>
          <a:p>
            <a:pPr marL="285750" indent="-285750">
              <a:buFont typeface="Arial" panose="020B0604020202020204" pitchFamily="34" charset="0"/>
              <a:buChar char="•"/>
            </a:pPr>
            <a:r>
              <a:rPr lang="en-US" altLang="ja-JP" dirty="0"/>
              <a:t>6G</a:t>
            </a:r>
            <a:r>
              <a:rPr lang="ja-JP" altLang="en-US" dirty="0"/>
              <a:t>で想定される周波数帯まで既に到達している</a:t>
            </a:r>
          </a:p>
        </p:txBody>
      </p:sp>
      <p:sp>
        <p:nvSpPr>
          <p:cNvPr id="16" name="正方形/長方形 15">
            <a:extLst>
              <a:ext uri="{FF2B5EF4-FFF2-40B4-BE49-F238E27FC236}">
                <a16:creationId xmlns:a16="http://schemas.microsoft.com/office/drawing/2014/main" id="{905C9DCA-B713-4A97-A825-6192FD83590D}"/>
              </a:ext>
            </a:extLst>
          </p:cNvPr>
          <p:cNvSpPr/>
          <p:nvPr/>
        </p:nvSpPr>
        <p:spPr>
          <a:xfrm>
            <a:off x="7319532" y="5544704"/>
            <a:ext cx="3905680" cy="369332"/>
          </a:xfrm>
          <a:prstGeom prst="rect">
            <a:avLst/>
          </a:prstGeom>
        </p:spPr>
        <p:txBody>
          <a:bodyPr wrap="square">
            <a:spAutoFit/>
          </a:bodyPr>
          <a:lstStyle/>
          <a:p>
            <a:pPr marL="285750" indent="-285750">
              <a:buFont typeface="Arial" panose="020B0604020202020204" pitchFamily="34" charset="0"/>
              <a:buChar char="•"/>
            </a:pPr>
            <a:r>
              <a:rPr lang="ja-JP" altLang="en-US" dirty="0"/>
              <a:t>出力は年々増加、既に</a:t>
            </a:r>
            <a:r>
              <a:rPr lang="en-US" altLang="ja-JP" dirty="0"/>
              <a:t>&gt;10dBm</a:t>
            </a:r>
            <a:endParaRPr lang="ja-JP" altLang="en-US" dirty="0"/>
          </a:p>
        </p:txBody>
      </p:sp>
      <p:sp>
        <p:nvSpPr>
          <p:cNvPr id="18" name="テキスト ボックス 1">
            <a:extLst>
              <a:ext uri="{FF2B5EF4-FFF2-40B4-BE49-F238E27FC236}">
                <a16:creationId xmlns:a16="http://schemas.microsoft.com/office/drawing/2014/main" id="{53891A4D-AF2D-4C0E-9037-EEE65913B71C}"/>
              </a:ext>
            </a:extLst>
          </p:cNvPr>
          <p:cNvSpPr txBox="1"/>
          <p:nvPr/>
        </p:nvSpPr>
        <p:spPr>
          <a:xfrm>
            <a:off x="9692640" y="4338517"/>
            <a:ext cx="1268293" cy="40981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600" dirty="0">
                <a:latin typeface="Calibri" panose="020F0502020204030204" pitchFamily="34" charset="0"/>
                <a:cs typeface="Calibri" panose="020F0502020204030204" pitchFamily="34" charset="0"/>
              </a:rPr>
              <a:t>200-450</a:t>
            </a:r>
            <a:r>
              <a:rPr lang="en-US" altLang="ja-JP" sz="1600" baseline="0" dirty="0">
                <a:latin typeface="Calibri" panose="020F0502020204030204" pitchFamily="34" charset="0"/>
                <a:cs typeface="Calibri" panose="020F0502020204030204" pitchFamily="34" charset="0"/>
              </a:rPr>
              <a:t> GHz</a:t>
            </a:r>
            <a:endParaRPr lang="ja-JP" altLang="en-US" sz="1600" dirty="0">
              <a:latin typeface="Calibri" panose="020F0502020204030204" pitchFamily="34" charset="0"/>
              <a:cs typeface="Calibri" panose="020F0502020204030204" pitchFamily="34" charset="0"/>
            </a:endParaRPr>
          </a:p>
        </p:txBody>
      </p:sp>
      <p:sp>
        <p:nvSpPr>
          <p:cNvPr id="5" name="テキスト ボックス 4">
            <a:extLst>
              <a:ext uri="{FF2B5EF4-FFF2-40B4-BE49-F238E27FC236}">
                <a16:creationId xmlns:a16="http://schemas.microsoft.com/office/drawing/2014/main" id="{57337FC7-4DE7-4728-A841-AE6388516277}"/>
              </a:ext>
            </a:extLst>
          </p:cNvPr>
          <p:cNvSpPr txBox="1"/>
          <p:nvPr/>
        </p:nvSpPr>
        <p:spPr>
          <a:xfrm>
            <a:off x="9001263" y="3473495"/>
            <a:ext cx="292068"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x4</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15" name="テキスト ボックス 14">
            <a:extLst>
              <a:ext uri="{FF2B5EF4-FFF2-40B4-BE49-F238E27FC236}">
                <a16:creationId xmlns:a16="http://schemas.microsoft.com/office/drawing/2014/main" id="{D8A1A8F9-76E5-4574-A296-9D152B8804CC}"/>
              </a:ext>
            </a:extLst>
          </p:cNvPr>
          <p:cNvSpPr txBox="1"/>
          <p:nvPr/>
        </p:nvSpPr>
        <p:spPr>
          <a:xfrm>
            <a:off x="8874279" y="3744401"/>
            <a:ext cx="292068"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x4</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17" name="テキスト ボックス 16">
            <a:extLst>
              <a:ext uri="{FF2B5EF4-FFF2-40B4-BE49-F238E27FC236}">
                <a16:creationId xmlns:a16="http://schemas.microsoft.com/office/drawing/2014/main" id="{BAA7C5E5-E947-4A2A-96EA-241973CF4985}"/>
              </a:ext>
            </a:extLst>
          </p:cNvPr>
          <p:cNvSpPr txBox="1"/>
          <p:nvPr/>
        </p:nvSpPr>
        <p:spPr>
          <a:xfrm>
            <a:off x="8633694" y="3492852"/>
            <a:ext cx="292068"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x4</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19" name="テキスト ボックス 18">
            <a:extLst>
              <a:ext uri="{FF2B5EF4-FFF2-40B4-BE49-F238E27FC236}">
                <a16:creationId xmlns:a16="http://schemas.microsoft.com/office/drawing/2014/main" id="{9B8CB1E9-8581-48A5-BCFD-0D192ECA69E0}"/>
              </a:ext>
            </a:extLst>
          </p:cNvPr>
          <p:cNvSpPr txBox="1"/>
          <p:nvPr/>
        </p:nvSpPr>
        <p:spPr>
          <a:xfrm>
            <a:off x="8510450" y="3052700"/>
            <a:ext cx="349776"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x16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20" name="テキスト ボックス 19">
            <a:extLst>
              <a:ext uri="{FF2B5EF4-FFF2-40B4-BE49-F238E27FC236}">
                <a16:creationId xmlns:a16="http://schemas.microsoft.com/office/drawing/2014/main" id="{BAF6F14E-D20F-4729-92CA-9A59EA0A5FFC}"/>
              </a:ext>
            </a:extLst>
          </p:cNvPr>
          <p:cNvSpPr txBox="1"/>
          <p:nvPr/>
        </p:nvSpPr>
        <p:spPr>
          <a:xfrm>
            <a:off x="8135800" y="3522600"/>
            <a:ext cx="349776"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x16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21" name="テキスト ボックス 20">
            <a:extLst>
              <a:ext uri="{FF2B5EF4-FFF2-40B4-BE49-F238E27FC236}">
                <a16:creationId xmlns:a16="http://schemas.microsoft.com/office/drawing/2014/main" id="{5C439BFC-2930-41B6-A2CC-DE3DADD468A4}"/>
              </a:ext>
            </a:extLst>
          </p:cNvPr>
          <p:cNvSpPr txBox="1"/>
          <p:nvPr/>
        </p:nvSpPr>
        <p:spPr>
          <a:xfrm>
            <a:off x="8454172" y="2489147"/>
            <a:ext cx="349776"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x16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22" name="テキスト ボックス 21">
            <a:extLst>
              <a:ext uri="{FF2B5EF4-FFF2-40B4-BE49-F238E27FC236}">
                <a16:creationId xmlns:a16="http://schemas.microsoft.com/office/drawing/2014/main" id="{547C6500-8345-446D-B60F-C54C51542C9E}"/>
              </a:ext>
            </a:extLst>
          </p:cNvPr>
          <p:cNvSpPr txBox="1"/>
          <p:nvPr/>
        </p:nvSpPr>
        <p:spPr>
          <a:xfrm>
            <a:off x="8245020" y="2830973"/>
            <a:ext cx="292068"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x8</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23" name="テキスト ボックス 22">
            <a:extLst>
              <a:ext uri="{FF2B5EF4-FFF2-40B4-BE49-F238E27FC236}">
                <a16:creationId xmlns:a16="http://schemas.microsoft.com/office/drawing/2014/main" id="{876712E3-9CC2-4055-A346-306C60B362EF}"/>
              </a:ext>
            </a:extLst>
          </p:cNvPr>
          <p:cNvSpPr txBox="1"/>
          <p:nvPr/>
        </p:nvSpPr>
        <p:spPr>
          <a:xfrm>
            <a:off x="8633694" y="2611242"/>
            <a:ext cx="292068"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24" name="テキスト ボックス 23">
            <a:extLst>
              <a:ext uri="{FF2B5EF4-FFF2-40B4-BE49-F238E27FC236}">
                <a16:creationId xmlns:a16="http://schemas.microsoft.com/office/drawing/2014/main" id="{0575E7EB-4E68-41C8-BDFE-D920392BEB9D}"/>
              </a:ext>
            </a:extLst>
          </p:cNvPr>
          <p:cNvSpPr txBox="1"/>
          <p:nvPr/>
        </p:nvSpPr>
        <p:spPr>
          <a:xfrm>
            <a:off x="8874279" y="2216120"/>
            <a:ext cx="349776"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x30</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25" name="テキスト ボックス 24">
            <a:extLst>
              <a:ext uri="{FF2B5EF4-FFF2-40B4-BE49-F238E27FC236}">
                <a16:creationId xmlns:a16="http://schemas.microsoft.com/office/drawing/2014/main" id="{AAF2BDC6-4B43-405A-8586-370187F66507}"/>
              </a:ext>
            </a:extLst>
          </p:cNvPr>
          <p:cNvSpPr txBox="1"/>
          <p:nvPr/>
        </p:nvSpPr>
        <p:spPr>
          <a:xfrm>
            <a:off x="9118443" y="3230800"/>
            <a:ext cx="349776"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x16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26" name="テキスト ボックス 25">
            <a:extLst>
              <a:ext uri="{FF2B5EF4-FFF2-40B4-BE49-F238E27FC236}">
                <a16:creationId xmlns:a16="http://schemas.microsoft.com/office/drawing/2014/main" id="{3AE0F99E-08C9-4FFA-8D68-D69B607C1B12}"/>
              </a:ext>
            </a:extLst>
          </p:cNvPr>
          <p:cNvSpPr txBox="1"/>
          <p:nvPr/>
        </p:nvSpPr>
        <p:spPr>
          <a:xfrm>
            <a:off x="9143894" y="2325387"/>
            <a:ext cx="639919"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X64 Array</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27" name="テキスト ボックス 26">
            <a:extLst>
              <a:ext uri="{FF2B5EF4-FFF2-40B4-BE49-F238E27FC236}">
                <a16:creationId xmlns:a16="http://schemas.microsoft.com/office/drawing/2014/main" id="{9CF30194-F64B-4011-80C0-48E4BB59A2D8}"/>
              </a:ext>
            </a:extLst>
          </p:cNvPr>
          <p:cNvSpPr txBox="1"/>
          <p:nvPr/>
        </p:nvSpPr>
        <p:spPr>
          <a:xfrm>
            <a:off x="9400572" y="3346216"/>
            <a:ext cx="292068"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29" name="テキスト ボックス 28">
            <a:extLst>
              <a:ext uri="{FF2B5EF4-FFF2-40B4-BE49-F238E27FC236}">
                <a16:creationId xmlns:a16="http://schemas.microsoft.com/office/drawing/2014/main" id="{C498674B-95A0-4432-A0DB-139EF445294A}"/>
              </a:ext>
            </a:extLst>
          </p:cNvPr>
          <p:cNvSpPr txBox="1"/>
          <p:nvPr/>
        </p:nvSpPr>
        <p:spPr>
          <a:xfrm>
            <a:off x="9372443" y="3081575"/>
            <a:ext cx="349776"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x16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
        <p:nvSpPr>
          <p:cNvPr id="30" name="テキスト ボックス 29">
            <a:extLst>
              <a:ext uri="{FF2B5EF4-FFF2-40B4-BE49-F238E27FC236}">
                <a16:creationId xmlns:a16="http://schemas.microsoft.com/office/drawing/2014/main" id="{5A9E4015-0B72-4A44-965B-2A2B10D28068}"/>
              </a:ext>
            </a:extLst>
          </p:cNvPr>
          <p:cNvSpPr txBox="1"/>
          <p:nvPr/>
        </p:nvSpPr>
        <p:spPr>
          <a:xfrm>
            <a:off x="9435943" y="3227625"/>
            <a:ext cx="349776" cy="230832"/>
          </a:xfrm>
          <a:prstGeom prst="rect">
            <a:avLst/>
          </a:prstGeom>
          <a:noFill/>
        </p:spPr>
        <p:txBody>
          <a:bodyPr wrap="none" rtlCol="0">
            <a:spAutoFit/>
          </a:bodyPr>
          <a:lstStyle/>
          <a:p>
            <a:r>
              <a:rPr kumimoji="1" lang="en-US" altLang="ja-JP" sz="900" dirty="0">
                <a:solidFill>
                  <a:schemeClr val="bg1">
                    <a:lumMod val="50000"/>
                  </a:schemeClr>
                </a:solidFill>
                <a:latin typeface="Calibri" panose="020F0502020204030204" pitchFamily="34" charset="0"/>
                <a:cs typeface="Calibri" panose="020F0502020204030204" pitchFamily="34" charset="0"/>
              </a:rPr>
              <a:t>x16</a:t>
            </a:r>
            <a:endParaRPr kumimoji="1" lang="ja-JP" altLang="en-US" sz="9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0136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4DC48-C545-4B1C-B623-22EF61543224}"/>
              </a:ext>
            </a:extLst>
          </p:cNvPr>
          <p:cNvSpPr>
            <a:spLocks noGrp="1"/>
          </p:cNvSpPr>
          <p:nvPr>
            <p:ph type="title"/>
          </p:nvPr>
        </p:nvSpPr>
        <p:spPr/>
        <p:txBody>
          <a:bodyPr/>
          <a:lstStyle/>
          <a:p>
            <a:r>
              <a:rPr kumimoji="1" lang="ja-JP" altLang="en-US" dirty="0"/>
              <a:t>トランジスタまとめ</a:t>
            </a:r>
          </a:p>
        </p:txBody>
      </p:sp>
      <p:sp>
        <p:nvSpPr>
          <p:cNvPr id="3" name="コンテンツ プレースホルダー 2">
            <a:extLst>
              <a:ext uri="{FF2B5EF4-FFF2-40B4-BE49-F238E27FC236}">
                <a16:creationId xmlns:a16="http://schemas.microsoft.com/office/drawing/2014/main" id="{E1D2B3A4-643D-4C6A-9A4F-B45AD5746118}"/>
              </a:ext>
            </a:extLst>
          </p:cNvPr>
          <p:cNvSpPr>
            <a:spLocks noGrp="1"/>
          </p:cNvSpPr>
          <p:nvPr>
            <p:ph idx="1"/>
          </p:nvPr>
        </p:nvSpPr>
        <p:spPr/>
        <p:txBody>
          <a:bodyPr>
            <a:normAutofit/>
          </a:bodyPr>
          <a:lstStyle/>
          <a:p>
            <a:r>
              <a:rPr lang="ja-JP" altLang="en-US" dirty="0"/>
              <a:t>アレイにより</a:t>
            </a:r>
            <a:r>
              <a:rPr lang="en-US" altLang="ja-JP" dirty="0"/>
              <a:t>Si</a:t>
            </a:r>
            <a:r>
              <a:rPr lang="ja-JP" altLang="en-US" dirty="0"/>
              <a:t>系でも</a:t>
            </a:r>
            <a:r>
              <a:rPr lang="en-US" altLang="ja-JP" dirty="0"/>
              <a:t>300-400GHz</a:t>
            </a:r>
            <a:r>
              <a:rPr lang="ja-JP" altLang="en-US" dirty="0"/>
              <a:t>帯で</a:t>
            </a:r>
            <a:r>
              <a:rPr lang="en-US" altLang="ja-JP" dirty="0"/>
              <a:t>~10dBm</a:t>
            </a:r>
            <a:r>
              <a:rPr lang="ja-JP" altLang="en-US" dirty="0"/>
              <a:t>の高出力が可能、</a:t>
            </a:r>
            <a:r>
              <a:rPr lang="en-US" altLang="ja-JP" dirty="0"/>
              <a:t>200GHz</a:t>
            </a:r>
            <a:r>
              <a:rPr lang="ja-JP" altLang="en-US" dirty="0"/>
              <a:t>帯では単体で</a:t>
            </a:r>
            <a:r>
              <a:rPr lang="en-US" altLang="ja-JP" dirty="0"/>
              <a:t>~5dBm</a:t>
            </a:r>
            <a:r>
              <a:rPr lang="ja-JP" altLang="en-US" dirty="0"/>
              <a:t>も</a:t>
            </a:r>
            <a:endParaRPr lang="en-US" altLang="ja-JP" dirty="0"/>
          </a:p>
          <a:p>
            <a:r>
              <a:rPr kumimoji="1" lang="en-US" altLang="ja-JP" dirty="0"/>
              <a:t>300GHz</a:t>
            </a:r>
            <a:r>
              <a:rPr kumimoji="1" lang="ja-JP" altLang="en-US" dirty="0"/>
              <a:t>帯で</a:t>
            </a:r>
            <a:r>
              <a:rPr kumimoji="1" lang="en-US" altLang="ja-JP" dirty="0"/>
              <a:t>~5%</a:t>
            </a:r>
            <a:r>
              <a:rPr kumimoji="1" lang="ja-JP" altLang="en-US" dirty="0"/>
              <a:t>の高い効率</a:t>
            </a:r>
            <a:endParaRPr kumimoji="1" lang="en-US" altLang="ja-JP" dirty="0"/>
          </a:p>
          <a:p>
            <a:r>
              <a:rPr lang="ja-JP" altLang="en-US" dirty="0"/>
              <a:t>今後もアレイによる高出力化が進むと考えられる</a:t>
            </a:r>
            <a:endParaRPr kumimoji="1" lang="en-US" altLang="ja-JP" dirty="0"/>
          </a:p>
          <a:p>
            <a:r>
              <a:rPr lang="en-US" altLang="ja-JP" dirty="0"/>
              <a:t>Si</a:t>
            </a:r>
            <a:r>
              <a:rPr lang="ja-JP" altLang="en-US" dirty="0"/>
              <a:t>系</a:t>
            </a:r>
            <a:r>
              <a:rPr lang="en-US" altLang="ja-JP" dirty="0"/>
              <a:t>MMIC</a:t>
            </a:r>
            <a:r>
              <a:rPr lang="ja-JP" altLang="en-US" dirty="0"/>
              <a:t>トランスミッターでは高度な回路技術により、各種変調、ビームフォーミングなどが可能であり、出力以外の面で大きなアドバンテージを持つ</a:t>
            </a:r>
            <a:endParaRPr lang="en-US" altLang="ja-JP" dirty="0"/>
          </a:p>
          <a:p>
            <a:r>
              <a:rPr lang="en-US" altLang="ja-JP" dirty="0"/>
              <a:t>Si</a:t>
            </a:r>
            <a:r>
              <a:rPr lang="ja-JP" altLang="en-US" dirty="0"/>
              <a:t>系</a:t>
            </a:r>
            <a:r>
              <a:rPr lang="en-US" altLang="ja-JP" dirty="0"/>
              <a:t>MMIC</a:t>
            </a:r>
            <a:r>
              <a:rPr lang="ja-JP" altLang="en-US" dirty="0"/>
              <a:t>の出力向上の方法として化合物</a:t>
            </a:r>
            <a:r>
              <a:rPr lang="en-US" altLang="ja-JP" dirty="0"/>
              <a:t>PA</a:t>
            </a:r>
            <a:r>
              <a:rPr lang="ja-JP" altLang="en-US" dirty="0"/>
              <a:t>とのハイブリッド集積が</a:t>
            </a:r>
            <a:r>
              <a:rPr lang="en-US" altLang="ja-JP" dirty="0"/>
              <a:t>300GHz</a:t>
            </a:r>
            <a:r>
              <a:rPr lang="ja-JP" altLang="en-US" dirty="0"/>
              <a:t>程度の周波数から検討が進んでいる</a:t>
            </a:r>
            <a:endParaRPr kumimoji="1" lang="en-US" altLang="ja-JP" dirty="0"/>
          </a:p>
          <a:p>
            <a:endParaRPr kumimoji="1" lang="en-US" altLang="ja-JP" dirty="0"/>
          </a:p>
        </p:txBody>
      </p:sp>
    </p:spTree>
    <p:extLst>
      <p:ext uri="{BB962C8B-B14F-4D97-AF65-F5344CB8AC3E}">
        <p14:creationId xmlns:p14="http://schemas.microsoft.com/office/powerpoint/2010/main" val="4158539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4A3EB-079A-4547-A514-A7CBFB4886F8}"/>
              </a:ext>
            </a:extLst>
          </p:cNvPr>
          <p:cNvSpPr>
            <a:spLocks noGrp="1"/>
          </p:cNvSpPr>
          <p:nvPr>
            <p:ph type="ctrTitle"/>
          </p:nvPr>
        </p:nvSpPr>
        <p:spPr/>
        <p:txBody>
          <a:bodyPr/>
          <a:lstStyle/>
          <a:p>
            <a:r>
              <a:rPr lang="ja-JP" altLang="en-US" dirty="0"/>
              <a:t>信号源まとめグラフ</a:t>
            </a:r>
            <a:endParaRPr kumimoji="1" lang="ja-JP" altLang="en-US" dirty="0"/>
          </a:p>
        </p:txBody>
      </p:sp>
    </p:spTree>
    <p:extLst>
      <p:ext uri="{BB962C8B-B14F-4D97-AF65-F5344CB8AC3E}">
        <p14:creationId xmlns:p14="http://schemas.microsoft.com/office/powerpoint/2010/main" val="1507105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398C20-6DCC-4011-A830-902E62BD81D5}"/>
              </a:ext>
            </a:extLst>
          </p:cNvPr>
          <p:cNvSpPr>
            <a:spLocks noGrp="1"/>
          </p:cNvSpPr>
          <p:nvPr>
            <p:ph type="title"/>
          </p:nvPr>
        </p:nvSpPr>
        <p:spPr/>
        <p:txBody>
          <a:bodyPr/>
          <a:lstStyle/>
          <a:p>
            <a:r>
              <a:rPr kumimoji="1" lang="ja-JP" altLang="en-US" dirty="0"/>
              <a:t>信号源まとめ（出力）</a:t>
            </a:r>
          </a:p>
        </p:txBody>
      </p:sp>
      <p:graphicFrame>
        <p:nvGraphicFramePr>
          <p:cNvPr id="5" name="グラフ 4">
            <a:extLst>
              <a:ext uri="{FF2B5EF4-FFF2-40B4-BE49-F238E27FC236}">
                <a16:creationId xmlns:a16="http://schemas.microsoft.com/office/drawing/2014/main" id="{1BE582AF-6D3B-4389-98E3-E483005167F0}"/>
              </a:ext>
            </a:extLst>
          </p:cNvPr>
          <p:cNvGraphicFramePr>
            <a:graphicFrameLocks noGrp="1"/>
          </p:cNvGraphicFramePr>
          <p:nvPr>
            <p:extLst>
              <p:ext uri="{D42A27DB-BD31-4B8C-83A1-F6EECF244321}">
                <p14:modId xmlns:p14="http://schemas.microsoft.com/office/powerpoint/2010/main" val="4131111884"/>
              </p:ext>
            </p:extLst>
          </p:nvPr>
        </p:nvGraphicFramePr>
        <p:xfrm>
          <a:off x="2058348" y="1463040"/>
          <a:ext cx="7764381" cy="5288280"/>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a:extLst>
              <a:ext uri="{FF2B5EF4-FFF2-40B4-BE49-F238E27FC236}">
                <a16:creationId xmlns:a16="http://schemas.microsoft.com/office/drawing/2014/main" id="{3EB9A793-BFA1-4BDD-9BE0-1C7FF21363E5}"/>
              </a:ext>
            </a:extLst>
          </p:cNvPr>
          <p:cNvSpPr txBox="1"/>
          <p:nvPr/>
        </p:nvSpPr>
        <p:spPr>
          <a:xfrm rot="1741475">
            <a:off x="5467360" y="2797626"/>
            <a:ext cx="863826" cy="338554"/>
          </a:xfrm>
          <a:prstGeom prst="rect">
            <a:avLst/>
          </a:prstGeom>
          <a:noFill/>
        </p:spPr>
        <p:txBody>
          <a:bodyPr wrap="none" rtlCol="0">
            <a:spAutoFit/>
          </a:bodyPr>
          <a:lstStyle/>
          <a:p>
            <a:r>
              <a:rPr lang="ja-JP" altLang="en-US" sz="1600" dirty="0">
                <a:solidFill>
                  <a:srgbClr val="FFC000"/>
                </a:solidFill>
                <a:latin typeface="Arial" panose="020B0604020202020204" pitchFamily="34" charset="0"/>
                <a:cs typeface="Arial" panose="020B0604020202020204" pitchFamily="34" charset="0"/>
              </a:rPr>
              <a:t>● </a:t>
            </a:r>
            <a:r>
              <a:rPr lang="en-US" altLang="ja-JP" sz="1600" dirty="0">
                <a:solidFill>
                  <a:srgbClr val="FFC000"/>
                </a:solidFill>
                <a:latin typeface="Arial" panose="020B0604020202020204" pitchFamily="34" charset="0"/>
                <a:cs typeface="Arial" panose="020B0604020202020204" pitchFamily="34" charset="0"/>
              </a:rPr>
              <a:t>RTD</a:t>
            </a:r>
          </a:p>
        </p:txBody>
      </p:sp>
      <p:sp>
        <p:nvSpPr>
          <p:cNvPr id="7" name="正方形/長方形 6">
            <a:extLst>
              <a:ext uri="{FF2B5EF4-FFF2-40B4-BE49-F238E27FC236}">
                <a16:creationId xmlns:a16="http://schemas.microsoft.com/office/drawing/2014/main" id="{45005655-725C-4FC3-BB37-BEEEC1C06B5F}"/>
              </a:ext>
            </a:extLst>
          </p:cNvPr>
          <p:cNvSpPr/>
          <p:nvPr/>
        </p:nvSpPr>
        <p:spPr>
          <a:xfrm>
            <a:off x="7250064" y="2735175"/>
            <a:ext cx="1573892" cy="369332"/>
          </a:xfrm>
          <a:prstGeom prst="rect">
            <a:avLst/>
          </a:prstGeom>
        </p:spPr>
        <p:txBody>
          <a:bodyPr wrap="none">
            <a:spAutoFit/>
          </a:bodyPr>
          <a:lstStyle/>
          <a:p>
            <a:r>
              <a:rPr lang="ja-JP" altLang="en-US" dirty="0">
                <a:solidFill>
                  <a:srgbClr val="C00000"/>
                </a:solidFill>
                <a:latin typeface="Arial" panose="020B0604020202020204" pitchFamily="34" charset="0"/>
                <a:cs typeface="Arial" panose="020B0604020202020204" pitchFamily="34" charset="0"/>
              </a:rPr>
              <a:t>■ </a:t>
            </a:r>
            <a:r>
              <a:rPr lang="en-US" altLang="ja-JP" dirty="0">
                <a:solidFill>
                  <a:srgbClr val="C00000"/>
                </a:solidFill>
                <a:latin typeface="Arial" panose="020B0604020202020204" pitchFamily="34" charset="0"/>
                <a:cs typeface="Arial" panose="020B0604020202020204" pitchFamily="34" charset="0"/>
              </a:rPr>
              <a:t>DFG-QCL</a:t>
            </a:r>
          </a:p>
        </p:txBody>
      </p:sp>
      <p:sp>
        <p:nvSpPr>
          <p:cNvPr id="8" name="正方形/長方形 7">
            <a:extLst>
              <a:ext uri="{FF2B5EF4-FFF2-40B4-BE49-F238E27FC236}">
                <a16:creationId xmlns:a16="http://schemas.microsoft.com/office/drawing/2014/main" id="{86C452F8-BCDF-42AA-A558-1C9291FDAB9A}"/>
              </a:ext>
            </a:extLst>
          </p:cNvPr>
          <p:cNvSpPr/>
          <p:nvPr/>
        </p:nvSpPr>
        <p:spPr>
          <a:xfrm>
            <a:off x="3266363" y="1928358"/>
            <a:ext cx="3518977" cy="369332"/>
          </a:xfrm>
          <a:prstGeom prst="rect">
            <a:avLst/>
          </a:prstGeom>
        </p:spPr>
        <p:txBody>
          <a:bodyPr wrap="none">
            <a:spAutoFit/>
          </a:bodyPr>
          <a:lstStyle/>
          <a:p>
            <a:r>
              <a:rPr lang="ja-JP" altLang="en-US" dirty="0">
                <a:solidFill>
                  <a:srgbClr val="0070C0"/>
                </a:solidFill>
                <a:latin typeface="Arial" panose="020B0604020202020204" pitchFamily="34" charset="0"/>
                <a:cs typeface="Arial" panose="020B0604020202020204" pitchFamily="34" charset="0"/>
              </a:rPr>
              <a:t>△ </a:t>
            </a:r>
            <a:r>
              <a:rPr lang="en-US" altLang="ja-JP" dirty="0">
                <a:solidFill>
                  <a:srgbClr val="0070C0"/>
                </a:solidFill>
                <a:latin typeface="Arial" panose="020B0604020202020204" pitchFamily="34" charset="0"/>
                <a:cs typeface="Arial" panose="020B0604020202020204" pitchFamily="34" charset="0"/>
              </a:rPr>
              <a:t>Transistor (CMOS, </a:t>
            </a:r>
            <a:r>
              <a:rPr lang="en-US" altLang="ja-JP" dirty="0" err="1">
                <a:solidFill>
                  <a:srgbClr val="0070C0"/>
                </a:solidFill>
                <a:latin typeface="Arial" panose="020B0604020202020204" pitchFamily="34" charset="0"/>
                <a:cs typeface="Arial" panose="020B0604020202020204" pitchFamily="34" charset="0"/>
              </a:rPr>
              <a:t>SiGe</a:t>
            </a:r>
            <a:r>
              <a:rPr lang="en-US" altLang="ja-JP" dirty="0">
                <a:solidFill>
                  <a:srgbClr val="0070C0"/>
                </a:solidFill>
                <a:latin typeface="Arial" panose="020B0604020202020204" pitchFamily="34" charset="0"/>
                <a:cs typeface="Arial" panose="020B0604020202020204" pitchFamily="34" charset="0"/>
              </a:rPr>
              <a:t>, </a:t>
            </a:r>
            <a:r>
              <a:rPr lang="en-US" altLang="ja-JP" dirty="0" err="1">
                <a:solidFill>
                  <a:srgbClr val="0070C0"/>
                </a:solidFill>
                <a:latin typeface="Arial" panose="020B0604020202020204" pitchFamily="34" charset="0"/>
                <a:cs typeface="Arial" panose="020B0604020202020204" pitchFamily="34" charset="0"/>
              </a:rPr>
              <a:t>InP</a:t>
            </a:r>
            <a:r>
              <a:rPr lang="en-US" altLang="ja-JP" dirty="0">
                <a:solidFill>
                  <a:srgbClr val="0070C0"/>
                </a:solidFill>
                <a:latin typeface="Arial" panose="020B0604020202020204" pitchFamily="34" charset="0"/>
                <a:cs typeface="Arial" panose="020B0604020202020204" pitchFamily="34" charset="0"/>
              </a:rPr>
              <a:t>)</a:t>
            </a:r>
          </a:p>
        </p:txBody>
      </p:sp>
      <p:sp>
        <p:nvSpPr>
          <p:cNvPr id="9" name="正方形/長方形 8">
            <a:extLst>
              <a:ext uri="{FF2B5EF4-FFF2-40B4-BE49-F238E27FC236}">
                <a16:creationId xmlns:a16="http://schemas.microsoft.com/office/drawing/2014/main" id="{A6FBF037-833D-41C8-9666-0BB1ABB9A5D4}"/>
              </a:ext>
            </a:extLst>
          </p:cNvPr>
          <p:cNvSpPr/>
          <p:nvPr/>
        </p:nvSpPr>
        <p:spPr>
          <a:xfrm>
            <a:off x="4128770" y="5167475"/>
            <a:ext cx="1351652" cy="369332"/>
          </a:xfrm>
          <a:prstGeom prst="rect">
            <a:avLst/>
          </a:prstGeom>
        </p:spPr>
        <p:txBody>
          <a:bodyPr wrap="none">
            <a:spAutoFit/>
          </a:bodyPr>
          <a:lstStyle/>
          <a:p>
            <a:r>
              <a:rPr lang="ja-JP" altLang="en-US" dirty="0">
                <a:solidFill>
                  <a:srgbClr val="00B050"/>
                </a:solidFill>
                <a:latin typeface="Arial" panose="020B0604020202020204" pitchFamily="34" charset="0"/>
                <a:cs typeface="Arial" panose="020B0604020202020204" pitchFamily="34" charset="0"/>
              </a:rPr>
              <a:t>◆ </a:t>
            </a:r>
            <a:r>
              <a:rPr lang="en-US" altLang="ja-JP" dirty="0">
                <a:solidFill>
                  <a:srgbClr val="00B050"/>
                </a:solidFill>
                <a:latin typeface="Arial" panose="020B0604020202020204" pitchFamily="34" charset="0"/>
                <a:cs typeface="Arial" panose="020B0604020202020204" pitchFamily="34" charset="0"/>
              </a:rPr>
              <a:t>UTC-PD</a:t>
            </a:r>
          </a:p>
        </p:txBody>
      </p:sp>
      <p:sp>
        <p:nvSpPr>
          <p:cNvPr id="10" name="フリーフォーム: 図形 9">
            <a:extLst>
              <a:ext uri="{FF2B5EF4-FFF2-40B4-BE49-F238E27FC236}">
                <a16:creationId xmlns:a16="http://schemas.microsoft.com/office/drawing/2014/main" id="{D764721B-B57F-487B-8A8B-47F882926112}"/>
              </a:ext>
            </a:extLst>
          </p:cNvPr>
          <p:cNvSpPr/>
          <p:nvPr/>
        </p:nvSpPr>
        <p:spPr>
          <a:xfrm>
            <a:off x="4741682" y="3091992"/>
            <a:ext cx="3242821" cy="1197204"/>
          </a:xfrm>
          <a:custGeom>
            <a:avLst/>
            <a:gdLst>
              <a:gd name="connsiteX0" fmla="*/ 0 w 6447934"/>
              <a:gd name="connsiteY0" fmla="*/ 1197204 h 1197204"/>
              <a:gd name="connsiteX1" fmla="*/ 4138367 w 6447934"/>
              <a:gd name="connsiteY1" fmla="*/ 1065228 h 1197204"/>
              <a:gd name="connsiteX2" fmla="*/ 6447934 w 6447934"/>
              <a:gd name="connsiteY2" fmla="*/ 0 h 1197204"/>
              <a:gd name="connsiteX0" fmla="*/ 0 w 6447934"/>
              <a:gd name="connsiteY0" fmla="*/ 1197204 h 1197204"/>
              <a:gd name="connsiteX1" fmla="*/ 3902697 w 6447934"/>
              <a:gd name="connsiteY1" fmla="*/ 1084082 h 1197204"/>
              <a:gd name="connsiteX2" fmla="*/ 6447934 w 6447934"/>
              <a:gd name="connsiteY2" fmla="*/ 0 h 1197204"/>
              <a:gd name="connsiteX0" fmla="*/ 0 w 6447934"/>
              <a:gd name="connsiteY0" fmla="*/ 1197204 h 1197204"/>
              <a:gd name="connsiteX1" fmla="*/ 3902697 w 6447934"/>
              <a:gd name="connsiteY1" fmla="*/ 1084082 h 1197204"/>
              <a:gd name="connsiteX2" fmla="*/ 6447934 w 6447934"/>
              <a:gd name="connsiteY2" fmla="*/ 0 h 1197204"/>
              <a:gd name="connsiteX0" fmla="*/ 0 w 6447934"/>
              <a:gd name="connsiteY0" fmla="*/ 1197204 h 1197204"/>
              <a:gd name="connsiteX1" fmla="*/ 3902697 w 6447934"/>
              <a:gd name="connsiteY1" fmla="*/ 1084082 h 1197204"/>
              <a:gd name="connsiteX2" fmla="*/ 6447934 w 6447934"/>
              <a:gd name="connsiteY2" fmla="*/ 0 h 1197204"/>
              <a:gd name="connsiteX0" fmla="*/ 0 w 6447934"/>
              <a:gd name="connsiteY0" fmla="*/ 1197204 h 1197204"/>
              <a:gd name="connsiteX1" fmla="*/ 4315063 w 6447934"/>
              <a:gd name="connsiteY1" fmla="*/ 1084082 h 1197204"/>
              <a:gd name="connsiteX2" fmla="*/ 6447934 w 6447934"/>
              <a:gd name="connsiteY2" fmla="*/ 0 h 1197204"/>
            </a:gdLst>
            <a:ahLst/>
            <a:cxnLst>
              <a:cxn ang="0">
                <a:pos x="connsiteX0" y="connsiteY0"/>
              </a:cxn>
              <a:cxn ang="0">
                <a:pos x="connsiteX1" y="connsiteY1"/>
              </a:cxn>
              <a:cxn ang="0">
                <a:pos x="connsiteX2" y="connsiteY2"/>
              </a:cxn>
            </a:cxnLst>
            <a:rect l="l" t="t" r="r" b="b"/>
            <a:pathLst>
              <a:path w="6447934" h="1197204">
                <a:moveTo>
                  <a:pt x="0" y="1197204"/>
                </a:moveTo>
                <a:cubicBezTo>
                  <a:pt x="1300899" y="1178351"/>
                  <a:pt x="3099005" y="1244338"/>
                  <a:pt x="4315063" y="1084082"/>
                </a:cubicBezTo>
                <a:cubicBezTo>
                  <a:pt x="5531121" y="923826"/>
                  <a:pt x="5830478" y="432847"/>
                  <a:pt x="6447934" y="0"/>
                </a:cubicBezTo>
              </a:path>
            </a:pathLst>
          </a:custGeom>
          <a:noFill/>
          <a:ln w="381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EFE03FDC-1A3B-497C-9E90-8E7AB91A95B7}"/>
              </a:ext>
            </a:extLst>
          </p:cNvPr>
          <p:cNvCxnSpPr>
            <a:cxnSpLocks/>
          </p:cNvCxnSpPr>
          <p:nvPr/>
        </p:nvCxnSpPr>
        <p:spPr>
          <a:xfrm>
            <a:off x="3082565" y="2564090"/>
            <a:ext cx="3403076" cy="2007910"/>
          </a:xfrm>
          <a:prstGeom prst="line">
            <a:avLst/>
          </a:prstGeom>
          <a:ln w="38100">
            <a:solidFill>
              <a:srgbClr val="00B050">
                <a:alpha val="30000"/>
              </a:srgb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D75AFE06-D32E-4EBA-AA14-4E7384BE6FB7}"/>
              </a:ext>
            </a:extLst>
          </p:cNvPr>
          <p:cNvCxnSpPr>
            <a:cxnSpLocks/>
          </p:cNvCxnSpPr>
          <p:nvPr/>
        </p:nvCxnSpPr>
        <p:spPr>
          <a:xfrm>
            <a:off x="6159867" y="3322998"/>
            <a:ext cx="1051638" cy="2267097"/>
          </a:xfrm>
          <a:prstGeom prst="line">
            <a:avLst/>
          </a:prstGeom>
          <a:ln w="38100">
            <a:solidFill>
              <a:srgbClr val="FFC000">
                <a:alpha val="30000"/>
              </a:srgb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769D805A-C754-432B-95AB-2874B3BB09FF}"/>
              </a:ext>
            </a:extLst>
          </p:cNvPr>
          <p:cNvCxnSpPr>
            <a:cxnSpLocks/>
          </p:cNvCxnSpPr>
          <p:nvPr/>
        </p:nvCxnSpPr>
        <p:spPr>
          <a:xfrm>
            <a:off x="5007205" y="2669357"/>
            <a:ext cx="1167352" cy="696012"/>
          </a:xfrm>
          <a:prstGeom prst="line">
            <a:avLst/>
          </a:prstGeom>
          <a:ln w="38100">
            <a:solidFill>
              <a:srgbClr val="FFC000">
                <a:alpha val="30000"/>
              </a:srgb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F7E1685-F580-4A09-A546-12D80AC4798C}"/>
              </a:ext>
            </a:extLst>
          </p:cNvPr>
          <p:cNvCxnSpPr>
            <a:cxnSpLocks/>
          </p:cNvCxnSpPr>
          <p:nvPr/>
        </p:nvCxnSpPr>
        <p:spPr>
          <a:xfrm>
            <a:off x="3527360" y="2774950"/>
            <a:ext cx="1384005" cy="0"/>
          </a:xfrm>
          <a:prstGeom prst="line">
            <a:avLst/>
          </a:prstGeom>
          <a:ln w="38100">
            <a:solidFill>
              <a:srgbClr val="002060">
                <a:alpha val="30000"/>
              </a:srgb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EAB91CCA-0EF9-470C-A665-8AD7EF75E64C}"/>
              </a:ext>
            </a:extLst>
          </p:cNvPr>
          <p:cNvCxnSpPr>
            <a:cxnSpLocks/>
          </p:cNvCxnSpPr>
          <p:nvPr/>
        </p:nvCxnSpPr>
        <p:spPr>
          <a:xfrm>
            <a:off x="4900137" y="2761910"/>
            <a:ext cx="1256665" cy="1134110"/>
          </a:xfrm>
          <a:prstGeom prst="line">
            <a:avLst/>
          </a:prstGeom>
          <a:ln w="38100">
            <a:solidFill>
              <a:srgbClr val="002060">
                <a:alpha val="30000"/>
              </a:srgb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074A4D8-AB43-41F0-9068-3774A040CE0F}"/>
              </a:ext>
            </a:extLst>
          </p:cNvPr>
          <p:cNvCxnSpPr/>
          <p:nvPr/>
        </p:nvCxnSpPr>
        <p:spPr>
          <a:xfrm>
            <a:off x="4034672" y="2215299"/>
            <a:ext cx="169683" cy="5467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5B9E523D-7252-4A63-8C4D-E356CB70F0FA}"/>
              </a:ext>
            </a:extLst>
          </p:cNvPr>
          <p:cNvCxnSpPr>
            <a:cxnSpLocks/>
          </p:cNvCxnSpPr>
          <p:nvPr/>
        </p:nvCxnSpPr>
        <p:spPr>
          <a:xfrm flipH="1">
            <a:off x="4817097" y="3960829"/>
            <a:ext cx="623740" cy="122391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947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a:extLst>
              <a:ext uri="{FF2B5EF4-FFF2-40B4-BE49-F238E27FC236}">
                <a16:creationId xmlns:a16="http://schemas.microsoft.com/office/drawing/2014/main" id="{54532EF5-FE7E-419B-8C02-45B32ABDF935}"/>
              </a:ext>
            </a:extLst>
          </p:cNvPr>
          <p:cNvGraphicFramePr>
            <a:graphicFrameLocks noGrp="1"/>
          </p:cNvGraphicFramePr>
          <p:nvPr>
            <p:extLst>
              <p:ext uri="{D42A27DB-BD31-4B8C-83A1-F6EECF244321}">
                <p14:modId xmlns:p14="http://schemas.microsoft.com/office/powerpoint/2010/main" val="3160652465"/>
              </p:ext>
            </p:extLst>
          </p:nvPr>
        </p:nvGraphicFramePr>
        <p:xfrm>
          <a:off x="1927123" y="1574158"/>
          <a:ext cx="7815048" cy="5081166"/>
        </p:xfrm>
        <a:graphic>
          <a:graphicData uri="http://schemas.openxmlformats.org/drawingml/2006/chart">
            <c:chart xmlns:c="http://schemas.openxmlformats.org/drawingml/2006/chart" xmlns:r="http://schemas.openxmlformats.org/officeDocument/2006/relationships" r:id="rId2"/>
          </a:graphicData>
        </a:graphic>
      </p:graphicFrame>
      <p:sp>
        <p:nvSpPr>
          <p:cNvPr id="2" name="タイトル 1">
            <a:extLst>
              <a:ext uri="{FF2B5EF4-FFF2-40B4-BE49-F238E27FC236}">
                <a16:creationId xmlns:a16="http://schemas.microsoft.com/office/drawing/2014/main" id="{37398C20-6DCC-4011-A830-902E62BD81D5}"/>
              </a:ext>
            </a:extLst>
          </p:cNvPr>
          <p:cNvSpPr>
            <a:spLocks noGrp="1"/>
          </p:cNvSpPr>
          <p:nvPr>
            <p:ph type="title"/>
          </p:nvPr>
        </p:nvSpPr>
        <p:spPr/>
        <p:txBody>
          <a:bodyPr/>
          <a:lstStyle/>
          <a:p>
            <a:r>
              <a:rPr kumimoji="1" lang="ja-JP" altLang="en-US" dirty="0"/>
              <a:t>信号源まとめ（電力密度）</a:t>
            </a:r>
          </a:p>
        </p:txBody>
      </p:sp>
      <p:sp>
        <p:nvSpPr>
          <p:cNvPr id="6" name="テキスト ボックス 5">
            <a:extLst>
              <a:ext uri="{FF2B5EF4-FFF2-40B4-BE49-F238E27FC236}">
                <a16:creationId xmlns:a16="http://schemas.microsoft.com/office/drawing/2014/main" id="{3EB9A793-BFA1-4BDD-9BE0-1C7FF21363E5}"/>
              </a:ext>
            </a:extLst>
          </p:cNvPr>
          <p:cNvSpPr txBox="1"/>
          <p:nvPr/>
        </p:nvSpPr>
        <p:spPr>
          <a:xfrm>
            <a:off x="6475215" y="4585348"/>
            <a:ext cx="863826" cy="338554"/>
          </a:xfrm>
          <a:prstGeom prst="rect">
            <a:avLst/>
          </a:prstGeom>
          <a:noFill/>
        </p:spPr>
        <p:txBody>
          <a:bodyPr wrap="none" rtlCol="0">
            <a:spAutoFit/>
          </a:bodyPr>
          <a:lstStyle/>
          <a:p>
            <a:r>
              <a:rPr lang="ja-JP" altLang="en-US" sz="1600" dirty="0">
                <a:solidFill>
                  <a:srgbClr val="FFC000"/>
                </a:solidFill>
                <a:latin typeface="Arial" panose="020B0604020202020204" pitchFamily="34" charset="0"/>
                <a:cs typeface="Arial" panose="020B0604020202020204" pitchFamily="34" charset="0"/>
              </a:rPr>
              <a:t>● </a:t>
            </a:r>
            <a:r>
              <a:rPr lang="en-US" altLang="ja-JP" sz="1600" dirty="0">
                <a:solidFill>
                  <a:srgbClr val="FFC000"/>
                </a:solidFill>
                <a:latin typeface="Arial" panose="020B0604020202020204" pitchFamily="34" charset="0"/>
                <a:cs typeface="Arial" panose="020B0604020202020204" pitchFamily="34" charset="0"/>
              </a:rPr>
              <a:t>RTD</a:t>
            </a:r>
          </a:p>
        </p:txBody>
      </p:sp>
      <p:sp>
        <p:nvSpPr>
          <p:cNvPr id="7" name="正方形/長方形 6">
            <a:extLst>
              <a:ext uri="{FF2B5EF4-FFF2-40B4-BE49-F238E27FC236}">
                <a16:creationId xmlns:a16="http://schemas.microsoft.com/office/drawing/2014/main" id="{45005655-725C-4FC3-BB37-BEEEC1C06B5F}"/>
              </a:ext>
            </a:extLst>
          </p:cNvPr>
          <p:cNvSpPr/>
          <p:nvPr/>
        </p:nvSpPr>
        <p:spPr>
          <a:xfrm>
            <a:off x="7330500" y="1848653"/>
            <a:ext cx="1573892" cy="369332"/>
          </a:xfrm>
          <a:prstGeom prst="rect">
            <a:avLst/>
          </a:prstGeom>
        </p:spPr>
        <p:txBody>
          <a:bodyPr wrap="none">
            <a:spAutoFit/>
          </a:bodyPr>
          <a:lstStyle/>
          <a:p>
            <a:r>
              <a:rPr lang="ja-JP" altLang="en-US" dirty="0">
                <a:solidFill>
                  <a:srgbClr val="C00000"/>
                </a:solidFill>
                <a:latin typeface="Arial" panose="020B0604020202020204" pitchFamily="34" charset="0"/>
                <a:cs typeface="Arial" panose="020B0604020202020204" pitchFamily="34" charset="0"/>
              </a:rPr>
              <a:t>■ </a:t>
            </a:r>
            <a:r>
              <a:rPr lang="en-US" altLang="ja-JP" dirty="0">
                <a:solidFill>
                  <a:srgbClr val="C00000"/>
                </a:solidFill>
                <a:latin typeface="Arial" panose="020B0604020202020204" pitchFamily="34" charset="0"/>
                <a:cs typeface="Arial" panose="020B0604020202020204" pitchFamily="34" charset="0"/>
              </a:rPr>
              <a:t>DFG-QCL</a:t>
            </a:r>
          </a:p>
        </p:txBody>
      </p:sp>
      <p:sp>
        <p:nvSpPr>
          <p:cNvPr id="8" name="正方形/長方形 7">
            <a:extLst>
              <a:ext uri="{FF2B5EF4-FFF2-40B4-BE49-F238E27FC236}">
                <a16:creationId xmlns:a16="http://schemas.microsoft.com/office/drawing/2014/main" id="{86C452F8-BCDF-42AA-A558-1C9291FDAB9A}"/>
              </a:ext>
            </a:extLst>
          </p:cNvPr>
          <p:cNvSpPr/>
          <p:nvPr/>
        </p:nvSpPr>
        <p:spPr>
          <a:xfrm>
            <a:off x="3267061" y="1914051"/>
            <a:ext cx="3518977" cy="369332"/>
          </a:xfrm>
          <a:prstGeom prst="rect">
            <a:avLst/>
          </a:prstGeom>
        </p:spPr>
        <p:txBody>
          <a:bodyPr wrap="none">
            <a:spAutoFit/>
          </a:bodyPr>
          <a:lstStyle/>
          <a:p>
            <a:r>
              <a:rPr lang="ja-JP" altLang="en-US" dirty="0">
                <a:solidFill>
                  <a:srgbClr val="0070C0"/>
                </a:solidFill>
                <a:latin typeface="Arial" panose="020B0604020202020204" pitchFamily="34" charset="0"/>
                <a:cs typeface="Arial" panose="020B0604020202020204" pitchFamily="34" charset="0"/>
              </a:rPr>
              <a:t>△ </a:t>
            </a:r>
            <a:r>
              <a:rPr lang="en-US" altLang="ja-JP" dirty="0">
                <a:solidFill>
                  <a:srgbClr val="0070C0"/>
                </a:solidFill>
                <a:latin typeface="Arial" panose="020B0604020202020204" pitchFamily="34" charset="0"/>
                <a:cs typeface="Arial" panose="020B0604020202020204" pitchFamily="34" charset="0"/>
              </a:rPr>
              <a:t>Transistor (CMOS, </a:t>
            </a:r>
            <a:r>
              <a:rPr lang="en-US" altLang="ja-JP" dirty="0" err="1">
                <a:solidFill>
                  <a:srgbClr val="0070C0"/>
                </a:solidFill>
                <a:latin typeface="Arial" panose="020B0604020202020204" pitchFamily="34" charset="0"/>
                <a:cs typeface="Arial" panose="020B0604020202020204" pitchFamily="34" charset="0"/>
              </a:rPr>
              <a:t>SiGe</a:t>
            </a:r>
            <a:r>
              <a:rPr lang="en-US" altLang="ja-JP" dirty="0">
                <a:solidFill>
                  <a:srgbClr val="0070C0"/>
                </a:solidFill>
                <a:latin typeface="Arial" panose="020B0604020202020204" pitchFamily="34" charset="0"/>
                <a:cs typeface="Arial" panose="020B0604020202020204" pitchFamily="34" charset="0"/>
              </a:rPr>
              <a:t>, </a:t>
            </a:r>
            <a:r>
              <a:rPr lang="en-US" altLang="ja-JP" dirty="0" err="1">
                <a:solidFill>
                  <a:srgbClr val="0070C0"/>
                </a:solidFill>
                <a:latin typeface="Arial" panose="020B0604020202020204" pitchFamily="34" charset="0"/>
                <a:cs typeface="Arial" panose="020B0604020202020204" pitchFamily="34" charset="0"/>
              </a:rPr>
              <a:t>InP</a:t>
            </a:r>
            <a:r>
              <a:rPr lang="en-US" altLang="ja-JP" dirty="0">
                <a:solidFill>
                  <a:srgbClr val="0070C0"/>
                </a:solidFill>
                <a:latin typeface="Arial" panose="020B0604020202020204" pitchFamily="34" charset="0"/>
                <a:cs typeface="Arial" panose="020B0604020202020204" pitchFamily="34" charset="0"/>
              </a:rPr>
              <a:t>)</a:t>
            </a:r>
          </a:p>
        </p:txBody>
      </p:sp>
      <p:sp>
        <p:nvSpPr>
          <p:cNvPr id="10" name="フリーフォーム: 図形 9">
            <a:extLst>
              <a:ext uri="{FF2B5EF4-FFF2-40B4-BE49-F238E27FC236}">
                <a16:creationId xmlns:a16="http://schemas.microsoft.com/office/drawing/2014/main" id="{D764721B-B57F-487B-8A8B-47F882926112}"/>
              </a:ext>
            </a:extLst>
          </p:cNvPr>
          <p:cNvSpPr/>
          <p:nvPr/>
        </p:nvSpPr>
        <p:spPr>
          <a:xfrm>
            <a:off x="4841839" y="2296585"/>
            <a:ext cx="3028857" cy="1583450"/>
          </a:xfrm>
          <a:custGeom>
            <a:avLst/>
            <a:gdLst>
              <a:gd name="connsiteX0" fmla="*/ 0 w 6447934"/>
              <a:gd name="connsiteY0" fmla="*/ 1197204 h 1197204"/>
              <a:gd name="connsiteX1" fmla="*/ 4138367 w 6447934"/>
              <a:gd name="connsiteY1" fmla="*/ 1065228 h 1197204"/>
              <a:gd name="connsiteX2" fmla="*/ 6447934 w 6447934"/>
              <a:gd name="connsiteY2" fmla="*/ 0 h 1197204"/>
              <a:gd name="connsiteX0" fmla="*/ 0 w 6447934"/>
              <a:gd name="connsiteY0" fmla="*/ 1197204 h 1197204"/>
              <a:gd name="connsiteX1" fmla="*/ 3902697 w 6447934"/>
              <a:gd name="connsiteY1" fmla="*/ 1084082 h 1197204"/>
              <a:gd name="connsiteX2" fmla="*/ 6447934 w 6447934"/>
              <a:gd name="connsiteY2" fmla="*/ 0 h 1197204"/>
              <a:gd name="connsiteX0" fmla="*/ 0 w 6447934"/>
              <a:gd name="connsiteY0" fmla="*/ 1197204 h 1197204"/>
              <a:gd name="connsiteX1" fmla="*/ 3902697 w 6447934"/>
              <a:gd name="connsiteY1" fmla="*/ 1084082 h 1197204"/>
              <a:gd name="connsiteX2" fmla="*/ 6447934 w 6447934"/>
              <a:gd name="connsiteY2" fmla="*/ 0 h 1197204"/>
              <a:gd name="connsiteX0" fmla="*/ 0 w 6447934"/>
              <a:gd name="connsiteY0" fmla="*/ 1197204 h 1197204"/>
              <a:gd name="connsiteX1" fmla="*/ 3902697 w 6447934"/>
              <a:gd name="connsiteY1" fmla="*/ 1084082 h 1197204"/>
              <a:gd name="connsiteX2" fmla="*/ 6447934 w 6447934"/>
              <a:gd name="connsiteY2" fmla="*/ 0 h 1197204"/>
              <a:gd name="connsiteX0" fmla="*/ 0 w 6447934"/>
              <a:gd name="connsiteY0" fmla="*/ 1197204 h 1221534"/>
              <a:gd name="connsiteX1" fmla="*/ 4299328 w 6447934"/>
              <a:gd name="connsiteY1" fmla="*/ 1136119 h 1221534"/>
              <a:gd name="connsiteX2" fmla="*/ 6447934 w 6447934"/>
              <a:gd name="connsiteY2" fmla="*/ 0 h 1221534"/>
              <a:gd name="connsiteX0" fmla="*/ 0 w 6447934"/>
              <a:gd name="connsiteY0" fmla="*/ 1197204 h 1197204"/>
              <a:gd name="connsiteX1" fmla="*/ 4299328 w 6447934"/>
              <a:gd name="connsiteY1" fmla="*/ 1136119 h 1197204"/>
              <a:gd name="connsiteX2" fmla="*/ 6447934 w 6447934"/>
              <a:gd name="connsiteY2" fmla="*/ 0 h 1197204"/>
              <a:gd name="connsiteX0" fmla="*/ 0 w 6447934"/>
              <a:gd name="connsiteY0" fmla="*/ 1197204 h 1197204"/>
              <a:gd name="connsiteX1" fmla="*/ 4299328 w 6447934"/>
              <a:gd name="connsiteY1" fmla="*/ 1136119 h 1197204"/>
              <a:gd name="connsiteX2" fmla="*/ 6447934 w 6447934"/>
              <a:gd name="connsiteY2" fmla="*/ 0 h 1197204"/>
              <a:gd name="connsiteX0" fmla="*/ 0 w 6447934"/>
              <a:gd name="connsiteY0" fmla="*/ 1197204 h 1197267"/>
              <a:gd name="connsiteX1" fmla="*/ 4299328 w 6447934"/>
              <a:gd name="connsiteY1" fmla="*/ 1136119 h 1197267"/>
              <a:gd name="connsiteX2" fmla="*/ 6447934 w 6447934"/>
              <a:gd name="connsiteY2" fmla="*/ 0 h 1197267"/>
              <a:gd name="connsiteX0" fmla="*/ 0 w 6447934"/>
              <a:gd name="connsiteY0" fmla="*/ 1197204 h 1201739"/>
              <a:gd name="connsiteX1" fmla="*/ 4299328 w 6447934"/>
              <a:gd name="connsiteY1" fmla="*/ 1136119 h 1201739"/>
              <a:gd name="connsiteX2" fmla="*/ 6447934 w 6447934"/>
              <a:gd name="connsiteY2" fmla="*/ 0 h 1201739"/>
              <a:gd name="connsiteX0" fmla="*/ 0 w 6447934"/>
              <a:gd name="connsiteY0" fmla="*/ 1197204 h 1197204"/>
              <a:gd name="connsiteX1" fmla="*/ 5180809 w 6447934"/>
              <a:gd name="connsiteY1" fmla="*/ 1149164 h 1197204"/>
              <a:gd name="connsiteX2" fmla="*/ 6447934 w 6447934"/>
              <a:gd name="connsiteY2" fmla="*/ 0 h 1197204"/>
              <a:gd name="connsiteX0" fmla="*/ 0 w 6447934"/>
              <a:gd name="connsiteY0" fmla="*/ 1197204 h 1197204"/>
              <a:gd name="connsiteX1" fmla="*/ 5180809 w 6447934"/>
              <a:gd name="connsiteY1" fmla="*/ 1149164 h 1197204"/>
              <a:gd name="connsiteX2" fmla="*/ 6447934 w 6447934"/>
              <a:gd name="connsiteY2" fmla="*/ 0 h 1197204"/>
            </a:gdLst>
            <a:ahLst/>
            <a:cxnLst>
              <a:cxn ang="0">
                <a:pos x="connsiteX0" y="connsiteY0"/>
              </a:cxn>
              <a:cxn ang="0">
                <a:pos x="connsiteX1" y="connsiteY1"/>
              </a:cxn>
              <a:cxn ang="0">
                <a:pos x="connsiteX2" y="connsiteY2"/>
              </a:cxn>
            </a:cxnLst>
            <a:rect l="l" t="t" r="r" b="b"/>
            <a:pathLst>
              <a:path w="6447934" h="1197204">
                <a:moveTo>
                  <a:pt x="0" y="1197204"/>
                </a:moveTo>
                <a:lnTo>
                  <a:pt x="5180809" y="1149164"/>
                </a:lnTo>
                <a:cubicBezTo>
                  <a:pt x="6153826" y="1061896"/>
                  <a:pt x="6140058" y="650464"/>
                  <a:pt x="6447934" y="0"/>
                </a:cubicBezTo>
              </a:path>
            </a:pathLst>
          </a:custGeom>
          <a:noFill/>
          <a:ln w="381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a:extLst>
              <a:ext uri="{FF2B5EF4-FFF2-40B4-BE49-F238E27FC236}">
                <a16:creationId xmlns:a16="http://schemas.microsoft.com/office/drawing/2014/main" id="{D75AFE06-D32E-4EBA-AA14-4E7384BE6FB7}"/>
              </a:ext>
            </a:extLst>
          </p:cNvPr>
          <p:cNvCxnSpPr>
            <a:cxnSpLocks/>
          </p:cNvCxnSpPr>
          <p:nvPr/>
        </p:nvCxnSpPr>
        <p:spPr>
          <a:xfrm>
            <a:off x="4275335" y="2586552"/>
            <a:ext cx="1393945" cy="1152328"/>
          </a:xfrm>
          <a:prstGeom prst="line">
            <a:avLst/>
          </a:prstGeom>
          <a:ln w="38100">
            <a:solidFill>
              <a:srgbClr val="FFC000">
                <a:alpha val="30000"/>
              </a:srgb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F7E1685-F580-4A09-A546-12D80AC4798C}"/>
              </a:ext>
            </a:extLst>
          </p:cNvPr>
          <p:cNvCxnSpPr>
            <a:cxnSpLocks/>
          </p:cNvCxnSpPr>
          <p:nvPr/>
        </p:nvCxnSpPr>
        <p:spPr>
          <a:xfrm>
            <a:off x="3535851" y="2329043"/>
            <a:ext cx="1950549" cy="972957"/>
          </a:xfrm>
          <a:prstGeom prst="line">
            <a:avLst/>
          </a:prstGeom>
          <a:ln w="38100">
            <a:solidFill>
              <a:srgbClr val="002060">
                <a:alpha val="30000"/>
              </a:srgb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190991AC-7AB5-4937-961E-018021309197}"/>
              </a:ext>
            </a:extLst>
          </p:cNvPr>
          <p:cNvCxnSpPr>
            <a:cxnSpLocks/>
          </p:cNvCxnSpPr>
          <p:nvPr/>
        </p:nvCxnSpPr>
        <p:spPr>
          <a:xfrm>
            <a:off x="5476411" y="3294243"/>
            <a:ext cx="721189" cy="1247277"/>
          </a:xfrm>
          <a:prstGeom prst="line">
            <a:avLst/>
          </a:prstGeom>
          <a:ln w="38100">
            <a:solidFill>
              <a:srgbClr val="002060">
                <a:alpha val="30000"/>
              </a:srgb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AB230722-8E48-49FA-ABE2-BFADCF20A852}"/>
              </a:ext>
            </a:extLst>
          </p:cNvPr>
          <p:cNvCxnSpPr>
            <a:cxnSpLocks/>
          </p:cNvCxnSpPr>
          <p:nvPr/>
        </p:nvCxnSpPr>
        <p:spPr>
          <a:xfrm>
            <a:off x="5626615" y="3714312"/>
            <a:ext cx="1150105" cy="1497768"/>
          </a:xfrm>
          <a:prstGeom prst="line">
            <a:avLst/>
          </a:prstGeom>
          <a:ln w="38100">
            <a:solidFill>
              <a:srgbClr val="FFC000">
                <a:alpha val="3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652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グラフ 15">
            <a:extLst>
              <a:ext uri="{FF2B5EF4-FFF2-40B4-BE49-F238E27FC236}">
                <a16:creationId xmlns:a16="http://schemas.microsoft.com/office/drawing/2014/main" id="{C12E5CCB-A229-4F90-B414-3C0FDA3C0E51}"/>
              </a:ext>
            </a:extLst>
          </p:cNvPr>
          <p:cNvGraphicFramePr>
            <a:graphicFrameLocks noGrp="1"/>
          </p:cNvGraphicFramePr>
          <p:nvPr>
            <p:extLst>
              <p:ext uri="{D42A27DB-BD31-4B8C-83A1-F6EECF244321}">
                <p14:modId xmlns:p14="http://schemas.microsoft.com/office/powerpoint/2010/main" val="208350689"/>
              </p:ext>
            </p:extLst>
          </p:nvPr>
        </p:nvGraphicFramePr>
        <p:xfrm>
          <a:off x="1715679" y="1450317"/>
          <a:ext cx="8135332" cy="5291488"/>
        </p:xfrm>
        <a:graphic>
          <a:graphicData uri="http://schemas.openxmlformats.org/drawingml/2006/chart">
            <c:chart xmlns:c="http://schemas.openxmlformats.org/drawingml/2006/chart" xmlns:r="http://schemas.openxmlformats.org/officeDocument/2006/relationships" r:id="rId2"/>
          </a:graphicData>
        </a:graphic>
      </p:graphicFrame>
      <p:sp>
        <p:nvSpPr>
          <p:cNvPr id="2" name="タイトル 1">
            <a:extLst>
              <a:ext uri="{FF2B5EF4-FFF2-40B4-BE49-F238E27FC236}">
                <a16:creationId xmlns:a16="http://schemas.microsoft.com/office/drawing/2014/main" id="{37398C20-6DCC-4011-A830-902E62BD81D5}"/>
              </a:ext>
            </a:extLst>
          </p:cNvPr>
          <p:cNvSpPr>
            <a:spLocks noGrp="1"/>
          </p:cNvSpPr>
          <p:nvPr>
            <p:ph type="title"/>
          </p:nvPr>
        </p:nvSpPr>
        <p:spPr/>
        <p:txBody>
          <a:bodyPr/>
          <a:lstStyle/>
          <a:p>
            <a:r>
              <a:rPr kumimoji="1" lang="ja-JP" altLang="en-US" dirty="0"/>
              <a:t>信号源まとめ（効率）</a:t>
            </a:r>
          </a:p>
        </p:txBody>
      </p:sp>
      <p:sp>
        <p:nvSpPr>
          <p:cNvPr id="6" name="テキスト ボックス 5">
            <a:extLst>
              <a:ext uri="{FF2B5EF4-FFF2-40B4-BE49-F238E27FC236}">
                <a16:creationId xmlns:a16="http://schemas.microsoft.com/office/drawing/2014/main" id="{3EB9A793-BFA1-4BDD-9BE0-1C7FF21363E5}"/>
              </a:ext>
            </a:extLst>
          </p:cNvPr>
          <p:cNvSpPr txBox="1"/>
          <p:nvPr/>
        </p:nvSpPr>
        <p:spPr>
          <a:xfrm>
            <a:off x="5994614" y="3048213"/>
            <a:ext cx="863826" cy="338554"/>
          </a:xfrm>
          <a:prstGeom prst="rect">
            <a:avLst/>
          </a:prstGeom>
          <a:noFill/>
        </p:spPr>
        <p:txBody>
          <a:bodyPr wrap="none" rtlCol="0">
            <a:spAutoFit/>
          </a:bodyPr>
          <a:lstStyle/>
          <a:p>
            <a:r>
              <a:rPr lang="ja-JP" altLang="en-US" sz="1600" dirty="0">
                <a:solidFill>
                  <a:srgbClr val="FFC000"/>
                </a:solidFill>
                <a:latin typeface="Arial" panose="020B0604020202020204" pitchFamily="34" charset="0"/>
                <a:cs typeface="Arial" panose="020B0604020202020204" pitchFamily="34" charset="0"/>
              </a:rPr>
              <a:t>● </a:t>
            </a:r>
            <a:r>
              <a:rPr lang="en-US" altLang="ja-JP" sz="1600" dirty="0">
                <a:solidFill>
                  <a:srgbClr val="FFC000"/>
                </a:solidFill>
                <a:latin typeface="Arial" panose="020B0604020202020204" pitchFamily="34" charset="0"/>
                <a:cs typeface="Arial" panose="020B0604020202020204" pitchFamily="34" charset="0"/>
              </a:rPr>
              <a:t>RTD</a:t>
            </a:r>
          </a:p>
        </p:txBody>
      </p:sp>
      <p:sp>
        <p:nvSpPr>
          <p:cNvPr id="7" name="正方形/長方形 6">
            <a:extLst>
              <a:ext uri="{FF2B5EF4-FFF2-40B4-BE49-F238E27FC236}">
                <a16:creationId xmlns:a16="http://schemas.microsoft.com/office/drawing/2014/main" id="{45005655-725C-4FC3-BB37-BEEEC1C06B5F}"/>
              </a:ext>
            </a:extLst>
          </p:cNvPr>
          <p:cNvSpPr/>
          <p:nvPr/>
        </p:nvSpPr>
        <p:spPr>
          <a:xfrm>
            <a:off x="7301566" y="4591420"/>
            <a:ext cx="1573892" cy="369332"/>
          </a:xfrm>
          <a:prstGeom prst="rect">
            <a:avLst/>
          </a:prstGeom>
        </p:spPr>
        <p:txBody>
          <a:bodyPr wrap="none">
            <a:spAutoFit/>
          </a:bodyPr>
          <a:lstStyle/>
          <a:p>
            <a:r>
              <a:rPr lang="ja-JP" altLang="en-US" dirty="0">
                <a:solidFill>
                  <a:srgbClr val="C00000"/>
                </a:solidFill>
                <a:latin typeface="Arial" panose="020B0604020202020204" pitchFamily="34" charset="0"/>
                <a:cs typeface="Arial" panose="020B0604020202020204" pitchFamily="34" charset="0"/>
              </a:rPr>
              <a:t>■ </a:t>
            </a:r>
            <a:r>
              <a:rPr lang="en-US" altLang="ja-JP" dirty="0">
                <a:solidFill>
                  <a:srgbClr val="C00000"/>
                </a:solidFill>
                <a:latin typeface="Arial" panose="020B0604020202020204" pitchFamily="34" charset="0"/>
                <a:cs typeface="Arial" panose="020B0604020202020204" pitchFamily="34" charset="0"/>
              </a:rPr>
              <a:t>DFG-QCL</a:t>
            </a:r>
          </a:p>
        </p:txBody>
      </p:sp>
      <p:sp>
        <p:nvSpPr>
          <p:cNvPr id="8" name="正方形/長方形 7">
            <a:extLst>
              <a:ext uri="{FF2B5EF4-FFF2-40B4-BE49-F238E27FC236}">
                <a16:creationId xmlns:a16="http://schemas.microsoft.com/office/drawing/2014/main" id="{86C452F8-BCDF-42AA-A558-1C9291FDAB9A}"/>
              </a:ext>
            </a:extLst>
          </p:cNvPr>
          <p:cNvSpPr/>
          <p:nvPr/>
        </p:nvSpPr>
        <p:spPr>
          <a:xfrm>
            <a:off x="4178222" y="1960552"/>
            <a:ext cx="3518977" cy="369332"/>
          </a:xfrm>
          <a:prstGeom prst="rect">
            <a:avLst/>
          </a:prstGeom>
        </p:spPr>
        <p:txBody>
          <a:bodyPr wrap="none">
            <a:spAutoFit/>
          </a:bodyPr>
          <a:lstStyle/>
          <a:p>
            <a:r>
              <a:rPr lang="ja-JP" altLang="en-US" dirty="0">
                <a:solidFill>
                  <a:srgbClr val="0070C0"/>
                </a:solidFill>
                <a:latin typeface="Arial" panose="020B0604020202020204" pitchFamily="34" charset="0"/>
                <a:cs typeface="Arial" panose="020B0604020202020204" pitchFamily="34" charset="0"/>
              </a:rPr>
              <a:t>△ </a:t>
            </a:r>
            <a:r>
              <a:rPr lang="en-US" altLang="ja-JP" dirty="0">
                <a:solidFill>
                  <a:srgbClr val="0070C0"/>
                </a:solidFill>
                <a:latin typeface="Arial" panose="020B0604020202020204" pitchFamily="34" charset="0"/>
                <a:cs typeface="Arial" panose="020B0604020202020204" pitchFamily="34" charset="0"/>
              </a:rPr>
              <a:t>Transistor (CMOS, </a:t>
            </a:r>
            <a:r>
              <a:rPr lang="en-US" altLang="ja-JP" dirty="0" err="1">
                <a:solidFill>
                  <a:srgbClr val="0070C0"/>
                </a:solidFill>
                <a:latin typeface="Arial" panose="020B0604020202020204" pitchFamily="34" charset="0"/>
                <a:cs typeface="Arial" panose="020B0604020202020204" pitchFamily="34" charset="0"/>
              </a:rPr>
              <a:t>SiGe</a:t>
            </a:r>
            <a:r>
              <a:rPr lang="en-US" altLang="ja-JP" dirty="0">
                <a:solidFill>
                  <a:srgbClr val="0070C0"/>
                </a:solidFill>
                <a:latin typeface="Arial" panose="020B0604020202020204" pitchFamily="34" charset="0"/>
                <a:cs typeface="Arial" panose="020B0604020202020204" pitchFamily="34" charset="0"/>
              </a:rPr>
              <a:t>, </a:t>
            </a:r>
            <a:r>
              <a:rPr lang="en-US" altLang="ja-JP" dirty="0" err="1">
                <a:solidFill>
                  <a:srgbClr val="0070C0"/>
                </a:solidFill>
                <a:latin typeface="Arial" panose="020B0604020202020204" pitchFamily="34" charset="0"/>
                <a:cs typeface="Arial" panose="020B0604020202020204" pitchFamily="34" charset="0"/>
              </a:rPr>
              <a:t>InP</a:t>
            </a:r>
            <a:r>
              <a:rPr lang="en-US" altLang="ja-JP" dirty="0">
                <a:solidFill>
                  <a:srgbClr val="0070C0"/>
                </a:solidFill>
                <a:latin typeface="Arial" panose="020B0604020202020204" pitchFamily="34" charset="0"/>
                <a:cs typeface="Arial" panose="020B0604020202020204" pitchFamily="34" charset="0"/>
              </a:rPr>
              <a:t>)</a:t>
            </a:r>
          </a:p>
        </p:txBody>
      </p:sp>
      <p:sp>
        <p:nvSpPr>
          <p:cNvPr id="10" name="フリーフォーム: 図形 9">
            <a:extLst>
              <a:ext uri="{FF2B5EF4-FFF2-40B4-BE49-F238E27FC236}">
                <a16:creationId xmlns:a16="http://schemas.microsoft.com/office/drawing/2014/main" id="{D764721B-B57F-487B-8A8B-47F882926112}"/>
              </a:ext>
            </a:extLst>
          </p:cNvPr>
          <p:cNvSpPr/>
          <p:nvPr/>
        </p:nvSpPr>
        <p:spPr>
          <a:xfrm>
            <a:off x="4892510" y="4930280"/>
            <a:ext cx="3196003" cy="763510"/>
          </a:xfrm>
          <a:custGeom>
            <a:avLst/>
            <a:gdLst>
              <a:gd name="connsiteX0" fmla="*/ 0 w 6447934"/>
              <a:gd name="connsiteY0" fmla="*/ 1197204 h 1197204"/>
              <a:gd name="connsiteX1" fmla="*/ 4138367 w 6447934"/>
              <a:gd name="connsiteY1" fmla="*/ 1065228 h 1197204"/>
              <a:gd name="connsiteX2" fmla="*/ 6447934 w 6447934"/>
              <a:gd name="connsiteY2" fmla="*/ 0 h 1197204"/>
              <a:gd name="connsiteX0" fmla="*/ 0 w 6447934"/>
              <a:gd name="connsiteY0" fmla="*/ 1197204 h 1197204"/>
              <a:gd name="connsiteX1" fmla="*/ 3902697 w 6447934"/>
              <a:gd name="connsiteY1" fmla="*/ 1084082 h 1197204"/>
              <a:gd name="connsiteX2" fmla="*/ 6447934 w 6447934"/>
              <a:gd name="connsiteY2" fmla="*/ 0 h 1197204"/>
              <a:gd name="connsiteX0" fmla="*/ 0 w 6447934"/>
              <a:gd name="connsiteY0" fmla="*/ 1197204 h 1197204"/>
              <a:gd name="connsiteX1" fmla="*/ 3902697 w 6447934"/>
              <a:gd name="connsiteY1" fmla="*/ 1084082 h 1197204"/>
              <a:gd name="connsiteX2" fmla="*/ 6447934 w 6447934"/>
              <a:gd name="connsiteY2" fmla="*/ 0 h 1197204"/>
              <a:gd name="connsiteX0" fmla="*/ 0 w 6447934"/>
              <a:gd name="connsiteY0" fmla="*/ 1197204 h 1197204"/>
              <a:gd name="connsiteX1" fmla="*/ 3902697 w 6447934"/>
              <a:gd name="connsiteY1" fmla="*/ 1084082 h 1197204"/>
              <a:gd name="connsiteX2" fmla="*/ 6447934 w 6447934"/>
              <a:gd name="connsiteY2" fmla="*/ 0 h 1197204"/>
            </a:gdLst>
            <a:ahLst/>
            <a:cxnLst>
              <a:cxn ang="0">
                <a:pos x="connsiteX0" y="connsiteY0"/>
              </a:cxn>
              <a:cxn ang="0">
                <a:pos x="connsiteX1" y="connsiteY1"/>
              </a:cxn>
              <a:cxn ang="0">
                <a:pos x="connsiteX2" y="connsiteY2"/>
              </a:cxn>
            </a:cxnLst>
            <a:rect l="l" t="t" r="r" b="b"/>
            <a:pathLst>
              <a:path w="6447934" h="1197204">
                <a:moveTo>
                  <a:pt x="0" y="1197204"/>
                </a:moveTo>
                <a:cubicBezTo>
                  <a:pt x="1300899" y="1178351"/>
                  <a:pt x="2686639" y="1244338"/>
                  <a:pt x="3902697" y="1084082"/>
                </a:cubicBezTo>
                <a:cubicBezTo>
                  <a:pt x="5118755" y="923826"/>
                  <a:pt x="5830478" y="432847"/>
                  <a:pt x="6447934" y="0"/>
                </a:cubicBezTo>
              </a:path>
            </a:pathLst>
          </a:custGeom>
          <a:noFill/>
          <a:ln w="381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a:extLst>
              <a:ext uri="{FF2B5EF4-FFF2-40B4-BE49-F238E27FC236}">
                <a16:creationId xmlns:a16="http://schemas.microsoft.com/office/drawing/2014/main" id="{D75AFE06-D32E-4EBA-AA14-4E7384BE6FB7}"/>
              </a:ext>
            </a:extLst>
          </p:cNvPr>
          <p:cNvCxnSpPr>
            <a:cxnSpLocks/>
          </p:cNvCxnSpPr>
          <p:nvPr/>
        </p:nvCxnSpPr>
        <p:spPr>
          <a:xfrm>
            <a:off x="5128181" y="2846895"/>
            <a:ext cx="1753386" cy="1102936"/>
          </a:xfrm>
          <a:prstGeom prst="line">
            <a:avLst/>
          </a:prstGeom>
          <a:ln w="38100">
            <a:solidFill>
              <a:srgbClr val="FFC000">
                <a:alpha val="30000"/>
              </a:srgb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F7E1685-F580-4A09-A546-12D80AC4798C}"/>
              </a:ext>
            </a:extLst>
          </p:cNvPr>
          <p:cNvCxnSpPr>
            <a:cxnSpLocks/>
          </p:cNvCxnSpPr>
          <p:nvPr/>
        </p:nvCxnSpPr>
        <p:spPr>
          <a:xfrm>
            <a:off x="4487159" y="2413262"/>
            <a:ext cx="1857080" cy="1772239"/>
          </a:xfrm>
          <a:prstGeom prst="line">
            <a:avLst/>
          </a:prstGeom>
          <a:ln w="38100">
            <a:solidFill>
              <a:srgbClr val="002060">
                <a:alpha val="30000"/>
              </a:srgb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EAB91CCA-0EF9-470C-A665-8AD7EF75E64C}"/>
              </a:ext>
            </a:extLst>
          </p:cNvPr>
          <p:cNvCxnSpPr>
            <a:cxnSpLocks/>
          </p:cNvCxnSpPr>
          <p:nvPr/>
        </p:nvCxnSpPr>
        <p:spPr>
          <a:xfrm>
            <a:off x="3544478" y="2007909"/>
            <a:ext cx="975282" cy="449443"/>
          </a:xfrm>
          <a:prstGeom prst="line">
            <a:avLst/>
          </a:prstGeom>
          <a:ln w="38100">
            <a:solidFill>
              <a:srgbClr val="002060">
                <a:alpha val="3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14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4DC48-C545-4B1C-B623-22EF61543224}"/>
              </a:ext>
            </a:extLst>
          </p:cNvPr>
          <p:cNvSpPr>
            <a:spLocks noGrp="1"/>
          </p:cNvSpPr>
          <p:nvPr>
            <p:ph type="title"/>
          </p:nvPr>
        </p:nvSpPr>
        <p:spPr/>
        <p:txBody>
          <a:bodyPr/>
          <a:lstStyle/>
          <a:p>
            <a:r>
              <a:rPr kumimoji="1" lang="en-US" altLang="ja-JP" dirty="0"/>
              <a:t>IC</a:t>
            </a:r>
            <a:r>
              <a:rPr kumimoji="1" lang="ja-JP" altLang="en-US" dirty="0"/>
              <a:t>デバイス</a:t>
            </a:r>
            <a:r>
              <a:rPr kumimoji="1" lang="en-US" altLang="ja-JP" dirty="0"/>
              <a:t>G</a:t>
            </a:r>
            <a:r>
              <a:rPr kumimoji="1" lang="ja-JP" altLang="en-US" dirty="0" err="1"/>
              <a:t>での</a:t>
            </a:r>
            <a:r>
              <a:rPr kumimoji="1" lang="ja-JP" altLang="en-US" dirty="0"/>
              <a:t>議論内容</a:t>
            </a:r>
          </a:p>
        </p:txBody>
      </p:sp>
      <p:sp>
        <p:nvSpPr>
          <p:cNvPr id="3" name="コンテンツ プレースホルダー 2">
            <a:extLst>
              <a:ext uri="{FF2B5EF4-FFF2-40B4-BE49-F238E27FC236}">
                <a16:creationId xmlns:a16="http://schemas.microsoft.com/office/drawing/2014/main" id="{E1D2B3A4-643D-4C6A-9A4F-B45AD5746118}"/>
              </a:ext>
            </a:extLst>
          </p:cNvPr>
          <p:cNvSpPr>
            <a:spLocks noGrp="1"/>
          </p:cNvSpPr>
          <p:nvPr>
            <p:ph idx="1"/>
          </p:nvPr>
        </p:nvSpPr>
        <p:spPr/>
        <p:txBody>
          <a:bodyPr>
            <a:normAutofit/>
          </a:bodyPr>
          <a:lstStyle/>
          <a:p>
            <a:r>
              <a:rPr kumimoji="1" lang="ja-JP" altLang="en-US" dirty="0"/>
              <a:t>テラヘルツ帯の無線通信に用いられる可能性のある信号源および受信器に関して調査し、</a:t>
            </a:r>
            <a:r>
              <a:rPr lang="ja-JP" altLang="en-US" dirty="0"/>
              <a:t>今後のデバイス開発の見通しや性能予測を行った。アンテナ・実装等については今回は取り扱わず、今後の調査項目とした。</a:t>
            </a:r>
            <a:endParaRPr lang="en-US" altLang="ja-JP" dirty="0"/>
          </a:p>
          <a:p>
            <a:r>
              <a:rPr lang="ja-JP" altLang="en-US" dirty="0"/>
              <a:t>資料を取りまとめるにあたり、非常に多くの情報が集まったため、詳細なデータは補助資料として</a:t>
            </a:r>
            <a:r>
              <a:rPr lang="en-US" altLang="ja-JP" dirty="0"/>
              <a:t>THz</a:t>
            </a:r>
            <a:r>
              <a:rPr lang="ja-JP" altLang="en-US" dirty="0"/>
              <a:t>コンソの共有フォルダ（</a:t>
            </a:r>
            <a:r>
              <a:rPr lang="en-US" altLang="ja-JP" dirty="0"/>
              <a:t>eFolder</a:t>
            </a:r>
            <a:r>
              <a:rPr lang="ja-JP" altLang="en-US" dirty="0"/>
              <a:t>）で参照できるようにした。補助資料については適宜</a:t>
            </a:r>
            <a:r>
              <a:rPr lang="en-US" altLang="ja-JP" dirty="0"/>
              <a:t>※</a:t>
            </a:r>
            <a:r>
              <a:rPr lang="ja-JP" altLang="en-US" dirty="0"/>
              <a:t>印で示されている。</a:t>
            </a:r>
            <a:endParaRPr lang="en-US" altLang="ja-JP" dirty="0"/>
          </a:p>
          <a:p>
            <a:pPr marL="0" indent="0">
              <a:buNone/>
            </a:pPr>
            <a:endParaRPr lang="en-US" altLang="ja-JP" dirty="0"/>
          </a:p>
        </p:txBody>
      </p:sp>
    </p:spTree>
    <p:extLst>
      <p:ext uri="{BB962C8B-B14F-4D97-AF65-F5344CB8AC3E}">
        <p14:creationId xmlns:p14="http://schemas.microsoft.com/office/powerpoint/2010/main" val="1668829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4A3EB-079A-4547-A514-A7CBFB4886F8}"/>
              </a:ext>
            </a:extLst>
          </p:cNvPr>
          <p:cNvSpPr>
            <a:spLocks noGrp="1"/>
          </p:cNvSpPr>
          <p:nvPr>
            <p:ph type="ctrTitle"/>
          </p:nvPr>
        </p:nvSpPr>
        <p:spPr/>
        <p:txBody>
          <a:bodyPr/>
          <a:lstStyle/>
          <a:p>
            <a:r>
              <a:rPr lang="ja-JP" altLang="en-US" dirty="0"/>
              <a:t>化合物トランジスタ</a:t>
            </a:r>
            <a:br>
              <a:rPr lang="en-US" altLang="ja-JP" dirty="0"/>
            </a:br>
            <a:r>
              <a:rPr lang="ja-JP" altLang="en-US" dirty="0"/>
              <a:t>パワーアンプ</a:t>
            </a:r>
            <a:r>
              <a:rPr lang="en-US" altLang="ja-JP" dirty="0"/>
              <a:t>PA</a:t>
            </a:r>
            <a:endParaRPr kumimoji="1" lang="ja-JP" altLang="en-US" dirty="0"/>
          </a:p>
        </p:txBody>
      </p:sp>
      <p:sp>
        <p:nvSpPr>
          <p:cNvPr id="3" name="正方形/長方形 2">
            <a:extLst>
              <a:ext uri="{FF2B5EF4-FFF2-40B4-BE49-F238E27FC236}">
                <a16:creationId xmlns:a16="http://schemas.microsoft.com/office/drawing/2014/main" id="{08484056-0213-4F6D-8CFA-6070663965EA}"/>
              </a:ext>
            </a:extLst>
          </p:cNvPr>
          <p:cNvSpPr/>
          <p:nvPr/>
        </p:nvSpPr>
        <p:spPr>
          <a:xfrm>
            <a:off x="8039491" y="6091051"/>
            <a:ext cx="3070071" cy="369332"/>
          </a:xfrm>
          <a:prstGeom prst="rect">
            <a:avLst/>
          </a:prstGeom>
        </p:spPr>
        <p:txBody>
          <a:bodyPr wrap="none">
            <a:spAutoFit/>
          </a:bodyPr>
          <a:lstStyle/>
          <a:p>
            <a:r>
              <a:rPr lang="en-US" altLang="ja-JP" dirty="0"/>
              <a:t>※</a:t>
            </a:r>
            <a:r>
              <a:rPr lang="ja-JP" altLang="en-US" dirty="0"/>
              <a:t>補助資料</a:t>
            </a:r>
            <a:r>
              <a:rPr lang="en-US" altLang="ja-JP" dirty="0"/>
              <a:t>_</a:t>
            </a:r>
            <a:r>
              <a:rPr lang="ja-JP" altLang="en-US" dirty="0"/>
              <a:t>化合物系増幅器</a:t>
            </a:r>
            <a:endParaRPr lang="en-US" altLang="ja-JP" dirty="0"/>
          </a:p>
        </p:txBody>
      </p:sp>
    </p:spTree>
    <p:extLst>
      <p:ext uri="{BB962C8B-B14F-4D97-AF65-F5344CB8AC3E}">
        <p14:creationId xmlns:p14="http://schemas.microsoft.com/office/powerpoint/2010/main" val="1458723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a:extLst>
              <a:ext uri="{FF2B5EF4-FFF2-40B4-BE49-F238E27FC236}">
                <a16:creationId xmlns:a16="http://schemas.microsoft.com/office/drawing/2014/main" id="{4DF1ADEF-ED4C-4ADA-853F-3A4020AA22FD}"/>
              </a:ext>
            </a:extLst>
          </p:cNvPr>
          <p:cNvSpPr>
            <a:spLocks noGrp="1"/>
          </p:cNvSpPr>
          <p:nvPr>
            <p:ph type="title"/>
          </p:nvPr>
        </p:nvSpPr>
        <p:spPr/>
        <p:txBody>
          <a:bodyPr/>
          <a:lstStyle/>
          <a:p>
            <a:r>
              <a:rPr lang="ja-JP" altLang="en-US" dirty="0"/>
              <a:t>化合物系</a:t>
            </a:r>
            <a:r>
              <a:rPr lang="en-US" altLang="ja-JP" dirty="0"/>
              <a:t>PA </a:t>
            </a:r>
            <a:r>
              <a:rPr lang="ja-JP" altLang="en-US" dirty="0"/>
              <a:t>比較</a:t>
            </a:r>
          </a:p>
        </p:txBody>
      </p:sp>
      <p:sp>
        <p:nvSpPr>
          <p:cNvPr id="37" name="テキスト ボックス 36">
            <a:extLst>
              <a:ext uri="{FF2B5EF4-FFF2-40B4-BE49-F238E27FC236}">
                <a16:creationId xmlns:a16="http://schemas.microsoft.com/office/drawing/2014/main" id="{258433EE-8924-4689-B7DA-8E15913302E5}"/>
              </a:ext>
            </a:extLst>
          </p:cNvPr>
          <p:cNvSpPr txBox="1"/>
          <p:nvPr/>
        </p:nvSpPr>
        <p:spPr>
          <a:xfrm>
            <a:off x="916653" y="1628800"/>
            <a:ext cx="2299027" cy="369332"/>
          </a:xfrm>
          <a:prstGeom prst="rect">
            <a:avLst/>
          </a:prstGeom>
          <a:noFill/>
        </p:spPr>
        <p:txBody>
          <a:bodyPr wrap="none" rtlCol="0">
            <a:spAutoFit/>
          </a:bodyPr>
          <a:lstStyle/>
          <a:p>
            <a:r>
              <a:rPr kumimoji="1" lang="en-US" altLang="ja-JP" dirty="0">
                <a:solidFill>
                  <a:srgbClr val="0000FF"/>
                </a:solidFill>
              </a:rPr>
              <a:t>Pout</a:t>
            </a:r>
            <a:r>
              <a:rPr kumimoji="1" lang="ja-JP" altLang="en-US" dirty="0">
                <a:solidFill>
                  <a:srgbClr val="0000FF"/>
                </a:solidFill>
              </a:rPr>
              <a:t>の周波数依存性</a:t>
            </a:r>
          </a:p>
        </p:txBody>
      </p:sp>
      <p:sp>
        <p:nvSpPr>
          <p:cNvPr id="38" name="テキスト ボックス 37">
            <a:extLst>
              <a:ext uri="{FF2B5EF4-FFF2-40B4-BE49-F238E27FC236}">
                <a16:creationId xmlns:a16="http://schemas.microsoft.com/office/drawing/2014/main" id="{6D512B40-3590-4C6A-92CE-7E1A8DB6078A}"/>
              </a:ext>
            </a:extLst>
          </p:cNvPr>
          <p:cNvSpPr txBox="1"/>
          <p:nvPr/>
        </p:nvSpPr>
        <p:spPr>
          <a:xfrm>
            <a:off x="5003603" y="1628800"/>
            <a:ext cx="2244525" cy="369332"/>
          </a:xfrm>
          <a:prstGeom prst="rect">
            <a:avLst/>
          </a:prstGeom>
          <a:noFill/>
        </p:spPr>
        <p:txBody>
          <a:bodyPr wrap="none" rtlCol="0">
            <a:spAutoFit/>
          </a:bodyPr>
          <a:lstStyle/>
          <a:p>
            <a:r>
              <a:rPr kumimoji="1" lang="en-US" altLang="ja-JP" dirty="0">
                <a:solidFill>
                  <a:srgbClr val="0000FF"/>
                </a:solidFill>
              </a:rPr>
              <a:t>PAE</a:t>
            </a:r>
            <a:r>
              <a:rPr kumimoji="1" lang="ja-JP" altLang="en-US" dirty="0">
                <a:solidFill>
                  <a:srgbClr val="0000FF"/>
                </a:solidFill>
              </a:rPr>
              <a:t>の周波数依存性</a:t>
            </a:r>
          </a:p>
        </p:txBody>
      </p:sp>
      <p:sp>
        <p:nvSpPr>
          <p:cNvPr id="39" name="テキスト ボックス 38">
            <a:extLst>
              <a:ext uri="{FF2B5EF4-FFF2-40B4-BE49-F238E27FC236}">
                <a16:creationId xmlns:a16="http://schemas.microsoft.com/office/drawing/2014/main" id="{042E8579-C2E6-462F-AA62-41F7E463FE8F}"/>
              </a:ext>
            </a:extLst>
          </p:cNvPr>
          <p:cNvSpPr txBox="1"/>
          <p:nvPr/>
        </p:nvSpPr>
        <p:spPr>
          <a:xfrm>
            <a:off x="8532717" y="1344914"/>
            <a:ext cx="3308919" cy="646331"/>
          </a:xfrm>
          <a:prstGeom prst="rect">
            <a:avLst/>
          </a:prstGeom>
          <a:noFill/>
        </p:spPr>
        <p:txBody>
          <a:bodyPr wrap="none" rtlCol="0">
            <a:spAutoFit/>
          </a:bodyPr>
          <a:lstStyle/>
          <a:p>
            <a:r>
              <a:rPr kumimoji="1" lang="ja-JP" altLang="en-US" dirty="0">
                <a:solidFill>
                  <a:srgbClr val="0000FF"/>
                </a:solidFill>
              </a:rPr>
              <a:t>ゲート幅に対する</a:t>
            </a:r>
            <a:endParaRPr kumimoji="1" lang="en-US" altLang="ja-JP" dirty="0">
              <a:solidFill>
                <a:srgbClr val="0000FF"/>
              </a:solidFill>
            </a:endParaRPr>
          </a:p>
          <a:p>
            <a:r>
              <a:rPr kumimoji="1" lang="en-US" altLang="ja-JP" dirty="0">
                <a:solidFill>
                  <a:srgbClr val="0000FF"/>
                </a:solidFill>
              </a:rPr>
              <a:t>Power density</a:t>
            </a:r>
            <a:r>
              <a:rPr kumimoji="1" lang="ja-JP" altLang="en-US" dirty="0">
                <a:solidFill>
                  <a:srgbClr val="0000FF"/>
                </a:solidFill>
              </a:rPr>
              <a:t>の周波数依存性</a:t>
            </a:r>
          </a:p>
        </p:txBody>
      </p:sp>
      <p:pic>
        <p:nvPicPr>
          <p:cNvPr id="2" name="図 1">
            <a:extLst>
              <a:ext uri="{FF2B5EF4-FFF2-40B4-BE49-F238E27FC236}">
                <a16:creationId xmlns:a16="http://schemas.microsoft.com/office/drawing/2014/main" id="{BB5D5601-665A-4E7C-BAF3-B1BC0AF5B63C}"/>
              </a:ext>
            </a:extLst>
          </p:cNvPr>
          <p:cNvPicPr>
            <a:picLocks noChangeAspect="1"/>
          </p:cNvPicPr>
          <p:nvPr/>
        </p:nvPicPr>
        <p:blipFill rotWithShape="1">
          <a:blip r:embed="rId2"/>
          <a:srcRect l="2128" t="6596" r="2149" b="2487"/>
          <a:stretch/>
        </p:blipFill>
        <p:spPr>
          <a:xfrm>
            <a:off x="131975" y="2234152"/>
            <a:ext cx="3808430" cy="3195687"/>
          </a:xfrm>
          <a:prstGeom prst="rect">
            <a:avLst/>
          </a:prstGeom>
        </p:spPr>
      </p:pic>
      <p:pic>
        <p:nvPicPr>
          <p:cNvPr id="4" name="図 3">
            <a:extLst>
              <a:ext uri="{FF2B5EF4-FFF2-40B4-BE49-F238E27FC236}">
                <a16:creationId xmlns:a16="http://schemas.microsoft.com/office/drawing/2014/main" id="{41BC0152-F85D-4DB2-A18E-00E66ED2F6AE}"/>
              </a:ext>
            </a:extLst>
          </p:cNvPr>
          <p:cNvPicPr>
            <a:picLocks noChangeAspect="1"/>
          </p:cNvPicPr>
          <p:nvPr/>
        </p:nvPicPr>
        <p:blipFill rotWithShape="1">
          <a:blip r:embed="rId3"/>
          <a:srcRect l="2267" t="6446" r="2104" b="1832"/>
          <a:stretch/>
        </p:blipFill>
        <p:spPr>
          <a:xfrm>
            <a:off x="4242062" y="2224726"/>
            <a:ext cx="3808429" cy="3223967"/>
          </a:xfrm>
          <a:prstGeom prst="rect">
            <a:avLst/>
          </a:prstGeom>
        </p:spPr>
      </p:pic>
      <p:pic>
        <p:nvPicPr>
          <p:cNvPr id="5" name="図 4">
            <a:extLst>
              <a:ext uri="{FF2B5EF4-FFF2-40B4-BE49-F238E27FC236}">
                <a16:creationId xmlns:a16="http://schemas.microsoft.com/office/drawing/2014/main" id="{00218D06-E631-4FE0-9B9C-864BF0395EA3}"/>
              </a:ext>
            </a:extLst>
          </p:cNvPr>
          <p:cNvPicPr>
            <a:picLocks noChangeAspect="1"/>
          </p:cNvPicPr>
          <p:nvPr/>
        </p:nvPicPr>
        <p:blipFill rotWithShape="1">
          <a:blip r:embed="rId4"/>
          <a:srcRect l="1376" t="6714" r="1576" b="2100"/>
          <a:stretch/>
        </p:blipFill>
        <p:spPr>
          <a:xfrm>
            <a:off x="8239027" y="2234153"/>
            <a:ext cx="3864990" cy="3205114"/>
          </a:xfrm>
          <a:prstGeom prst="rect">
            <a:avLst/>
          </a:prstGeom>
        </p:spPr>
      </p:pic>
    </p:spTree>
    <p:extLst>
      <p:ext uri="{BB962C8B-B14F-4D97-AF65-F5344CB8AC3E}">
        <p14:creationId xmlns:p14="http://schemas.microsoft.com/office/powerpoint/2010/main" val="1091823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FE1997D5-90F9-4E9A-8AE4-1DDFE17AB0CD}"/>
              </a:ext>
            </a:extLst>
          </p:cNvPr>
          <p:cNvPicPr>
            <a:picLocks noChangeAspect="1"/>
          </p:cNvPicPr>
          <p:nvPr/>
        </p:nvPicPr>
        <p:blipFill rotWithShape="1">
          <a:blip r:embed="rId2"/>
          <a:srcRect l="2437" t="4214" r="1693" b="4313"/>
          <a:stretch/>
        </p:blipFill>
        <p:spPr>
          <a:xfrm>
            <a:off x="1432875" y="3969484"/>
            <a:ext cx="3516197" cy="2016537"/>
          </a:xfrm>
          <a:prstGeom prst="rect">
            <a:avLst/>
          </a:prstGeom>
        </p:spPr>
      </p:pic>
      <p:pic>
        <p:nvPicPr>
          <p:cNvPr id="12" name="図 11">
            <a:extLst>
              <a:ext uri="{FF2B5EF4-FFF2-40B4-BE49-F238E27FC236}">
                <a16:creationId xmlns:a16="http://schemas.microsoft.com/office/drawing/2014/main" id="{153CF113-643E-4D02-9B3C-DB2C1C269409}"/>
              </a:ext>
            </a:extLst>
          </p:cNvPr>
          <p:cNvPicPr>
            <a:picLocks noChangeAspect="1"/>
          </p:cNvPicPr>
          <p:nvPr/>
        </p:nvPicPr>
        <p:blipFill rotWithShape="1">
          <a:blip r:embed="rId3"/>
          <a:srcRect l="1321" t="2107" r="2809" b="3673"/>
          <a:stretch/>
        </p:blipFill>
        <p:spPr>
          <a:xfrm>
            <a:off x="6504496" y="3908956"/>
            <a:ext cx="3516197" cy="2077065"/>
          </a:xfrm>
          <a:prstGeom prst="rect">
            <a:avLst/>
          </a:prstGeom>
        </p:spPr>
      </p:pic>
      <p:pic>
        <p:nvPicPr>
          <p:cNvPr id="5" name="図 4">
            <a:extLst>
              <a:ext uri="{FF2B5EF4-FFF2-40B4-BE49-F238E27FC236}">
                <a16:creationId xmlns:a16="http://schemas.microsoft.com/office/drawing/2014/main" id="{E4B760B1-41AF-47A4-9549-8AD72A766265}"/>
              </a:ext>
            </a:extLst>
          </p:cNvPr>
          <p:cNvPicPr>
            <a:picLocks noChangeAspect="1"/>
          </p:cNvPicPr>
          <p:nvPr/>
        </p:nvPicPr>
        <p:blipFill rotWithShape="1">
          <a:blip r:embed="rId4"/>
          <a:srcRect l="2437" t="2568" r="1693" b="1647"/>
          <a:stretch/>
        </p:blipFill>
        <p:spPr>
          <a:xfrm>
            <a:off x="1432875" y="1659118"/>
            <a:ext cx="3516198" cy="2111604"/>
          </a:xfrm>
          <a:prstGeom prst="rect">
            <a:avLst/>
          </a:prstGeom>
        </p:spPr>
      </p:pic>
      <p:sp>
        <p:nvSpPr>
          <p:cNvPr id="2" name="タイトル 1">
            <a:extLst>
              <a:ext uri="{FF2B5EF4-FFF2-40B4-BE49-F238E27FC236}">
                <a16:creationId xmlns:a16="http://schemas.microsoft.com/office/drawing/2014/main" id="{B47C4C0B-141E-476E-BA5A-0AC6C2236D50}"/>
              </a:ext>
            </a:extLst>
          </p:cNvPr>
          <p:cNvSpPr>
            <a:spLocks noGrp="1"/>
          </p:cNvSpPr>
          <p:nvPr>
            <p:ph type="title"/>
          </p:nvPr>
        </p:nvSpPr>
        <p:spPr/>
        <p:txBody>
          <a:bodyPr/>
          <a:lstStyle/>
          <a:p>
            <a:r>
              <a:rPr lang="ja-JP" altLang="en-US" dirty="0"/>
              <a:t>化合物系</a:t>
            </a:r>
            <a:r>
              <a:rPr lang="en-US" altLang="ja-JP" dirty="0"/>
              <a:t>PA </a:t>
            </a:r>
            <a:r>
              <a:rPr lang="ja-JP" altLang="en-US" dirty="0"/>
              <a:t>推移</a:t>
            </a:r>
            <a:endParaRPr kumimoji="1" lang="ja-JP" altLang="en-US" dirty="0"/>
          </a:p>
        </p:txBody>
      </p:sp>
      <p:pic>
        <p:nvPicPr>
          <p:cNvPr id="3" name="図 2">
            <a:extLst>
              <a:ext uri="{FF2B5EF4-FFF2-40B4-BE49-F238E27FC236}">
                <a16:creationId xmlns:a16="http://schemas.microsoft.com/office/drawing/2014/main" id="{1237C743-2B35-41DA-A792-73A7FF6B4F2D}"/>
              </a:ext>
            </a:extLst>
          </p:cNvPr>
          <p:cNvPicPr>
            <a:picLocks noChangeAspect="1"/>
          </p:cNvPicPr>
          <p:nvPr/>
        </p:nvPicPr>
        <p:blipFill rotWithShape="1">
          <a:blip r:embed="rId5"/>
          <a:srcRect l="1191" t="2996" r="2167" b="3785"/>
          <a:stretch/>
        </p:blipFill>
        <p:spPr>
          <a:xfrm>
            <a:off x="6504496" y="1668544"/>
            <a:ext cx="3544478" cy="2055044"/>
          </a:xfrm>
          <a:prstGeom prst="rect">
            <a:avLst/>
          </a:prstGeom>
        </p:spPr>
      </p:pic>
      <p:cxnSp>
        <p:nvCxnSpPr>
          <p:cNvPr id="6" name="直線矢印コネクタ 5">
            <a:extLst>
              <a:ext uri="{FF2B5EF4-FFF2-40B4-BE49-F238E27FC236}">
                <a16:creationId xmlns:a16="http://schemas.microsoft.com/office/drawing/2014/main" id="{F5DED75D-10D0-41CB-BE39-37820178817B}"/>
              </a:ext>
            </a:extLst>
          </p:cNvPr>
          <p:cNvCxnSpPr>
            <a:cxnSpLocks/>
          </p:cNvCxnSpPr>
          <p:nvPr/>
        </p:nvCxnSpPr>
        <p:spPr>
          <a:xfrm flipV="1">
            <a:off x="2135560" y="2178571"/>
            <a:ext cx="2520280" cy="1080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63F148D-09B0-47C0-9869-D90555A50527}"/>
              </a:ext>
            </a:extLst>
          </p:cNvPr>
          <p:cNvCxnSpPr>
            <a:cxnSpLocks/>
          </p:cNvCxnSpPr>
          <p:nvPr/>
        </p:nvCxnSpPr>
        <p:spPr>
          <a:xfrm flipV="1">
            <a:off x="7104112" y="2032860"/>
            <a:ext cx="1440160" cy="1297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A2CE2120-B4AA-44C1-AF81-7E4B39DE2B46}"/>
              </a:ext>
            </a:extLst>
          </p:cNvPr>
          <p:cNvCxnSpPr>
            <a:cxnSpLocks/>
          </p:cNvCxnSpPr>
          <p:nvPr/>
        </p:nvCxnSpPr>
        <p:spPr>
          <a:xfrm flipV="1">
            <a:off x="1991544" y="4451469"/>
            <a:ext cx="2664296" cy="9674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8D50DA67-C70C-4680-B70A-4B43BBFCB4E5}"/>
              </a:ext>
            </a:extLst>
          </p:cNvPr>
          <p:cNvCxnSpPr>
            <a:cxnSpLocks/>
          </p:cNvCxnSpPr>
          <p:nvPr/>
        </p:nvCxnSpPr>
        <p:spPr>
          <a:xfrm flipV="1">
            <a:off x="7104112" y="4293241"/>
            <a:ext cx="2376264" cy="1182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137AAACF-BDC8-4890-869F-6295C071E6DE}"/>
              </a:ext>
            </a:extLst>
          </p:cNvPr>
          <p:cNvSpPr/>
          <p:nvPr/>
        </p:nvSpPr>
        <p:spPr>
          <a:xfrm>
            <a:off x="1626864" y="6266456"/>
            <a:ext cx="8552087" cy="369332"/>
          </a:xfrm>
          <a:prstGeom prst="rect">
            <a:avLst/>
          </a:prstGeom>
        </p:spPr>
        <p:txBody>
          <a:bodyPr wrap="square">
            <a:spAutoFit/>
          </a:bodyPr>
          <a:lstStyle/>
          <a:p>
            <a:pPr marL="285750" indent="-285750">
              <a:buFont typeface="Arial" panose="020B0604020202020204" pitchFamily="34" charset="0"/>
              <a:buChar char="•"/>
            </a:pPr>
            <a:r>
              <a:rPr lang="ja-JP" altLang="en-US" dirty="0"/>
              <a:t>どの周波数帯でも出力は年々増加傾向にあり、開発が精力的に進められている。</a:t>
            </a:r>
          </a:p>
        </p:txBody>
      </p:sp>
      <p:sp>
        <p:nvSpPr>
          <p:cNvPr id="16" name="正方形/長方形 15">
            <a:extLst>
              <a:ext uri="{FF2B5EF4-FFF2-40B4-BE49-F238E27FC236}">
                <a16:creationId xmlns:a16="http://schemas.microsoft.com/office/drawing/2014/main" id="{37330718-37AC-43A4-B318-27DDD160F917}"/>
              </a:ext>
            </a:extLst>
          </p:cNvPr>
          <p:cNvSpPr/>
          <p:nvPr/>
        </p:nvSpPr>
        <p:spPr>
          <a:xfrm>
            <a:off x="1884141" y="2053428"/>
            <a:ext cx="1500732" cy="369332"/>
          </a:xfrm>
          <a:prstGeom prst="rect">
            <a:avLst/>
          </a:prstGeom>
        </p:spPr>
        <p:txBody>
          <a:bodyPr wrap="none">
            <a:spAutoFit/>
          </a:bodyPr>
          <a:lstStyle/>
          <a:p>
            <a:r>
              <a:rPr lang="en-US" altLang="ja-JP" dirty="0"/>
              <a:t>140-220GHz</a:t>
            </a:r>
            <a:endParaRPr lang="ja-JP" altLang="en-US" dirty="0"/>
          </a:p>
        </p:txBody>
      </p:sp>
      <p:sp>
        <p:nvSpPr>
          <p:cNvPr id="18" name="正方形/長方形 17">
            <a:extLst>
              <a:ext uri="{FF2B5EF4-FFF2-40B4-BE49-F238E27FC236}">
                <a16:creationId xmlns:a16="http://schemas.microsoft.com/office/drawing/2014/main" id="{4F45C2E1-07F2-4BCA-AADC-E76797330919}"/>
              </a:ext>
            </a:extLst>
          </p:cNvPr>
          <p:cNvSpPr/>
          <p:nvPr/>
        </p:nvSpPr>
        <p:spPr>
          <a:xfrm>
            <a:off x="1854766" y="4293241"/>
            <a:ext cx="1500732" cy="369332"/>
          </a:xfrm>
          <a:prstGeom prst="rect">
            <a:avLst/>
          </a:prstGeom>
        </p:spPr>
        <p:txBody>
          <a:bodyPr wrap="none">
            <a:spAutoFit/>
          </a:bodyPr>
          <a:lstStyle/>
          <a:p>
            <a:r>
              <a:rPr lang="en-US" altLang="ja-JP" dirty="0"/>
              <a:t>220-325GHz</a:t>
            </a:r>
            <a:endParaRPr lang="ja-JP" altLang="en-US" dirty="0"/>
          </a:p>
        </p:txBody>
      </p:sp>
      <p:sp>
        <p:nvSpPr>
          <p:cNvPr id="21" name="正方形/長方形 20">
            <a:extLst>
              <a:ext uri="{FF2B5EF4-FFF2-40B4-BE49-F238E27FC236}">
                <a16:creationId xmlns:a16="http://schemas.microsoft.com/office/drawing/2014/main" id="{B83B04E3-5B67-4203-8B59-66946AB46270}"/>
              </a:ext>
            </a:extLst>
          </p:cNvPr>
          <p:cNvSpPr/>
          <p:nvPr/>
        </p:nvSpPr>
        <p:spPr>
          <a:xfrm>
            <a:off x="6960096" y="4307310"/>
            <a:ext cx="1500732" cy="369332"/>
          </a:xfrm>
          <a:prstGeom prst="rect">
            <a:avLst/>
          </a:prstGeom>
        </p:spPr>
        <p:txBody>
          <a:bodyPr wrap="none">
            <a:spAutoFit/>
          </a:bodyPr>
          <a:lstStyle/>
          <a:p>
            <a:r>
              <a:rPr lang="en-US" altLang="ja-JP" dirty="0"/>
              <a:t>220-325GHz</a:t>
            </a:r>
            <a:endParaRPr lang="ja-JP" altLang="en-US" dirty="0"/>
          </a:p>
        </p:txBody>
      </p:sp>
      <p:sp>
        <p:nvSpPr>
          <p:cNvPr id="22" name="正方形/長方形 21">
            <a:extLst>
              <a:ext uri="{FF2B5EF4-FFF2-40B4-BE49-F238E27FC236}">
                <a16:creationId xmlns:a16="http://schemas.microsoft.com/office/drawing/2014/main" id="{7BBC2E70-FC41-4251-98B0-00B570E37AAE}"/>
              </a:ext>
            </a:extLst>
          </p:cNvPr>
          <p:cNvSpPr/>
          <p:nvPr/>
        </p:nvSpPr>
        <p:spPr>
          <a:xfrm>
            <a:off x="6945587" y="2032860"/>
            <a:ext cx="1500732" cy="369332"/>
          </a:xfrm>
          <a:prstGeom prst="rect">
            <a:avLst/>
          </a:prstGeom>
        </p:spPr>
        <p:txBody>
          <a:bodyPr wrap="none">
            <a:spAutoFit/>
          </a:bodyPr>
          <a:lstStyle/>
          <a:p>
            <a:r>
              <a:rPr lang="en-US" altLang="ja-JP" dirty="0"/>
              <a:t>220-325GHz</a:t>
            </a:r>
            <a:endParaRPr lang="ja-JP" altLang="en-US" dirty="0"/>
          </a:p>
        </p:txBody>
      </p:sp>
      <p:sp>
        <p:nvSpPr>
          <p:cNvPr id="19" name="テキスト ボックス 18">
            <a:extLst>
              <a:ext uri="{FF2B5EF4-FFF2-40B4-BE49-F238E27FC236}">
                <a16:creationId xmlns:a16="http://schemas.microsoft.com/office/drawing/2014/main" id="{F83CA82C-824E-48E2-AFC0-5C307BB3DA32}"/>
              </a:ext>
            </a:extLst>
          </p:cNvPr>
          <p:cNvSpPr txBox="1"/>
          <p:nvPr/>
        </p:nvSpPr>
        <p:spPr>
          <a:xfrm>
            <a:off x="2495109" y="1573260"/>
            <a:ext cx="1391728" cy="369332"/>
          </a:xfrm>
          <a:prstGeom prst="rect">
            <a:avLst/>
          </a:prstGeom>
          <a:solidFill>
            <a:schemeClr val="bg1"/>
          </a:solidFill>
        </p:spPr>
        <p:txBody>
          <a:bodyPr wrap="none" rtlCol="0">
            <a:spAutoFit/>
          </a:bodyPr>
          <a:lstStyle/>
          <a:p>
            <a:r>
              <a:rPr kumimoji="1" lang="en-US" altLang="ja-JP" dirty="0" err="1"/>
              <a:t>GaN</a:t>
            </a:r>
            <a:r>
              <a:rPr kumimoji="1" lang="en-US" altLang="ja-JP" dirty="0"/>
              <a:t> HEMT</a:t>
            </a:r>
            <a:endParaRPr kumimoji="1" lang="ja-JP" altLang="en-US" dirty="0"/>
          </a:p>
        </p:txBody>
      </p:sp>
      <p:sp>
        <p:nvSpPr>
          <p:cNvPr id="23" name="テキスト ボックス 22">
            <a:extLst>
              <a:ext uri="{FF2B5EF4-FFF2-40B4-BE49-F238E27FC236}">
                <a16:creationId xmlns:a16="http://schemas.microsoft.com/office/drawing/2014/main" id="{AD1193B3-9235-464F-83D1-A1F8F53E9772}"/>
              </a:ext>
            </a:extLst>
          </p:cNvPr>
          <p:cNvSpPr txBox="1"/>
          <p:nvPr/>
        </p:nvSpPr>
        <p:spPr>
          <a:xfrm>
            <a:off x="7580871" y="1577861"/>
            <a:ext cx="1507144" cy="369332"/>
          </a:xfrm>
          <a:prstGeom prst="rect">
            <a:avLst/>
          </a:prstGeom>
          <a:solidFill>
            <a:schemeClr val="bg1"/>
          </a:solidFill>
        </p:spPr>
        <p:txBody>
          <a:bodyPr wrap="none" rtlCol="0">
            <a:spAutoFit/>
          </a:bodyPr>
          <a:lstStyle/>
          <a:p>
            <a:r>
              <a:rPr kumimoji="1" lang="en-US" altLang="ja-JP" dirty="0" err="1"/>
              <a:t>InP</a:t>
            </a:r>
            <a:r>
              <a:rPr kumimoji="1" lang="en-US" altLang="ja-JP" dirty="0"/>
              <a:t> HEMT</a:t>
            </a:r>
            <a:r>
              <a:rPr kumimoji="1" lang="ja-JP" altLang="en-US" dirty="0"/>
              <a:t>　</a:t>
            </a:r>
          </a:p>
        </p:txBody>
      </p:sp>
      <p:sp>
        <p:nvSpPr>
          <p:cNvPr id="24" name="テキスト ボックス 23">
            <a:extLst>
              <a:ext uri="{FF2B5EF4-FFF2-40B4-BE49-F238E27FC236}">
                <a16:creationId xmlns:a16="http://schemas.microsoft.com/office/drawing/2014/main" id="{111EF9EA-ACF4-4DAE-A61D-46D8F89F101C}"/>
              </a:ext>
            </a:extLst>
          </p:cNvPr>
          <p:cNvSpPr txBox="1"/>
          <p:nvPr/>
        </p:nvSpPr>
        <p:spPr>
          <a:xfrm>
            <a:off x="2552817" y="3843521"/>
            <a:ext cx="1210588" cy="369332"/>
          </a:xfrm>
          <a:prstGeom prst="rect">
            <a:avLst/>
          </a:prstGeom>
          <a:solidFill>
            <a:schemeClr val="bg1"/>
          </a:solidFill>
        </p:spPr>
        <p:txBody>
          <a:bodyPr wrap="none" rtlCol="0">
            <a:spAutoFit/>
          </a:bodyPr>
          <a:lstStyle/>
          <a:p>
            <a:r>
              <a:rPr kumimoji="1" lang="en-US" altLang="ja-JP" dirty="0" err="1"/>
              <a:t>InP</a:t>
            </a:r>
            <a:r>
              <a:rPr kumimoji="1" lang="en-US" altLang="ja-JP" dirty="0"/>
              <a:t> HBT</a:t>
            </a:r>
            <a:r>
              <a:rPr kumimoji="1" lang="ja-JP" altLang="en-US" dirty="0"/>
              <a:t>  </a:t>
            </a:r>
          </a:p>
        </p:txBody>
      </p:sp>
      <p:sp>
        <p:nvSpPr>
          <p:cNvPr id="25" name="テキスト ボックス 24">
            <a:extLst>
              <a:ext uri="{FF2B5EF4-FFF2-40B4-BE49-F238E27FC236}">
                <a16:creationId xmlns:a16="http://schemas.microsoft.com/office/drawing/2014/main" id="{331AB164-9041-47D2-B8B1-A0DF3DB3BE7A}"/>
              </a:ext>
            </a:extLst>
          </p:cNvPr>
          <p:cNvSpPr txBox="1"/>
          <p:nvPr/>
        </p:nvSpPr>
        <p:spPr>
          <a:xfrm>
            <a:off x="7580870" y="3843521"/>
            <a:ext cx="1516762" cy="369332"/>
          </a:xfrm>
          <a:prstGeom prst="rect">
            <a:avLst/>
          </a:prstGeom>
          <a:solidFill>
            <a:schemeClr val="bg1"/>
          </a:solidFill>
        </p:spPr>
        <p:txBody>
          <a:bodyPr wrap="none" rtlCol="0">
            <a:spAutoFit/>
          </a:bodyPr>
          <a:lstStyle/>
          <a:p>
            <a:r>
              <a:rPr kumimoji="1" lang="en-US" altLang="ja-JP" dirty="0" err="1"/>
              <a:t>mHEMT</a:t>
            </a:r>
            <a:r>
              <a:rPr kumimoji="1" lang="ja-JP" altLang="en-US" dirty="0"/>
              <a:t>　　</a:t>
            </a:r>
          </a:p>
        </p:txBody>
      </p:sp>
      <p:pic>
        <p:nvPicPr>
          <p:cNvPr id="26" name="図 25">
            <a:extLst>
              <a:ext uri="{FF2B5EF4-FFF2-40B4-BE49-F238E27FC236}">
                <a16:creationId xmlns:a16="http://schemas.microsoft.com/office/drawing/2014/main" id="{9FDF95F9-1625-4F72-A7F9-318EB128CBF8}"/>
              </a:ext>
            </a:extLst>
          </p:cNvPr>
          <p:cNvPicPr>
            <a:picLocks noChangeAspect="1"/>
          </p:cNvPicPr>
          <p:nvPr/>
        </p:nvPicPr>
        <p:blipFill rotWithShape="1">
          <a:blip r:embed="rId2"/>
          <a:srcRect l="2437" t="88352" r="1693" b="4313"/>
          <a:stretch/>
        </p:blipFill>
        <p:spPr>
          <a:xfrm>
            <a:off x="6504495" y="5824313"/>
            <a:ext cx="3516197" cy="161708"/>
          </a:xfrm>
          <a:prstGeom prst="rect">
            <a:avLst/>
          </a:prstGeom>
        </p:spPr>
      </p:pic>
    </p:spTree>
    <p:extLst>
      <p:ext uri="{BB962C8B-B14F-4D97-AF65-F5344CB8AC3E}">
        <p14:creationId xmlns:p14="http://schemas.microsoft.com/office/powerpoint/2010/main" val="2059945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a:extLst>
              <a:ext uri="{FF2B5EF4-FFF2-40B4-BE49-F238E27FC236}">
                <a16:creationId xmlns:a16="http://schemas.microsoft.com/office/drawing/2014/main" id="{4DF1ADEF-ED4C-4ADA-853F-3A4020AA22FD}"/>
              </a:ext>
            </a:extLst>
          </p:cNvPr>
          <p:cNvSpPr>
            <a:spLocks noGrp="1"/>
          </p:cNvSpPr>
          <p:nvPr>
            <p:ph type="title"/>
          </p:nvPr>
        </p:nvSpPr>
        <p:spPr/>
        <p:txBody>
          <a:bodyPr/>
          <a:lstStyle/>
          <a:p>
            <a:r>
              <a:rPr lang="en-US" altLang="ja-JP" dirty="0"/>
              <a:t>Si</a:t>
            </a:r>
            <a:r>
              <a:rPr lang="ja-JP" altLang="en-US" dirty="0"/>
              <a:t>・化合物</a:t>
            </a:r>
            <a:r>
              <a:rPr lang="en-US" altLang="ja-JP" dirty="0"/>
              <a:t>PA </a:t>
            </a:r>
            <a:r>
              <a:rPr lang="ja-JP" altLang="en-US" dirty="0"/>
              <a:t>電力密度比較</a:t>
            </a:r>
          </a:p>
        </p:txBody>
      </p:sp>
      <p:graphicFrame>
        <p:nvGraphicFramePr>
          <p:cNvPr id="9" name="Chart 1">
            <a:extLst>
              <a:ext uri="{FF2B5EF4-FFF2-40B4-BE49-F238E27FC236}">
                <a16:creationId xmlns:a16="http://schemas.microsoft.com/office/drawing/2014/main" id="{112D30B8-0A6A-4015-A304-DFC7523AF407}"/>
              </a:ext>
            </a:extLst>
          </p:cNvPr>
          <p:cNvGraphicFramePr>
            <a:graphicFrameLocks/>
          </p:cNvGraphicFramePr>
          <p:nvPr>
            <p:extLst>
              <p:ext uri="{D42A27DB-BD31-4B8C-83A1-F6EECF244321}">
                <p14:modId xmlns:p14="http://schemas.microsoft.com/office/powerpoint/2010/main" val="2782856272"/>
              </p:ext>
            </p:extLst>
          </p:nvPr>
        </p:nvGraphicFramePr>
        <p:xfrm>
          <a:off x="2527307" y="1272619"/>
          <a:ext cx="6842935" cy="5150904"/>
        </p:xfrm>
        <a:graphic>
          <a:graphicData uri="http://schemas.openxmlformats.org/drawingml/2006/chart">
            <c:chart xmlns:c="http://schemas.openxmlformats.org/drawingml/2006/chart" xmlns:r="http://schemas.openxmlformats.org/officeDocument/2006/relationships" r:id="rId2"/>
          </a:graphicData>
        </a:graphic>
      </p:graphicFrame>
      <p:sp>
        <p:nvSpPr>
          <p:cNvPr id="10" name="正方形/長方形 9">
            <a:extLst>
              <a:ext uri="{FF2B5EF4-FFF2-40B4-BE49-F238E27FC236}">
                <a16:creationId xmlns:a16="http://schemas.microsoft.com/office/drawing/2014/main" id="{D2D86363-80D0-44E4-9E44-AFCAF4BD8F12}"/>
              </a:ext>
            </a:extLst>
          </p:cNvPr>
          <p:cNvSpPr/>
          <p:nvPr/>
        </p:nvSpPr>
        <p:spPr>
          <a:xfrm>
            <a:off x="1424261" y="6423523"/>
            <a:ext cx="9689941" cy="369332"/>
          </a:xfrm>
          <a:prstGeom prst="rect">
            <a:avLst/>
          </a:prstGeom>
        </p:spPr>
        <p:txBody>
          <a:bodyPr wrap="square">
            <a:spAutoFit/>
          </a:bodyPr>
          <a:lstStyle/>
          <a:p>
            <a:r>
              <a:rPr lang="en-US" altLang="ja-JP" dirty="0"/>
              <a:t>※Georgia Tech Electronics and Micro-System Lab (GEMS),</a:t>
            </a:r>
            <a:r>
              <a:rPr lang="ja-JP" altLang="en-US" dirty="0"/>
              <a:t> </a:t>
            </a:r>
            <a:r>
              <a:rPr lang="en-US" altLang="ja-JP" dirty="0"/>
              <a:t>PA_Survey_v6</a:t>
            </a:r>
            <a:r>
              <a:rPr lang="ja-JP" altLang="en-US" dirty="0"/>
              <a:t>のデータより</a:t>
            </a:r>
          </a:p>
        </p:txBody>
      </p:sp>
    </p:spTree>
    <p:extLst>
      <p:ext uri="{BB962C8B-B14F-4D97-AF65-F5344CB8AC3E}">
        <p14:creationId xmlns:p14="http://schemas.microsoft.com/office/powerpoint/2010/main" val="1030069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4DC48-C545-4B1C-B623-22EF61543224}"/>
              </a:ext>
            </a:extLst>
          </p:cNvPr>
          <p:cNvSpPr>
            <a:spLocks noGrp="1"/>
          </p:cNvSpPr>
          <p:nvPr>
            <p:ph type="title"/>
          </p:nvPr>
        </p:nvSpPr>
        <p:spPr/>
        <p:txBody>
          <a:bodyPr/>
          <a:lstStyle/>
          <a:p>
            <a:r>
              <a:rPr kumimoji="1" lang="ja-JP" altLang="en-US" dirty="0"/>
              <a:t>化合物</a:t>
            </a:r>
            <a:r>
              <a:rPr kumimoji="1" lang="en-US" altLang="ja-JP" dirty="0"/>
              <a:t>PA</a:t>
            </a:r>
            <a:r>
              <a:rPr kumimoji="1" lang="ja-JP" altLang="en-US" dirty="0"/>
              <a:t>まとめ</a:t>
            </a:r>
          </a:p>
        </p:txBody>
      </p:sp>
      <p:sp>
        <p:nvSpPr>
          <p:cNvPr id="3" name="コンテンツ プレースホルダー 2">
            <a:extLst>
              <a:ext uri="{FF2B5EF4-FFF2-40B4-BE49-F238E27FC236}">
                <a16:creationId xmlns:a16="http://schemas.microsoft.com/office/drawing/2014/main" id="{E1D2B3A4-643D-4C6A-9A4F-B45AD5746118}"/>
              </a:ext>
            </a:extLst>
          </p:cNvPr>
          <p:cNvSpPr>
            <a:spLocks noGrp="1"/>
          </p:cNvSpPr>
          <p:nvPr>
            <p:ph idx="1"/>
          </p:nvPr>
        </p:nvSpPr>
        <p:spPr/>
        <p:txBody>
          <a:bodyPr/>
          <a:lstStyle/>
          <a:p>
            <a:r>
              <a:rPr lang="ja-JP" altLang="en-US" dirty="0"/>
              <a:t>化合物</a:t>
            </a:r>
            <a:r>
              <a:rPr lang="en-US" altLang="ja-JP" dirty="0"/>
              <a:t>PA</a:t>
            </a:r>
            <a:r>
              <a:rPr lang="ja-JP" altLang="en-US" dirty="0"/>
              <a:t>は特に</a:t>
            </a:r>
            <a:r>
              <a:rPr lang="en-US" altLang="ja-JP" dirty="0" err="1"/>
              <a:t>InP</a:t>
            </a:r>
            <a:r>
              <a:rPr lang="ja-JP" altLang="en-US" dirty="0"/>
              <a:t>系</a:t>
            </a:r>
            <a:r>
              <a:rPr lang="en-US" altLang="ja-JP" dirty="0"/>
              <a:t>HBT, HEMT, </a:t>
            </a:r>
            <a:r>
              <a:rPr lang="en-US" altLang="ja-JP" dirty="0" err="1"/>
              <a:t>mHEMT</a:t>
            </a:r>
            <a:r>
              <a:rPr lang="ja-JP" altLang="en-US" dirty="0"/>
              <a:t>が</a:t>
            </a:r>
            <a:r>
              <a:rPr lang="en-US" altLang="ja-JP" dirty="0"/>
              <a:t>&gt;300GHz</a:t>
            </a:r>
            <a:r>
              <a:rPr lang="ja-JP" altLang="en-US" dirty="0"/>
              <a:t>で動作可能であり</a:t>
            </a:r>
            <a:r>
              <a:rPr lang="en-US" altLang="ja-JP" dirty="0" err="1"/>
              <a:t>P</a:t>
            </a:r>
            <a:r>
              <a:rPr lang="en-US" altLang="ja-JP" baseline="-25000" dirty="0" err="1"/>
              <a:t>sat</a:t>
            </a:r>
            <a:r>
              <a:rPr lang="ja-JP" altLang="en-US" dirty="0"/>
              <a:t>は</a:t>
            </a:r>
            <a:r>
              <a:rPr lang="en-US" altLang="ja-JP" dirty="0"/>
              <a:t>&gt;10dBm</a:t>
            </a:r>
            <a:r>
              <a:rPr lang="ja-JP" altLang="en-US" dirty="0"/>
              <a:t>に達する</a:t>
            </a:r>
            <a:endParaRPr kumimoji="1" lang="en-US" altLang="ja-JP" dirty="0"/>
          </a:p>
          <a:p>
            <a:r>
              <a:rPr kumimoji="1" lang="en-US" altLang="ja-JP" dirty="0" err="1"/>
              <a:t>GaN</a:t>
            </a:r>
            <a:r>
              <a:rPr kumimoji="1" lang="ja-JP" altLang="en-US" dirty="0"/>
              <a:t>は</a:t>
            </a:r>
            <a:r>
              <a:rPr kumimoji="1" lang="en-US" altLang="ja-JP" dirty="0"/>
              <a:t>100-200GHz</a:t>
            </a:r>
            <a:r>
              <a:rPr kumimoji="1" lang="ja-JP" altLang="en-US" dirty="0"/>
              <a:t>帯の報告が多いが</a:t>
            </a:r>
            <a:r>
              <a:rPr kumimoji="1" lang="en-US" altLang="ja-JP" dirty="0"/>
              <a:t>~300GHz</a:t>
            </a:r>
            <a:r>
              <a:rPr lang="ja-JP" altLang="en-US" dirty="0"/>
              <a:t>帯は報告なし</a:t>
            </a:r>
            <a:endParaRPr kumimoji="1" lang="en-US" altLang="ja-JP" dirty="0"/>
          </a:p>
          <a:p>
            <a:r>
              <a:rPr lang="en-US" altLang="ja-JP" dirty="0"/>
              <a:t>300GHz</a:t>
            </a:r>
            <a:r>
              <a:rPr lang="ja-JP" altLang="en-US" dirty="0"/>
              <a:t>帯で</a:t>
            </a:r>
            <a:r>
              <a:rPr lang="en-US" altLang="ja-JP" dirty="0" err="1"/>
              <a:t>InP</a:t>
            </a:r>
            <a:r>
              <a:rPr lang="ja-JP" altLang="en-US" dirty="0"/>
              <a:t>系</a:t>
            </a:r>
            <a:r>
              <a:rPr lang="en-US" altLang="ja-JP" dirty="0"/>
              <a:t>PA</a:t>
            </a:r>
            <a:r>
              <a:rPr lang="ja-JP" altLang="en-US" dirty="0"/>
              <a:t>の</a:t>
            </a:r>
            <a:r>
              <a:rPr lang="en-US" altLang="ja-JP" dirty="0"/>
              <a:t>PAE</a:t>
            </a:r>
            <a:r>
              <a:rPr lang="ja-JP" altLang="en-US" dirty="0"/>
              <a:t>は</a:t>
            </a:r>
            <a:r>
              <a:rPr lang="en-US" altLang="ja-JP" dirty="0"/>
              <a:t>~5%</a:t>
            </a:r>
            <a:r>
              <a:rPr lang="ja-JP" altLang="en-US" dirty="0"/>
              <a:t>と高い</a:t>
            </a:r>
            <a:endParaRPr lang="en-US" altLang="ja-JP" dirty="0"/>
          </a:p>
          <a:p>
            <a:r>
              <a:rPr lang="ja-JP" altLang="en-US" dirty="0"/>
              <a:t>シリコン系</a:t>
            </a:r>
            <a:r>
              <a:rPr lang="en-US" altLang="ja-JP" dirty="0"/>
              <a:t>MMIC</a:t>
            </a:r>
            <a:r>
              <a:rPr lang="ja-JP" altLang="en-US" dirty="0"/>
              <a:t>の出力向上の方法として化合物</a:t>
            </a:r>
            <a:r>
              <a:rPr lang="en-US" altLang="ja-JP" dirty="0"/>
              <a:t>PA</a:t>
            </a:r>
            <a:r>
              <a:rPr lang="ja-JP" altLang="en-US" dirty="0"/>
              <a:t>とのハイブリッド集積が</a:t>
            </a:r>
            <a:r>
              <a:rPr lang="en-US" altLang="ja-JP" dirty="0"/>
              <a:t>300GHz</a:t>
            </a:r>
            <a:r>
              <a:rPr lang="ja-JP" altLang="en-US" dirty="0"/>
              <a:t>程度の周波数から広く検討が進んでいる</a:t>
            </a:r>
            <a:endParaRPr lang="en-US" altLang="ja-JP" dirty="0"/>
          </a:p>
          <a:p>
            <a:endParaRPr lang="en-US" altLang="ja-JP" dirty="0"/>
          </a:p>
        </p:txBody>
      </p:sp>
    </p:spTree>
    <p:extLst>
      <p:ext uri="{BB962C8B-B14F-4D97-AF65-F5344CB8AC3E}">
        <p14:creationId xmlns:p14="http://schemas.microsoft.com/office/powerpoint/2010/main" val="353465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4A3EB-079A-4547-A514-A7CBFB4886F8}"/>
              </a:ext>
            </a:extLst>
          </p:cNvPr>
          <p:cNvSpPr>
            <a:spLocks noGrp="1"/>
          </p:cNvSpPr>
          <p:nvPr>
            <p:ph type="ctrTitle"/>
          </p:nvPr>
        </p:nvSpPr>
        <p:spPr/>
        <p:txBody>
          <a:bodyPr/>
          <a:lstStyle/>
          <a:p>
            <a:r>
              <a:rPr kumimoji="1" lang="ja-JP" altLang="en-US" dirty="0"/>
              <a:t>進行波管増幅器</a:t>
            </a:r>
            <a:r>
              <a:rPr kumimoji="1" lang="en-US" altLang="ja-JP" dirty="0"/>
              <a:t>TWTA</a:t>
            </a:r>
            <a:endParaRPr kumimoji="1" lang="ja-JP" altLang="en-US" dirty="0"/>
          </a:p>
        </p:txBody>
      </p:sp>
      <p:sp>
        <p:nvSpPr>
          <p:cNvPr id="3" name="正方形/長方形 2">
            <a:extLst>
              <a:ext uri="{FF2B5EF4-FFF2-40B4-BE49-F238E27FC236}">
                <a16:creationId xmlns:a16="http://schemas.microsoft.com/office/drawing/2014/main" id="{E51D35A4-4448-441F-8D37-5A167F4990BF}"/>
              </a:ext>
            </a:extLst>
          </p:cNvPr>
          <p:cNvSpPr/>
          <p:nvPr/>
        </p:nvSpPr>
        <p:spPr>
          <a:xfrm>
            <a:off x="8039491" y="6091051"/>
            <a:ext cx="2109873" cy="369332"/>
          </a:xfrm>
          <a:prstGeom prst="rect">
            <a:avLst/>
          </a:prstGeom>
        </p:spPr>
        <p:txBody>
          <a:bodyPr wrap="none">
            <a:spAutoFit/>
          </a:bodyPr>
          <a:lstStyle/>
          <a:p>
            <a:r>
              <a:rPr lang="en-US" altLang="ja-JP" dirty="0"/>
              <a:t>※</a:t>
            </a:r>
            <a:r>
              <a:rPr lang="ja-JP" altLang="en-US" dirty="0"/>
              <a:t>補助資料</a:t>
            </a:r>
            <a:r>
              <a:rPr lang="en-US" altLang="ja-JP" dirty="0"/>
              <a:t>_TWTA</a:t>
            </a:r>
          </a:p>
        </p:txBody>
      </p:sp>
    </p:spTree>
    <p:extLst>
      <p:ext uri="{BB962C8B-B14F-4D97-AF65-F5344CB8AC3E}">
        <p14:creationId xmlns:p14="http://schemas.microsoft.com/office/powerpoint/2010/main" val="342190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B50D94-6FB7-4093-BC7E-6AA8F6001874}"/>
              </a:ext>
            </a:extLst>
          </p:cNvPr>
          <p:cNvSpPr>
            <a:spLocks noGrp="1"/>
          </p:cNvSpPr>
          <p:nvPr>
            <p:ph type="title"/>
          </p:nvPr>
        </p:nvSpPr>
        <p:spPr/>
        <p:txBody>
          <a:bodyPr/>
          <a:lstStyle/>
          <a:p>
            <a:r>
              <a:rPr kumimoji="1" lang="en-US" altLang="ja-JP" dirty="0"/>
              <a:t>TWTA</a:t>
            </a:r>
            <a:r>
              <a:rPr kumimoji="1" lang="ja-JP" altLang="en-US" dirty="0"/>
              <a:t>の開発状況</a:t>
            </a:r>
          </a:p>
        </p:txBody>
      </p:sp>
      <p:sp>
        <p:nvSpPr>
          <p:cNvPr id="8" name="テキスト ボックス 7">
            <a:extLst>
              <a:ext uri="{FF2B5EF4-FFF2-40B4-BE49-F238E27FC236}">
                <a16:creationId xmlns:a16="http://schemas.microsoft.com/office/drawing/2014/main" id="{DFC6A24C-6932-4C27-B91C-E2C9EA9A746C}"/>
              </a:ext>
            </a:extLst>
          </p:cNvPr>
          <p:cNvSpPr txBox="1"/>
          <p:nvPr/>
        </p:nvSpPr>
        <p:spPr>
          <a:xfrm>
            <a:off x="818240" y="5615801"/>
            <a:ext cx="5210355" cy="1200329"/>
          </a:xfrm>
          <a:prstGeom prst="rect">
            <a:avLst/>
          </a:prstGeom>
          <a:noFill/>
        </p:spPr>
        <p:txBody>
          <a:bodyPr wrap="square" rtlCol="0">
            <a:spAutoFit/>
          </a:bodyPr>
          <a:lstStyle/>
          <a:p>
            <a:r>
              <a:rPr lang="ja-JP" altLang="en-US" dirty="0"/>
              <a:t>最大</a:t>
            </a:r>
            <a:r>
              <a:rPr lang="en-US" altLang="ja-JP" dirty="0"/>
              <a:t>1030 GHz</a:t>
            </a:r>
            <a:r>
              <a:rPr lang="ja-JP" altLang="en-US" dirty="0"/>
              <a:t>までの開発実績がある。</a:t>
            </a:r>
            <a:endParaRPr kumimoji="1" lang="en-US" altLang="ja-JP" dirty="0"/>
          </a:p>
          <a:p>
            <a:r>
              <a:rPr kumimoji="1" lang="ja-JP" altLang="en-US" dirty="0"/>
              <a:t>周波数の増加に伴い出力レベルは低下している。</a:t>
            </a:r>
            <a:endParaRPr kumimoji="1" lang="en-US" altLang="ja-JP" dirty="0"/>
          </a:p>
          <a:p>
            <a:r>
              <a:rPr lang="en-US" altLang="ja-JP" dirty="0"/>
              <a:t>300</a:t>
            </a:r>
            <a:r>
              <a:rPr lang="ja-JP" altLang="en-US" dirty="0"/>
              <a:t> </a:t>
            </a:r>
            <a:r>
              <a:rPr lang="en-US" altLang="ja-JP" dirty="0"/>
              <a:t>GHz</a:t>
            </a:r>
            <a:r>
              <a:rPr lang="ja-JP" altLang="en-US" dirty="0"/>
              <a:t>帯以下では</a:t>
            </a:r>
            <a:r>
              <a:rPr lang="en-US" altLang="ja-JP" dirty="0"/>
              <a:t>CW</a:t>
            </a:r>
            <a:r>
              <a:rPr lang="ja-JP" altLang="en-US" dirty="0"/>
              <a:t>動作の報告も増加し</a:t>
            </a:r>
            <a:endParaRPr lang="en-US" altLang="ja-JP" dirty="0"/>
          </a:p>
          <a:p>
            <a:r>
              <a:rPr lang="ja-JP" altLang="en-US" dirty="0"/>
              <a:t>ている</a:t>
            </a:r>
            <a:endParaRPr kumimoji="1" lang="ja-JP" altLang="en-US" dirty="0"/>
          </a:p>
        </p:txBody>
      </p:sp>
      <p:sp>
        <p:nvSpPr>
          <p:cNvPr id="9" name="テキスト ボックス 8">
            <a:extLst>
              <a:ext uri="{FF2B5EF4-FFF2-40B4-BE49-F238E27FC236}">
                <a16:creationId xmlns:a16="http://schemas.microsoft.com/office/drawing/2014/main" id="{543A5A21-B535-4217-8C33-82172C52A529}"/>
              </a:ext>
            </a:extLst>
          </p:cNvPr>
          <p:cNvSpPr txBox="1"/>
          <p:nvPr/>
        </p:nvSpPr>
        <p:spPr>
          <a:xfrm>
            <a:off x="6794740" y="5615801"/>
            <a:ext cx="5083834" cy="923330"/>
          </a:xfrm>
          <a:prstGeom prst="rect">
            <a:avLst/>
          </a:prstGeom>
          <a:noFill/>
        </p:spPr>
        <p:txBody>
          <a:bodyPr wrap="square" rtlCol="0">
            <a:spAutoFit/>
          </a:bodyPr>
          <a:lstStyle/>
          <a:p>
            <a:r>
              <a:rPr kumimoji="1" lang="ja-JP" altLang="en-US" dirty="0"/>
              <a:t>周波数の増加に伴い、帯域幅は僅かに</a:t>
            </a:r>
            <a:endParaRPr kumimoji="1" lang="en-US" altLang="ja-JP" dirty="0"/>
          </a:p>
          <a:p>
            <a:r>
              <a:rPr lang="ja-JP" altLang="en-US" dirty="0"/>
              <a:t>増加傾向にある。ただし、動作周波数に対する割合は減少している。</a:t>
            </a:r>
            <a:endParaRPr kumimoji="1" lang="ja-JP" altLang="en-US" dirty="0"/>
          </a:p>
        </p:txBody>
      </p:sp>
      <p:graphicFrame>
        <p:nvGraphicFramePr>
          <p:cNvPr id="10" name="グラフ 9">
            <a:extLst>
              <a:ext uri="{FF2B5EF4-FFF2-40B4-BE49-F238E27FC236}">
                <a16:creationId xmlns:a16="http://schemas.microsoft.com/office/drawing/2014/main" id="{BFDCDBD5-E5A7-44B4-ACC8-0C3A77024C16}"/>
              </a:ext>
            </a:extLst>
          </p:cNvPr>
          <p:cNvGraphicFramePr>
            <a:graphicFrameLocks/>
          </p:cNvGraphicFramePr>
          <p:nvPr>
            <p:extLst/>
          </p:nvPr>
        </p:nvGraphicFramePr>
        <p:xfrm>
          <a:off x="6648091" y="1653342"/>
          <a:ext cx="4725669" cy="3965335"/>
        </p:xfrm>
        <a:graphic>
          <a:graphicData uri="http://schemas.openxmlformats.org/drawingml/2006/chart">
            <c:chart xmlns:c="http://schemas.openxmlformats.org/drawingml/2006/chart" xmlns:r="http://schemas.openxmlformats.org/officeDocument/2006/relationships" r:id="rId2"/>
          </a:graphicData>
        </a:graphic>
      </p:graphicFrame>
      <p:pic>
        <p:nvPicPr>
          <p:cNvPr id="3" name="図 2">
            <a:extLst>
              <a:ext uri="{FF2B5EF4-FFF2-40B4-BE49-F238E27FC236}">
                <a16:creationId xmlns:a16="http://schemas.microsoft.com/office/drawing/2014/main" id="{BEACEA13-C163-4452-BA6D-5A3E562BF192}"/>
              </a:ext>
            </a:extLst>
          </p:cNvPr>
          <p:cNvPicPr>
            <a:picLocks noChangeAspect="1"/>
          </p:cNvPicPr>
          <p:nvPr/>
        </p:nvPicPr>
        <p:blipFill>
          <a:blip r:embed="rId3"/>
          <a:stretch>
            <a:fillRect/>
          </a:stretch>
        </p:blipFill>
        <p:spPr>
          <a:xfrm>
            <a:off x="1181760" y="1690688"/>
            <a:ext cx="4362150" cy="3987932"/>
          </a:xfrm>
          <a:prstGeom prst="rect">
            <a:avLst/>
          </a:prstGeom>
        </p:spPr>
      </p:pic>
    </p:spTree>
    <p:extLst>
      <p:ext uri="{BB962C8B-B14F-4D97-AF65-F5344CB8AC3E}">
        <p14:creationId xmlns:p14="http://schemas.microsoft.com/office/powerpoint/2010/main" val="3342548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B50D94-6FB7-4093-BC7E-6AA8F6001874}"/>
              </a:ext>
            </a:extLst>
          </p:cNvPr>
          <p:cNvSpPr>
            <a:spLocks noGrp="1"/>
          </p:cNvSpPr>
          <p:nvPr>
            <p:ph type="title"/>
          </p:nvPr>
        </p:nvSpPr>
        <p:spPr/>
        <p:txBody>
          <a:bodyPr/>
          <a:lstStyle/>
          <a:p>
            <a:r>
              <a:rPr kumimoji="1" lang="en-US" altLang="ja-JP" dirty="0"/>
              <a:t>TWTA</a:t>
            </a:r>
            <a:endParaRPr kumimoji="1" lang="ja-JP" altLang="en-US" dirty="0"/>
          </a:p>
        </p:txBody>
      </p:sp>
      <p:sp>
        <p:nvSpPr>
          <p:cNvPr id="6" name="テキスト ボックス 5">
            <a:extLst>
              <a:ext uri="{FF2B5EF4-FFF2-40B4-BE49-F238E27FC236}">
                <a16:creationId xmlns:a16="http://schemas.microsoft.com/office/drawing/2014/main" id="{E66284BD-2A4C-406A-845F-0217E846CDC9}"/>
              </a:ext>
            </a:extLst>
          </p:cNvPr>
          <p:cNvSpPr txBox="1"/>
          <p:nvPr/>
        </p:nvSpPr>
        <p:spPr>
          <a:xfrm>
            <a:off x="1373734" y="5791910"/>
            <a:ext cx="4183811" cy="646331"/>
          </a:xfrm>
          <a:prstGeom prst="rect">
            <a:avLst/>
          </a:prstGeom>
          <a:noFill/>
        </p:spPr>
        <p:txBody>
          <a:bodyPr wrap="square" rtlCol="0">
            <a:spAutoFit/>
          </a:bodyPr>
          <a:lstStyle/>
          <a:p>
            <a:r>
              <a:rPr kumimoji="1" lang="ja-JP" altLang="en-US" dirty="0"/>
              <a:t>開発する周波数帯は</a:t>
            </a:r>
            <a:r>
              <a:rPr kumimoji="1" lang="en-US" altLang="ja-JP" dirty="0"/>
              <a:t>100-400 GHz</a:t>
            </a:r>
            <a:r>
              <a:rPr kumimoji="1" lang="ja-JP" altLang="en-US" dirty="0"/>
              <a:t>の領域を中心に行われている。</a:t>
            </a:r>
          </a:p>
        </p:txBody>
      </p:sp>
      <p:sp>
        <p:nvSpPr>
          <p:cNvPr id="7" name="テキスト ボックス 6">
            <a:extLst>
              <a:ext uri="{FF2B5EF4-FFF2-40B4-BE49-F238E27FC236}">
                <a16:creationId xmlns:a16="http://schemas.microsoft.com/office/drawing/2014/main" id="{7C0FE921-3117-4123-B47C-54352B1DD51E}"/>
              </a:ext>
            </a:extLst>
          </p:cNvPr>
          <p:cNvSpPr txBox="1"/>
          <p:nvPr/>
        </p:nvSpPr>
        <p:spPr>
          <a:xfrm>
            <a:off x="7169989" y="5791909"/>
            <a:ext cx="4183811" cy="646331"/>
          </a:xfrm>
          <a:prstGeom prst="rect">
            <a:avLst/>
          </a:prstGeom>
          <a:noFill/>
        </p:spPr>
        <p:txBody>
          <a:bodyPr wrap="square" rtlCol="0">
            <a:spAutoFit/>
          </a:bodyPr>
          <a:lstStyle/>
          <a:p>
            <a:r>
              <a:rPr kumimoji="1" lang="ja-JP" altLang="en-US" dirty="0"/>
              <a:t>周波数帯毎に飽和出力は増加傾向</a:t>
            </a:r>
            <a:r>
              <a:rPr kumimoji="1" lang="en-US" altLang="ja-JP" dirty="0"/>
              <a:t>(1.2dB/</a:t>
            </a:r>
            <a:r>
              <a:rPr kumimoji="1" lang="ja-JP" altLang="en-US" dirty="0"/>
              <a:t>年</a:t>
            </a:r>
            <a:r>
              <a:rPr kumimoji="1" lang="en-US" altLang="ja-JP" dirty="0"/>
              <a:t>)</a:t>
            </a:r>
            <a:r>
              <a:rPr kumimoji="1" lang="ja-JP" altLang="en-US" dirty="0"/>
              <a:t>にある。</a:t>
            </a:r>
          </a:p>
        </p:txBody>
      </p:sp>
      <p:graphicFrame>
        <p:nvGraphicFramePr>
          <p:cNvPr id="10" name="グラフ 9">
            <a:extLst>
              <a:ext uri="{FF2B5EF4-FFF2-40B4-BE49-F238E27FC236}">
                <a16:creationId xmlns:a16="http://schemas.microsoft.com/office/drawing/2014/main" id="{FB9D50E3-D72F-4353-AC0E-68A7DBE7153B}"/>
              </a:ext>
            </a:extLst>
          </p:cNvPr>
          <p:cNvGraphicFramePr>
            <a:graphicFrameLocks/>
          </p:cNvGraphicFramePr>
          <p:nvPr>
            <p:extLst>
              <p:ext uri="{D42A27DB-BD31-4B8C-83A1-F6EECF244321}">
                <p14:modId xmlns:p14="http://schemas.microsoft.com/office/powerpoint/2010/main" val="3138702300"/>
              </p:ext>
            </p:extLst>
          </p:nvPr>
        </p:nvGraphicFramePr>
        <p:xfrm>
          <a:off x="6554688" y="1883116"/>
          <a:ext cx="4757418" cy="37930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グラフ 10">
            <a:extLst>
              <a:ext uri="{FF2B5EF4-FFF2-40B4-BE49-F238E27FC236}">
                <a16:creationId xmlns:a16="http://schemas.microsoft.com/office/drawing/2014/main" id="{8EA47D56-4B74-44B1-8D7E-D90645D80A98}"/>
              </a:ext>
            </a:extLst>
          </p:cNvPr>
          <p:cNvGraphicFramePr>
            <a:graphicFrameLocks/>
          </p:cNvGraphicFramePr>
          <p:nvPr>
            <p:extLst>
              <p:ext uri="{D42A27DB-BD31-4B8C-83A1-F6EECF244321}">
                <p14:modId xmlns:p14="http://schemas.microsoft.com/office/powerpoint/2010/main" val="1223776549"/>
              </p:ext>
            </p:extLst>
          </p:nvPr>
        </p:nvGraphicFramePr>
        <p:xfrm>
          <a:off x="1156973" y="1883116"/>
          <a:ext cx="4470616" cy="37930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7794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4DC48-C545-4B1C-B623-22EF61543224}"/>
              </a:ext>
            </a:extLst>
          </p:cNvPr>
          <p:cNvSpPr>
            <a:spLocks noGrp="1"/>
          </p:cNvSpPr>
          <p:nvPr>
            <p:ph type="title"/>
          </p:nvPr>
        </p:nvSpPr>
        <p:spPr/>
        <p:txBody>
          <a:bodyPr/>
          <a:lstStyle/>
          <a:p>
            <a:r>
              <a:rPr kumimoji="1" lang="en-US" altLang="ja-JP" dirty="0"/>
              <a:t>TWTA</a:t>
            </a:r>
            <a:r>
              <a:rPr kumimoji="1" lang="ja-JP" altLang="en-US" dirty="0"/>
              <a:t>まとめ</a:t>
            </a:r>
          </a:p>
        </p:txBody>
      </p:sp>
      <p:sp>
        <p:nvSpPr>
          <p:cNvPr id="3" name="コンテンツ プレースホルダー 2">
            <a:extLst>
              <a:ext uri="{FF2B5EF4-FFF2-40B4-BE49-F238E27FC236}">
                <a16:creationId xmlns:a16="http://schemas.microsoft.com/office/drawing/2014/main" id="{E1D2B3A4-643D-4C6A-9A4F-B45AD5746118}"/>
              </a:ext>
            </a:extLst>
          </p:cNvPr>
          <p:cNvSpPr>
            <a:spLocks noGrp="1"/>
          </p:cNvSpPr>
          <p:nvPr>
            <p:ph idx="1"/>
          </p:nvPr>
        </p:nvSpPr>
        <p:spPr/>
        <p:txBody>
          <a:bodyPr/>
          <a:lstStyle/>
          <a:p>
            <a:r>
              <a:rPr lang="ja-JP" altLang="en-US" dirty="0"/>
              <a:t>電子ビームと電磁波の相互作用による増幅、遅波回路を</a:t>
            </a:r>
            <a:r>
              <a:rPr lang="en-US" altLang="ja-JP" dirty="0"/>
              <a:t>MEMS</a:t>
            </a:r>
            <a:r>
              <a:rPr lang="ja-JP" altLang="en-US" dirty="0"/>
              <a:t>技術により形成</a:t>
            </a:r>
            <a:endParaRPr lang="en-US" altLang="ja-JP" dirty="0"/>
          </a:p>
          <a:p>
            <a:r>
              <a:rPr lang="ja-JP" altLang="en-US" dirty="0"/>
              <a:t>大きな出力</a:t>
            </a:r>
            <a:r>
              <a:rPr lang="en-US" altLang="ja-JP" dirty="0"/>
              <a:t>&gt;30dBm@300GHz</a:t>
            </a:r>
            <a:r>
              <a:rPr lang="ja-JP" altLang="en-US" dirty="0" err="1"/>
              <a:t>、</a:t>
            </a:r>
            <a:r>
              <a:rPr lang="en-US" altLang="ja-JP" dirty="0"/>
              <a:t>&gt;50dBm@200GHz</a:t>
            </a:r>
            <a:r>
              <a:rPr lang="ja-JP" altLang="en-US" dirty="0"/>
              <a:t>が可能</a:t>
            </a:r>
            <a:endParaRPr lang="en-US" altLang="ja-JP" dirty="0"/>
          </a:p>
          <a:p>
            <a:r>
              <a:rPr lang="en-US" altLang="ja-JP" dirty="0"/>
              <a:t>300GHz</a:t>
            </a:r>
            <a:r>
              <a:rPr lang="ja-JP" altLang="en-US" dirty="0"/>
              <a:t>帯での</a:t>
            </a:r>
            <a:r>
              <a:rPr lang="en-US" altLang="ja-JP" dirty="0"/>
              <a:t>CW</a:t>
            </a:r>
            <a:r>
              <a:rPr lang="ja-JP" altLang="en-US" dirty="0"/>
              <a:t>動作が実現され、出力電力も年々増加傾向であり、長距離通信などに活用できる</a:t>
            </a:r>
            <a:endParaRPr lang="en-US" altLang="ja-JP" dirty="0"/>
          </a:p>
          <a:p>
            <a:endParaRPr lang="en-US" altLang="ja-JP" dirty="0"/>
          </a:p>
          <a:p>
            <a:pPr marL="0" indent="0">
              <a:buNone/>
            </a:pPr>
            <a:endParaRPr kumimoji="1" lang="en-US" altLang="ja-JP" dirty="0"/>
          </a:p>
          <a:p>
            <a:endParaRPr kumimoji="1" lang="en-US" altLang="ja-JP" dirty="0"/>
          </a:p>
        </p:txBody>
      </p:sp>
    </p:spTree>
    <p:extLst>
      <p:ext uri="{BB962C8B-B14F-4D97-AF65-F5344CB8AC3E}">
        <p14:creationId xmlns:p14="http://schemas.microsoft.com/office/powerpoint/2010/main" val="680704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4A3EB-079A-4547-A514-A7CBFB4886F8}"/>
              </a:ext>
            </a:extLst>
          </p:cNvPr>
          <p:cNvSpPr>
            <a:spLocks noGrp="1"/>
          </p:cNvSpPr>
          <p:nvPr>
            <p:ph type="ctrTitle"/>
          </p:nvPr>
        </p:nvSpPr>
        <p:spPr/>
        <p:txBody>
          <a:bodyPr/>
          <a:lstStyle/>
          <a:p>
            <a:r>
              <a:rPr kumimoji="1" lang="ja-JP" altLang="en-US" dirty="0"/>
              <a:t>信号源、</a:t>
            </a:r>
            <a:r>
              <a:rPr kumimoji="1" lang="en-US" altLang="ja-JP" dirty="0"/>
              <a:t>PA</a:t>
            </a:r>
            <a:r>
              <a:rPr kumimoji="1" lang="ja-JP" altLang="en-US" dirty="0"/>
              <a:t>まとめ</a:t>
            </a:r>
          </a:p>
        </p:txBody>
      </p:sp>
    </p:spTree>
    <p:extLst>
      <p:ext uri="{BB962C8B-B14F-4D97-AF65-F5344CB8AC3E}">
        <p14:creationId xmlns:p14="http://schemas.microsoft.com/office/powerpoint/2010/main" val="229735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4A3EB-079A-4547-A514-A7CBFB4886F8}"/>
              </a:ext>
            </a:extLst>
          </p:cNvPr>
          <p:cNvSpPr>
            <a:spLocks noGrp="1"/>
          </p:cNvSpPr>
          <p:nvPr>
            <p:ph type="ctrTitle"/>
          </p:nvPr>
        </p:nvSpPr>
        <p:spPr/>
        <p:txBody>
          <a:bodyPr/>
          <a:lstStyle/>
          <a:p>
            <a:r>
              <a:rPr lang="ja-JP" altLang="en-US" dirty="0"/>
              <a:t>信号源まとめ</a:t>
            </a:r>
            <a:endParaRPr kumimoji="1" lang="ja-JP" altLang="en-US" dirty="0"/>
          </a:p>
        </p:txBody>
      </p:sp>
    </p:spTree>
    <p:extLst>
      <p:ext uri="{BB962C8B-B14F-4D97-AF65-F5344CB8AC3E}">
        <p14:creationId xmlns:p14="http://schemas.microsoft.com/office/powerpoint/2010/main" val="75912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AF1628-E629-4A5B-B30A-7428B465C9B6}"/>
              </a:ext>
            </a:extLst>
          </p:cNvPr>
          <p:cNvSpPr>
            <a:spLocks noGrp="1"/>
          </p:cNvSpPr>
          <p:nvPr>
            <p:ph type="title"/>
          </p:nvPr>
        </p:nvSpPr>
        <p:spPr/>
        <p:txBody>
          <a:bodyPr/>
          <a:lstStyle/>
          <a:p>
            <a:r>
              <a:rPr kumimoji="1" lang="ja-JP" altLang="en-US" dirty="0"/>
              <a:t>信号源、</a:t>
            </a:r>
            <a:r>
              <a:rPr kumimoji="1" lang="en-US" altLang="ja-JP" dirty="0"/>
              <a:t>PA</a:t>
            </a:r>
            <a:r>
              <a:rPr kumimoji="1" lang="ja-JP" altLang="en-US" dirty="0"/>
              <a:t>まとめグラフ</a:t>
            </a:r>
          </a:p>
        </p:txBody>
      </p:sp>
      <p:graphicFrame>
        <p:nvGraphicFramePr>
          <p:cNvPr id="4" name="グラフ 3">
            <a:extLst>
              <a:ext uri="{FF2B5EF4-FFF2-40B4-BE49-F238E27FC236}">
                <a16:creationId xmlns:a16="http://schemas.microsoft.com/office/drawing/2014/main" id="{6BB58153-9D22-4304-8F50-0EEDFBEC958A}"/>
              </a:ext>
            </a:extLst>
          </p:cNvPr>
          <p:cNvGraphicFramePr>
            <a:graphicFrameLocks noGrp="1"/>
          </p:cNvGraphicFramePr>
          <p:nvPr>
            <p:extLst>
              <p:ext uri="{D42A27DB-BD31-4B8C-83A1-F6EECF244321}">
                <p14:modId xmlns:p14="http://schemas.microsoft.com/office/powerpoint/2010/main" val="1746831356"/>
              </p:ext>
            </p:extLst>
          </p:nvPr>
        </p:nvGraphicFramePr>
        <p:xfrm>
          <a:off x="989815" y="1463040"/>
          <a:ext cx="6551629" cy="5288280"/>
        </p:xfrm>
        <a:graphic>
          <a:graphicData uri="http://schemas.openxmlformats.org/drawingml/2006/chart">
            <c:chart xmlns:c="http://schemas.openxmlformats.org/drawingml/2006/chart" xmlns:r="http://schemas.openxmlformats.org/officeDocument/2006/relationships" r:id="rId2"/>
          </a:graphicData>
        </a:graphic>
      </p:graphicFrame>
      <p:cxnSp>
        <p:nvCxnSpPr>
          <p:cNvPr id="16" name="直線コネクタ 15">
            <a:extLst>
              <a:ext uri="{FF2B5EF4-FFF2-40B4-BE49-F238E27FC236}">
                <a16:creationId xmlns:a16="http://schemas.microsoft.com/office/drawing/2014/main" id="{17E863FF-61DE-4A2A-BE45-280FB692FCD0}"/>
              </a:ext>
            </a:extLst>
          </p:cNvPr>
          <p:cNvCxnSpPr>
            <a:cxnSpLocks/>
          </p:cNvCxnSpPr>
          <p:nvPr/>
        </p:nvCxnSpPr>
        <p:spPr>
          <a:xfrm>
            <a:off x="1771654" y="1623433"/>
            <a:ext cx="1606531" cy="808683"/>
          </a:xfrm>
          <a:prstGeom prst="line">
            <a:avLst/>
          </a:prstGeom>
          <a:ln w="76200">
            <a:solidFill>
              <a:srgbClr val="C00000">
                <a:alpha val="80000"/>
              </a:srgb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BFFBE4EF-8FF0-4860-8E43-2E89C7B651A5}"/>
              </a:ext>
            </a:extLst>
          </p:cNvPr>
          <p:cNvCxnSpPr>
            <a:cxnSpLocks/>
          </p:cNvCxnSpPr>
          <p:nvPr/>
        </p:nvCxnSpPr>
        <p:spPr>
          <a:xfrm>
            <a:off x="1781083" y="1886908"/>
            <a:ext cx="1970352" cy="64441"/>
          </a:xfrm>
          <a:prstGeom prst="line">
            <a:avLst/>
          </a:prstGeom>
          <a:ln w="76200">
            <a:solidFill>
              <a:srgbClr val="0070C0">
                <a:alpha val="80000"/>
              </a:srgb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19EC1851-D17F-44ED-A384-DD61AEE064D0}"/>
              </a:ext>
            </a:extLst>
          </p:cNvPr>
          <p:cNvCxnSpPr>
            <a:cxnSpLocks/>
          </p:cNvCxnSpPr>
          <p:nvPr/>
        </p:nvCxnSpPr>
        <p:spPr>
          <a:xfrm>
            <a:off x="3688737" y="1933868"/>
            <a:ext cx="1004664" cy="1087828"/>
          </a:xfrm>
          <a:prstGeom prst="line">
            <a:avLst/>
          </a:prstGeom>
          <a:ln w="76200">
            <a:solidFill>
              <a:srgbClr val="0070C0">
                <a:alpha val="80000"/>
              </a:srgb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25F5ADEC-8BE9-4DE5-A7B6-A43CB5234884}"/>
              </a:ext>
            </a:extLst>
          </p:cNvPr>
          <p:cNvCxnSpPr>
            <a:cxnSpLocks/>
          </p:cNvCxnSpPr>
          <p:nvPr/>
        </p:nvCxnSpPr>
        <p:spPr>
          <a:xfrm>
            <a:off x="3471498" y="1913641"/>
            <a:ext cx="1642301" cy="1319753"/>
          </a:xfrm>
          <a:prstGeom prst="line">
            <a:avLst/>
          </a:prstGeom>
          <a:ln w="76200">
            <a:solidFill>
              <a:schemeClr val="bg1">
                <a:lumMod val="50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34365692-E3AC-49EE-A10A-EB5435479D49}"/>
              </a:ext>
            </a:extLst>
          </p:cNvPr>
          <p:cNvCxnSpPr>
            <a:cxnSpLocks/>
          </p:cNvCxnSpPr>
          <p:nvPr/>
        </p:nvCxnSpPr>
        <p:spPr>
          <a:xfrm>
            <a:off x="5042259" y="3168977"/>
            <a:ext cx="1116640" cy="92697"/>
          </a:xfrm>
          <a:prstGeom prst="line">
            <a:avLst/>
          </a:prstGeom>
          <a:ln w="76200">
            <a:solidFill>
              <a:schemeClr val="bg1">
                <a:lumMod val="50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4EFE938A-83B6-4D61-B6A8-2D196ED1ACA6}"/>
              </a:ext>
            </a:extLst>
          </p:cNvPr>
          <p:cNvCxnSpPr>
            <a:cxnSpLocks/>
          </p:cNvCxnSpPr>
          <p:nvPr/>
        </p:nvCxnSpPr>
        <p:spPr>
          <a:xfrm>
            <a:off x="6109132" y="3245962"/>
            <a:ext cx="870916" cy="760430"/>
          </a:xfrm>
          <a:prstGeom prst="line">
            <a:avLst/>
          </a:prstGeom>
          <a:ln w="76200">
            <a:solidFill>
              <a:schemeClr val="bg1">
                <a:lumMod val="50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33F9D630-6D7E-4336-9E39-535FEF5F27F2}"/>
              </a:ext>
            </a:extLst>
          </p:cNvPr>
          <p:cNvCxnSpPr>
            <a:cxnSpLocks/>
          </p:cNvCxnSpPr>
          <p:nvPr/>
        </p:nvCxnSpPr>
        <p:spPr>
          <a:xfrm>
            <a:off x="4678454" y="3000375"/>
            <a:ext cx="1293819" cy="968310"/>
          </a:xfrm>
          <a:prstGeom prst="line">
            <a:avLst/>
          </a:prstGeom>
          <a:ln w="76200">
            <a:solidFill>
              <a:srgbClr val="0070C0">
                <a:alpha val="80000"/>
              </a:srgb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E4075837-47F5-4BB2-B5F9-8718264293DA}"/>
              </a:ext>
            </a:extLst>
          </p:cNvPr>
          <p:cNvCxnSpPr>
            <a:cxnSpLocks/>
          </p:cNvCxnSpPr>
          <p:nvPr/>
        </p:nvCxnSpPr>
        <p:spPr>
          <a:xfrm>
            <a:off x="3004935" y="3139126"/>
            <a:ext cx="2183513" cy="28280"/>
          </a:xfrm>
          <a:prstGeom prst="line">
            <a:avLst/>
          </a:prstGeom>
          <a:ln w="76200">
            <a:solidFill>
              <a:srgbClr val="7030A0">
                <a:alpha val="80000"/>
              </a:srgb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D42CED8-759D-4F2E-AE01-6E5DCF07631D}"/>
              </a:ext>
            </a:extLst>
          </p:cNvPr>
          <p:cNvCxnSpPr>
            <a:cxnSpLocks/>
          </p:cNvCxnSpPr>
          <p:nvPr/>
        </p:nvCxnSpPr>
        <p:spPr>
          <a:xfrm>
            <a:off x="5113798" y="3176833"/>
            <a:ext cx="1996888" cy="1838227"/>
          </a:xfrm>
          <a:prstGeom prst="line">
            <a:avLst/>
          </a:prstGeom>
          <a:ln w="76200">
            <a:solidFill>
              <a:srgbClr val="7030A0">
                <a:alpha val="80000"/>
              </a:srgb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419478B9-BE71-4AA8-8F22-FEE2E75CC5AB}"/>
              </a:ext>
            </a:extLst>
          </p:cNvPr>
          <p:cNvCxnSpPr>
            <a:cxnSpLocks/>
          </p:cNvCxnSpPr>
          <p:nvPr/>
        </p:nvCxnSpPr>
        <p:spPr>
          <a:xfrm>
            <a:off x="5279739" y="3016813"/>
            <a:ext cx="1996577" cy="953207"/>
          </a:xfrm>
          <a:prstGeom prst="line">
            <a:avLst/>
          </a:prstGeom>
          <a:ln w="76200">
            <a:solidFill>
              <a:srgbClr val="FFC000">
                <a:alpha val="80000"/>
              </a:srgb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E499568D-8142-4AE2-95EB-5E92A4268532}"/>
              </a:ext>
            </a:extLst>
          </p:cNvPr>
          <p:cNvCxnSpPr>
            <a:cxnSpLocks/>
          </p:cNvCxnSpPr>
          <p:nvPr/>
        </p:nvCxnSpPr>
        <p:spPr>
          <a:xfrm>
            <a:off x="2192495" y="2910840"/>
            <a:ext cx="5008394" cy="2209800"/>
          </a:xfrm>
          <a:prstGeom prst="line">
            <a:avLst/>
          </a:prstGeom>
          <a:ln w="76200">
            <a:solidFill>
              <a:schemeClr val="accent6">
                <a:lumMod val="75000"/>
                <a:alpha val="80000"/>
              </a:schemeClr>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35F92AE7-3F2D-4EF7-ABB0-0B876A69E954}"/>
              </a:ext>
            </a:extLst>
          </p:cNvPr>
          <p:cNvSpPr txBox="1"/>
          <p:nvPr/>
        </p:nvSpPr>
        <p:spPr>
          <a:xfrm rot="1688916">
            <a:off x="2260136" y="2117535"/>
            <a:ext cx="1013932" cy="369332"/>
          </a:xfrm>
          <a:prstGeom prst="rect">
            <a:avLst/>
          </a:prstGeom>
          <a:noFill/>
        </p:spPr>
        <p:txBody>
          <a:bodyPr wrap="none" rtlCol="0">
            <a:spAutoFit/>
          </a:bodyPr>
          <a:lstStyle/>
          <a:p>
            <a:r>
              <a:rPr kumimoji="1" lang="en-US" altLang="ja-JP" dirty="0" err="1">
                <a:solidFill>
                  <a:srgbClr val="C00000"/>
                </a:solidFill>
                <a:latin typeface="Arial" panose="020B0604020202020204" pitchFamily="34" charset="0"/>
                <a:cs typeface="Arial" panose="020B0604020202020204" pitchFamily="34" charset="0"/>
              </a:rPr>
              <a:t>GaN</a:t>
            </a:r>
            <a:r>
              <a:rPr kumimoji="1" lang="en-US" altLang="ja-JP" dirty="0">
                <a:solidFill>
                  <a:srgbClr val="C00000"/>
                </a:solidFill>
                <a:latin typeface="Arial" panose="020B0604020202020204" pitchFamily="34" charset="0"/>
                <a:cs typeface="Arial" panose="020B0604020202020204" pitchFamily="34" charset="0"/>
              </a:rPr>
              <a:t> PA</a:t>
            </a:r>
            <a:endParaRPr kumimoji="1" lang="ja-JP" altLang="en-US" dirty="0">
              <a:solidFill>
                <a:srgbClr val="C00000"/>
              </a:solidFill>
              <a:latin typeface="Arial" panose="020B0604020202020204" pitchFamily="34" charset="0"/>
              <a:cs typeface="Arial" panose="020B0604020202020204" pitchFamily="34" charset="0"/>
            </a:endParaRPr>
          </a:p>
        </p:txBody>
      </p:sp>
      <p:sp>
        <p:nvSpPr>
          <p:cNvPr id="47" name="テキスト ボックス 46">
            <a:extLst>
              <a:ext uri="{FF2B5EF4-FFF2-40B4-BE49-F238E27FC236}">
                <a16:creationId xmlns:a16="http://schemas.microsoft.com/office/drawing/2014/main" id="{C392026A-B3DE-4161-A853-FCEE444327F1}"/>
              </a:ext>
            </a:extLst>
          </p:cNvPr>
          <p:cNvSpPr txBox="1"/>
          <p:nvPr/>
        </p:nvSpPr>
        <p:spPr>
          <a:xfrm>
            <a:off x="2713939" y="1593815"/>
            <a:ext cx="1403141" cy="369332"/>
          </a:xfrm>
          <a:prstGeom prst="rect">
            <a:avLst/>
          </a:prstGeom>
          <a:noFill/>
        </p:spPr>
        <p:txBody>
          <a:bodyPr wrap="none" rtlCol="0">
            <a:spAutoFit/>
          </a:bodyPr>
          <a:lstStyle/>
          <a:p>
            <a:r>
              <a:rPr kumimoji="1" lang="en-US" altLang="ja-JP" dirty="0" err="1">
                <a:solidFill>
                  <a:srgbClr val="0070C0"/>
                </a:solidFill>
                <a:latin typeface="Arial" panose="020B0604020202020204" pitchFamily="34" charset="0"/>
                <a:cs typeface="Arial" panose="020B0604020202020204" pitchFamily="34" charset="0"/>
              </a:rPr>
              <a:t>InP</a:t>
            </a:r>
            <a:r>
              <a:rPr kumimoji="1" lang="en-US" altLang="ja-JP" dirty="0">
                <a:solidFill>
                  <a:srgbClr val="0070C0"/>
                </a:solidFill>
                <a:latin typeface="Arial" panose="020B0604020202020204" pitchFamily="34" charset="0"/>
                <a:cs typeface="Arial" panose="020B0604020202020204" pitchFamily="34" charset="0"/>
              </a:rPr>
              <a:t> HBT PA</a:t>
            </a:r>
            <a:endParaRPr kumimoji="1" lang="ja-JP" altLang="en-US" dirty="0">
              <a:solidFill>
                <a:srgbClr val="0070C0"/>
              </a:solidFill>
              <a:latin typeface="Arial" panose="020B0604020202020204" pitchFamily="34" charset="0"/>
              <a:cs typeface="Arial" panose="020B0604020202020204" pitchFamily="34" charset="0"/>
            </a:endParaRPr>
          </a:p>
        </p:txBody>
      </p:sp>
      <p:sp>
        <p:nvSpPr>
          <p:cNvPr id="48" name="テキスト ボックス 47">
            <a:extLst>
              <a:ext uri="{FF2B5EF4-FFF2-40B4-BE49-F238E27FC236}">
                <a16:creationId xmlns:a16="http://schemas.microsoft.com/office/drawing/2014/main" id="{4F05C2B4-257D-4964-A7E8-70774B3F689F}"/>
              </a:ext>
            </a:extLst>
          </p:cNvPr>
          <p:cNvSpPr txBox="1"/>
          <p:nvPr/>
        </p:nvSpPr>
        <p:spPr>
          <a:xfrm rot="1407897">
            <a:off x="4024641" y="4025345"/>
            <a:ext cx="1056700" cy="369332"/>
          </a:xfrm>
          <a:prstGeom prst="rect">
            <a:avLst/>
          </a:prstGeom>
          <a:noFill/>
        </p:spPr>
        <p:txBody>
          <a:bodyPr wrap="none" rtlCol="0">
            <a:spAutoFit/>
          </a:bodyPr>
          <a:lstStyle/>
          <a:p>
            <a:r>
              <a:rPr kumimoji="1" lang="en-US" altLang="ja-JP" dirty="0">
                <a:solidFill>
                  <a:schemeClr val="accent6">
                    <a:lumMod val="75000"/>
                  </a:schemeClr>
                </a:solidFill>
                <a:latin typeface="Arial" panose="020B0604020202020204" pitchFamily="34" charset="0"/>
                <a:cs typeface="Arial" panose="020B0604020202020204" pitchFamily="34" charset="0"/>
              </a:rPr>
              <a:t>UTC-PD</a:t>
            </a:r>
            <a:endParaRPr kumimoji="1" lang="ja-JP" altLang="en-US" dirty="0">
              <a:solidFill>
                <a:schemeClr val="accent6">
                  <a:lumMod val="75000"/>
                </a:schemeClr>
              </a:solidFill>
              <a:latin typeface="Arial" panose="020B0604020202020204" pitchFamily="34" charset="0"/>
              <a:cs typeface="Arial" panose="020B0604020202020204" pitchFamily="34" charset="0"/>
            </a:endParaRPr>
          </a:p>
        </p:txBody>
      </p:sp>
      <p:sp>
        <p:nvSpPr>
          <p:cNvPr id="51" name="テキスト ボックス 50">
            <a:extLst>
              <a:ext uri="{FF2B5EF4-FFF2-40B4-BE49-F238E27FC236}">
                <a16:creationId xmlns:a16="http://schemas.microsoft.com/office/drawing/2014/main" id="{ED6D89B3-7948-4AA4-8935-7E508DEE4E33}"/>
              </a:ext>
            </a:extLst>
          </p:cNvPr>
          <p:cNvSpPr txBox="1"/>
          <p:nvPr/>
        </p:nvSpPr>
        <p:spPr>
          <a:xfrm>
            <a:off x="3891903" y="3113514"/>
            <a:ext cx="1146468" cy="646331"/>
          </a:xfrm>
          <a:prstGeom prst="rect">
            <a:avLst/>
          </a:prstGeom>
          <a:noFill/>
        </p:spPr>
        <p:txBody>
          <a:bodyPr wrap="none" rtlCol="0">
            <a:spAutoFit/>
          </a:bodyPr>
          <a:lstStyle/>
          <a:p>
            <a:r>
              <a:rPr kumimoji="1" lang="en-US" altLang="ja-JP" dirty="0">
                <a:solidFill>
                  <a:srgbClr val="7030A0"/>
                </a:solidFill>
                <a:latin typeface="Arial" panose="020B0604020202020204" pitchFamily="34" charset="0"/>
                <a:cs typeface="Arial" panose="020B0604020202020204" pitchFamily="34" charset="0"/>
              </a:rPr>
              <a:t>CMOS</a:t>
            </a:r>
          </a:p>
          <a:p>
            <a:r>
              <a:rPr lang="en-US" altLang="ja-JP" dirty="0">
                <a:solidFill>
                  <a:srgbClr val="7030A0"/>
                </a:solidFill>
                <a:latin typeface="Arial" panose="020B0604020202020204" pitchFamily="34" charset="0"/>
                <a:cs typeface="Arial" panose="020B0604020202020204" pitchFamily="34" charset="0"/>
              </a:rPr>
              <a:t>Oscillator</a:t>
            </a:r>
            <a:endParaRPr kumimoji="1" lang="ja-JP" altLang="en-US" dirty="0">
              <a:solidFill>
                <a:srgbClr val="7030A0"/>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02A32FFB-F12B-4BA6-A88D-04FF41E2016A}"/>
              </a:ext>
            </a:extLst>
          </p:cNvPr>
          <p:cNvSpPr txBox="1"/>
          <p:nvPr/>
        </p:nvSpPr>
        <p:spPr>
          <a:xfrm rot="1679336">
            <a:off x="6510123" y="3228598"/>
            <a:ext cx="1146468" cy="646331"/>
          </a:xfrm>
          <a:prstGeom prst="rect">
            <a:avLst/>
          </a:prstGeom>
          <a:noFill/>
        </p:spPr>
        <p:txBody>
          <a:bodyPr wrap="none" rtlCol="0">
            <a:spAutoFit/>
          </a:bodyPr>
          <a:lstStyle/>
          <a:p>
            <a:r>
              <a:rPr kumimoji="1" lang="en-US" altLang="ja-JP" dirty="0">
                <a:solidFill>
                  <a:srgbClr val="FFC000"/>
                </a:solidFill>
                <a:latin typeface="Arial" panose="020B0604020202020204" pitchFamily="34" charset="0"/>
                <a:cs typeface="Arial" panose="020B0604020202020204" pitchFamily="34" charset="0"/>
              </a:rPr>
              <a:t>RTD </a:t>
            </a:r>
          </a:p>
          <a:p>
            <a:r>
              <a:rPr kumimoji="1" lang="en-US" altLang="ja-JP" dirty="0">
                <a:solidFill>
                  <a:srgbClr val="FFC000"/>
                </a:solidFill>
                <a:latin typeface="Arial" panose="020B0604020202020204" pitchFamily="34" charset="0"/>
                <a:cs typeface="Arial" panose="020B0604020202020204" pitchFamily="34" charset="0"/>
              </a:rPr>
              <a:t>Oscillator</a:t>
            </a:r>
            <a:endParaRPr kumimoji="1" lang="ja-JP" altLang="en-US" dirty="0">
              <a:solidFill>
                <a:srgbClr val="FFC000"/>
              </a:solidFill>
              <a:latin typeface="Arial" panose="020B0604020202020204" pitchFamily="34" charset="0"/>
              <a:cs typeface="Arial" panose="020B0604020202020204" pitchFamily="34" charset="0"/>
            </a:endParaRPr>
          </a:p>
        </p:txBody>
      </p:sp>
      <p:sp>
        <p:nvSpPr>
          <p:cNvPr id="54" name="テキスト ボックス 53">
            <a:extLst>
              <a:ext uri="{FF2B5EF4-FFF2-40B4-BE49-F238E27FC236}">
                <a16:creationId xmlns:a16="http://schemas.microsoft.com/office/drawing/2014/main" id="{D33C0C02-1D9F-4100-89FD-E35A846E9585}"/>
              </a:ext>
            </a:extLst>
          </p:cNvPr>
          <p:cNvSpPr txBox="1"/>
          <p:nvPr/>
        </p:nvSpPr>
        <p:spPr>
          <a:xfrm rot="2263257">
            <a:off x="4464485" y="2499259"/>
            <a:ext cx="1244893" cy="646331"/>
          </a:xfrm>
          <a:prstGeom prst="rect">
            <a:avLst/>
          </a:prstGeom>
          <a:noFill/>
        </p:spPr>
        <p:txBody>
          <a:bodyPr wrap="none" rtlCol="0">
            <a:spAutoFit/>
          </a:bodyPr>
          <a:lstStyle/>
          <a:p>
            <a:r>
              <a:rPr kumimoji="1" lang="en-US" altLang="ja-JP" dirty="0" err="1">
                <a:solidFill>
                  <a:schemeClr val="bg1">
                    <a:lumMod val="50000"/>
                  </a:schemeClr>
                </a:solidFill>
                <a:latin typeface="Arial" panose="020B0604020202020204" pitchFamily="34" charset="0"/>
                <a:cs typeface="Arial" panose="020B0604020202020204" pitchFamily="34" charset="0"/>
              </a:rPr>
              <a:t>InP</a:t>
            </a:r>
            <a:r>
              <a:rPr kumimoji="1" lang="en-US" altLang="ja-JP" dirty="0">
                <a:solidFill>
                  <a:schemeClr val="bg1">
                    <a:lumMod val="50000"/>
                  </a:schemeClr>
                </a:solidFill>
                <a:latin typeface="Arial" panose="020B0604020202020204" pitchFamily="34" charset="0"/>
                <a:cs typeface="Arial" panose="020B0604020202020204" pitchFamily="34" charset="0"/>
              </a:rPr>
              <a:t> HEMT</a:t>
            </a:r>
          </a:p>
          <a:p>
            <a:r>
              <a:rPr lang="en-US" altLang="ja-JP" dirty="0">
                <a:solidFill>
                  <a:schemeClr val="bg1">
                    <a:lumMod val="50000"/>
                  </a:schemeClr>
                </a:solidFill>
                <a:latin typeface="Arial" panose="020B0604020202020204" pitchFamily="34" charset="0"/>
                <a:cs typeface="Arial" panose="020B0604020202020204" pitchFamily="34" charset="0"/>
              </a:rPr>
              <a:t>PA</a:t>
            </a:r>
            <a:endParaRPr kumimoji="1" lang="ja-JP" altLang="en-US" dirty="0">
              <a:solidFill>
                <a:schemeClr val="bg1">
                  <a:lumMod val="50000"/>
                </a:schemeClr>
              </a:solidFill>
              <a:latin typeface="Arial" panose="020B0604020202020204" pitchFamily="34" charset="0"/>
              <a:cs typeface="Arial" panose="020B0604020202020204" pitchFamily="34" charset="0"/>
            </a:endParaRPr>
          </a:p>
        </p:txBody>
      </p:sp>
      <p:cxnSp>
        <p:nvCxnSpPr>
          <p:cNvPr id="57" name="直線コネクタ 56">
            <a:extLst>
              <a:ext uri="{FF2B5EF4-FFF2-40B4-BE49-F238E27FC236}">
                <a16:creationId xmlns:a16="http://schemas.microsoft.com/office/drawing/2014/main" id="{66642CCC-B68E-4591-AF6B-F122E95E5CBB}"/>
              </a:ext>
            </a:extLst>
          </p:cNvPr>
          <p:cNvCxnSpPr/>
          <p:nvPr/>
        </p:nvCxnSpPr>
        <p:spPr>
          <a:xfrm flipV="1">
            <a:off x="4375084" y="1621410"/>
            <a:ext cx="0" cy="440231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E7B57321-B904-4C4D-B41E-4DD3BA1BB836}"/>
              </a:ext>
            </a:extLst>
          </p:cNvPr>
          <p:cNvSpPr txBox="1"/>
          <p:nvPr/>
        </p:nvSpPr>
        <p:spPr>
          <a:xfrm rot="16200000">
            <a:off x="3689820" y="5074724"/>
            <a:ext cx="103105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300GHz</a:t>
            </a:r>
            <a:endParaRPr kumimoji="1" lang="ja-JP" altLang="en-US" dirty="0">
              <a:latin typeface="Arial" panose="020B0604020202020204" pitchFamily="34" charset="0"/>
              <a:cs typeface="Arial" panose="020B0604020202020204" pitchFamily="34" charset="0"/>
            </a:endParaRPr>
          </a:p>
        </p:txBody>
      </p:sp>
      <p:cxnSp>
        <p:nvCxnSpPr>
          <p:cNvPr id="59" name="直線コネクタ 58">
            <a:extLst>
              <a:ext uri="{FF2B5EF4-FFF2-40B4-BE49-F238E27FC236}">
                <a16:creationId xmlns:a16="http://schemas.microsoft.com/office/drawing/2014/main" id="{FEF179A2-AD75-4887-A3FB-CC526F05867D}"/>
              </a:ext>
            </a:extLst>
          </p:cNvPr>
          <p:cNvCxnSpPr/>
          <p:nvPr/>
        </p:nvCxnSpPr>
        <p:spPr>
          <a:xfrm flipV="1">
            <a:off x="5073188" y="1613554"/>
            <a:ext cx="0" cy="440231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F7D1332E-9BF2-4933-8D86-8E85AEF6FDAD}"/>
              </a:ext>
            </a:extLst>
          </p:cNvPr>
          <p:cNvSpPr txBox="1"/>
          <p:nvPr/>
        </p:nvSpPr>
        <p:spPr>
          <a:xfrm rot="16200000">
            <a:off x="4687047" y="5074723"/>
            <a:ext cx="103105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400GHz</a:t>
            </a:r>
            <a:endParaRPr kumimoji="1" lang="ja-JP" altLang="en-US" dirty="0">
              <a:latin typeface="Arial" panose="020B0604020202020204" pitchFamily="34" charset="0"/>
              <a:cs typeface="Arial" panose="020B0604020202020204" pitchFamily="34" charset="0"/>
            </a:endParaRPr>
          </a:p>
        </p:txBody>
      </p:sp>
      <p:sp>
        <p:nvSpPr>
          <p:cNvPr id="61" name="コンテンツ プレースホルダー 2">
            <a:extLst>
              <a:ext uri="{FF2B5EF4-FFF2-40B4-BE49-F238E27FC236}">
                <a16:creationId xmlns:a16="http://schemas.microsoft.com/office/drawing/2014/main" id="{E6EB9780-E677-40DF-91A7-59DDBF0C1C19}"/>
              </a:ext>
            </a:extLst>
          </p:cNvPr>
          <p:cNvSpPr>
            <a:spLocks noGrp="1"/>
          </p:cNvSpPr>
          <p:nvPr>
            <p:ph idx="1"/>
          </p:nvPr>
        </p:nvSpPr>
        <p:spPr>
          <a:xfrm>
            <a:off x="7773499" y="1600411"/>
            <a:ext cx="4083063" cy="4351338"/>
          </a:xfrm>
        </p:spPr>
        <p:txBody>
          <a:bodyPr>
            <a:normAutofit/>
          </a:bodyPr>
          <a:lstStyle/>
          <a:p>
            <a:r>
              <a:rPr lang="ja-JP" altLang="en-US" sz="2000" dirty="0"/>
              <a:t>集積化の観点から半導体デバイスに絞ってプロット</a:t>
            </a:r>
            <a:endParaRPr lang="en-US" altLang="ja-JP" sz="2000" dirty="0"/>
          </a:p>
          <a:p>
            <a:r>
              <a:rPr lang="ja-JP" altLang="en-US" sz="2000" dirty="0"/>
              <a:t>信号源と</a:t>
            </a:r>
            <a:r>
              <a:rPr lang="en-US" altLang="ja-JP" sz="2000" dirty="0"/>
              <a:t>PA</a:t>
            </a:r>
            <a:r>
              <a:rPr lang="ja-JP" altLang="en-US" sz="2000" dirty="0"/>
              <a:t>の出力を比べた場合、</a:t>
            </a:r>
            <a:r>
              <a:rPr lang="en-US" altLang="ja-JP" sz="2000" dirty="0"/>
              <a:t>300GHz</a:t>
            </a:r>
            <a:r>
              <a:rPr lang="ja-JP" altLang="en-US" sz="2000" dirty="0"/>
              <a:t>程度までは</a:t>
            </a:r>
            <a:r>
              <a:rPr lang="en-US" altLang="ja-JP" sz="2000" dirty="0"/>
              <a:t>PA</a:t>
            </a:r>
            <a:r>
              <a:rPr lang="ja-JP" altLang="en-US" sz="2000" dirty="0"/>
              <a:t>の出力が高いため、</a:t>
            </a:r>
            <a:r>
              <a:rPr lang="en-US" altLang="ja-JP" sz="2000" dirty="0"/>
              <a:t>PA</a:t>
            </a:r>
            <a:r>
              <a:rPr lang="ja-JP" altLang="en-US" sz="2000" dirty="0"/>
              <a:t>集積した構成が良い可能性がある</a:t>
            </a:r>
            <a:endParaRPr lang="en-US" altLang="ja-JP" sz="2000" dirty="0"/>
          </a:p>
          <a:p>
            <a:r>
              <a:rPr kumimoji="1" lang="ja-JP" altLang="en-US" sz="2000" dirty="0"/>
              <a:t>ただし、発振器は</a:t>
            </a:r>
            <a:r>
              <a:rPr kumimoji="1" lang="en-US" altLang="ja-JP" sz="2000" dirty="0"/>
              <a:t>CMOS</a:t>
            </a:r>
            <a:r>
              <a:rPr kumimoji="1" lang="ja-JP" altLang="en-US" sz="2000" dirty="0" err="1"/>
              <a:t>、</a:t>
            </a:r>
            <a:r>
              <a:rPr kumimoji="1" lang="en-US" altLang="ja-JP" sz="2000" dirty="0"/>
              <a:t>RTD</a:t>
            </a:r>
            <a:r>
              <a:rPr kumimoji="1" lang="ja-JP" altLang="en-US" sz="2000" dirty="0"/>
              <a:t>ともアレイ構成によって出力向上して</a:t>
            </a:r>
            <a:r>
              <a:rPr lang="ja-JP" altLang="en-US" sz="2000" dirty="0"/>
              <a:t>おり</a:t>
            </a:r>
            <a:r>
              <a:rPr kumimoji="1" lang="ja-JP" altLang="en-US" sz="2000" dirty="0"/>
              <a:t>、</a:t>
            </a:r>
            <a:r>
              <a:rPr kumimoji="1" lang="en-US" altLang="ja-JP" sz="2000" dirty="0"/>
              <a:t>PA</a:t>
            </a:r>
            <a:r>
              <a:rPr kumimoji="1" lang="ja-JP" altLang="en-US" sz="2000" dirty="0"/>
              <a:t>もチップサイズが発振器とは異なるため、フェアな比較を行うには電力密度によって比較を行うべき</a:t>
            </a:r>
            <a:endParaRPr kumimoji="1" lang="en-US" altLang="ja-JP" sz="2000" dirty="0"/>
          </a:p>
        </p:txBody>
      </p:sp>
      <p:cxnSp>
        <p:nvCxnSpPr>
          <p:cNvPr id="33" name="直線コネクタ 32">
            <a:extLst>
              <a:ext uri="{FF2B5EF4-FFF2-40B4-BE49-F238E27FC236}">
                <a16:creationId xmlns:a16="http://schemas.microsoft.com/office/drawing/2014/main" id="{6FFD9F23-50EE-47FE-9737-8D535485F444}"/>
              </a:ext>
            </a:extLst>
          </p:cNvPr>
          <p:cNvCxnSpPr>
            <a:cxnSpLocks/>
          </p:cNvCxnSpPr>
          <p:nvPr/>
        </p:nvCxnSpPr>
        <p:spPr>
          <a:xfrm>
            <a:off x="1809750" y="2409825"/>
            <a:ext cx="795506" cy="121808"/>
          </a:xfrm>
          <a:prstGeom prst="line">
            <a:avLst/>
          </a:prstGeom>
          <a:ln w="76200">
            <a:solidFill>
              <a:srgbClr val="92D050">
                <a:alpha val="80000"/>
              </a:srgb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E62D23BE-40F0-460A-91DE-93331B9A242E}"/>
              </a:ext>
            </a:extLst>
          </p:cNvPr>
          <p:cNvCxnSpPr>
            <a:cxnSpLocks/>
          </p:cNvCxnSpPr>
          <p:nvPr/>
        </p:nvCxnSpPr>
        <p:spPr>
          <a:xfrm>
            <a:off x="2575748" y="2509245"/>
            <a:ext cx="1377127" cy="1129305"/>
          </a:xfrm>
          <a:prstGeom prst="line">
            <a:avLst/>
          </a:prstGeom>
          <a:ln w="76200">
            <a:solidFill>
              <a:srgbClr val="92D050">
                <a:alpha val="80000"/>
              </a:srgbClr>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32CC9F97-C504-452A-BC89-BCD201D92758}"/>
              </a:ext>
            </a:extLst>
          </p:cNvPr>
          <p:cNvSpPr txBox="1"/>
          <p:nvPr/>
        </p:nvSpPr>
        <p:spPr>
          <a:xfrm rot="2403962">
            <a:off x="2377071" y="2668980"/>
            <a:ext cx="744627" cy="369332"/>
          </a:xfrm>
          <a:prstGeom prst="rect">
            <a:avLst/>
          </a:prstGeom>
          <a:noFill/>
        </p:spPr>
        <p:txBody>
          <a:bodyPr wrap="none" rtlCol="0">
            <a:spAutoFit/>
          </a:bodyPr>
          <a:lstStyle/>
          <a:p>
            <a:r>
              <a:rPr kumimoji="1" lang="en-US" altLang="ja-JP" dirty="0">
                <a:solidFill>
                  <a:srgbClr val="92D050"/>
                </a:solidFill>
                <a:latin typeface="Arial" panose="020B0604020202020204" pitchFamily="34" charset="0"/>
                <a:cs typeface="Arial" panose="020B0604020202020204" pitchFamily="34" charset="0"/>
              </a:rPr>
              <a:t>Si PA</a:t>
            </a:r>
            <a:endParaRPr kumimoji="1" lang="ja-JP" altLang="en-US" dirty="0">
              <a:solidFill>
                <a:srgbClr val="92D050"/>
              </a:solidFill>
              <a:latin typeface="Arial" panose="020B0604020202020204" pitchFamily="34" charset="0"/>
              <a:cs typeface="Arial" panose="020B0604020202020204" pitchFamily="34" charset="0"/>
            </a:endParaRPr>
          </a:p>
        </p:txBody>
      </p:sp>
      <p:cxnSp>
        <p:nvCxnSpPr>
          <p:cNvPr id="40" name="直線コネクタ 39">
            <a:extLst>
              <a:ext uri="{FF2B5EF4-FFF2-40B4-BE49-F238E27FC236}">
                <a16:creationId xmlns:a16="http://schemas.microsoft.com/office/drawing/2014/main" id="{0AC7B5BD-B2F9-4EFE-A4F2-EAB1FF6DA7CB}"/>
              </a:ext>
            </a:extLst>
          </p:cNvPr>
          <p:cNvCxnSpPr>
            <a:cxnSpLocks/>
          </p:cNvCxnSpPr>
          <p:nvPr/>
        </p:nvCxnSpPr>
        <p:spPr>
          <a:xfrm>
            <a:off x="1795744" y="2055043"/>
            <a:ext cx="2003258" cy="933254"/>
          </a:xfrm>
          <a:prstGeom prst="line">
            <a:avLst/>
          </a:prstGeom>
          <a:ln w="76200">
            <a:solidFill>
              <a:srgbClr val="00B0F0">
                <a:alpha val="80000"/>
              </a:srgbClr>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8BB9393B-ED75-455F-8EA2-7ECBD9E04608}"/>
              </a:ext>
            </a:extLst>
          </p:cNvPr>
          <p:cNvSpPr txBox="1"/>
          <p:nvPr/>
        </p:nvSpPr>
        <p:spPr>
          <a:xfrm rot="1423344">
            <a:off x="3274012" y="2625452"/>
            <a:ext cx="1052404" cy="369332"/>
          </a:xfrm>
          <a:prstGeom prst="rect">
            <a:avLst/>
          </a:prstGeom>
          <a:noFill/>
        </p:spPr>
        <p:txBody>
          <a:bodyPr wrap="none" rtlCol="0">
            <a:spAutoFit/>
          </a:bodyPr>
          <a:lstStyle/>
          <a:p>
            <a:r>
              <a:rPr kumimoji="1" lang="en-US" altLang="ja-JP" dirty="0" err="1">
                <a:solidFill>
                  <a:srgbClr val="00B0F0"/>
                </a:solidFill>
                <a:latin typeface="Arial" panose="020B0604020202020204" pitchFamily="34" charset="0"/>
                <a:cs typeface="Arial" panose="020B0604020202020204" pitchFamily="34" charset="0"/>
              </a:rPr>
              <a:t>SiGe</a:t>
            </a:r>
            <a:r>
              <a:rPr kumimoji="1" lang="en-US" altLang="ja-JP" dirty="0">
                <a:solidFill>
                  <a:srgbClr val="00B0F0"/>
                </a:solidFill>
                <a:latin typeface="Arial" panose="020B0604020202020204" pitchFamily="34" charset="0"/>
                <a:cs typeface="Arial" panose="020B0604020202020204" pitchFamily="34" charset="0"/>
              </a:rPr>
              <a:t> PA</a:t>
            </a:r>
            <a:endParaRPr kumimoji="1" lang="ja-JP" altLang="en-US"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22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a:extLst>
              <a:ext uri="{FF2B5EF4-FFF2-40B4-BE49-F238E27FC236}">
                <a16:creationId xmlns:a16="http://schemas.microsoft.com/office/drawing/2014/main" id="{54532EF5-FE7E-419B-8C02-45B32ABDF935}"/>
              </a:ext>
            </a:extLst>
          </p:cNvPr>
          <p:cNvGraphicFramePr>
            <a:graphicFrameLocks noGrp="1"/>
          </p:cNvGraphicFramePr>
          <p:nvPr>
            <p:extLst>
              <p:ext uri="{D42A27DB-BD31-4B8C-83A1-F6EECF244321}">
                <p14:modId xmlns:p14="http://schemas.microsoft.com/office/powerpoint/2010/main" val="585698707"/>
              </p:ext>
            </p:extLst>
          </p:nvPr>
        </p:nvGraphicFramePr>
        <p:xfrm>
          <a:off x="502332" y="1603152"/>
          <a:ext cx="6655323" cy="4986898"/>
        </p:xfrm>
        <a:graphic>
          <a:graphicData uri="http://schemas.openxmlformats.org/drawingml/2006/chart">
            <c:chart xmlns:c="http://schemas.openxmlformats.org/drawingml/2006/chart" xmlns:r="http://schemas.openxmlformats.org/officeDocument/2006/relationships" r:id="rId2"/>
          </a:graphicData>
        </a:graphic>
      </p:graphicFrame>
      <p:sp>
        <p:nvSpPr>
          <p:cNvPr id="3" name="タイトル 2">
            <a:extLst>
              <a:ext uri="{FF2B5EF4-FFF2-40B4-BE49-F238E27FC236}">
                <a16:creationId xmlns:a16="http://schemas.microsoft.com/office/drawing/2014/main" id="{587B5B91-A230-4127-9475-8C976C0B6266}"/>
              </a:ext>
            </a:extLst>
          </p:cNvPr>
          <p:cNvSpPr>
            <a:spLocks noGrp="1"/>
          </p:cNvSpPr>
          <p:nvPr>
            <p:ph type="title"/>
          </p:nvPr>
        </p:nvSpPr>
        <p:spPr/>
        <p:txBody>
          <a:bodyPr/>
          <a:lstStyle/>
          <a:p>
            <a:r>
              <a:rPr lang="ja-JP" altLang="en-US" dirty="0"/>
              <a:t>信号源、</a:t>
            </a:r>
            <a:r>
              <a:rPr lang="en-US" altLang="ja-JP" dirty="0"/>
              <a:t>PA</a:t>
            </a:r>
            <a:r>
              <a:rPr lang="ja-JP" altLang="en-US" dirty="0"/>
              <a:t>まとめ（電力密度）</a:t>
            </a:r>
            <a:endParaRPr kumimoji="1" lang="ja-JP" altLang="en-US" dirty="0"/>
          </a:p>
        </p:txBody>
      </p:sp>
      <p:cxnSp>
        <p:nvCxnSpPr>
          <p:cNvPr id="11" name="直線コネクタ 10">
            <a:extLst>
              <a:ext uri="{FF2B5EF4-FFF2-40B4-BE49-F238E27FC236}">
                <a16:creationId xmlns:a16="http://schemas.microsoft.com/office/drawing/2014/main" id="{BBE6C795-9682-4FD3-A6DE-37832C794910}"/>
              </a:ext>
            </a:extLst>
          </p:cNvPr>
          <p:cNvCxnSpPr>
            <a:cxnSpLocks/>
          </p:cNvCxnSpPr>
          <p:nvPr/>
        </p:nvCxnSpPr>
        <p:spPr>
          <a:xfrm>
            <a:off x="2422689" y="2922309"/>
            <a:ext cx="3242820" cy="801279"/>
          </a:xfrm>
          <a:prstGeom prst="line">
            <a:avLst/>
          </a:prstGeom>
          <a:ln w="76200">
            <a:solidFill>
              <a:srgbClr val="7030A0">
                <a:alpha val="80000"/>
              </a:srgb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6D181B14-7D6C-4F60-9B71-3309638A2149}"/>
              </a:ext>
            </a:extLst>
          </p:cNvPr>
          <p:cNvCxnSpPr>
            <a:cxnSpLocks/>
          </p:cNvCxnSpPr>
          <p:nvPr/>
        </p:nvCxnSpPr>
        <p:spPr>
          <a:xfrm>
            <a:off x="3726553" y="3129936"/>
            <a:ext cx="3145587" cy="1338369"/>
          </a:xfrm>
          <a:prstGeom prst="line">
            <a:avLst/>
          </a:prstGeom>
          <a:ln w="76200">
            <a:solidFill>
              <a:srgbClr val="FFC000">
                <a:alpha val="80000"/>
              </a:srgb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37A4AE7C-3E5F-4C9E-9FB1-915BAED562A8}"/>
              </a:ext>
            </a:extLst>
          </p:cNvPr>
          <p:cNvSpPr txBox="1"/>
          <p:nvPr/>
        </p:nvSpPr>
        <p:spPr>
          <a:xfrm>
            <a:off x="5113770" y="3024920"/>
            <a:ext cx="1146468" cy="646331"/>
          </a:xfrm>
          <a:prstGeom prst="rect">
            <a:avLst/>
          </a:prstGeom>
          <a:noFill/>
        </p:spPr>
        <p:txBody>
          <a:bodyPr wrap="none" rtlCol="0">
            <a:spAutoFit/>
          </a:bodyPr>
          <a:lstStyle/>
          <a:p>
            <a:r>
              <a:rPr kumimoji="1" lang="en-US" altLang="ja-JP" dirty="0">
                <a:solidFill>
                  <a:srgbClr val="7030A0"/>
                </a:solidFill>
                <a:latin typeface="Arial" panose="020B0604020202020204" pitchFamily="34" charset="0"/>
                <a:cs typeface="Arial" panose="020B0604020202020204" pitchFamily="34" charset="0"/>
              </a:rPr>
              <a:t>CMOS</a:t>
            </a:r>
          </a:p>
          <a:p>
            <a:r>
              <a:rPr lang="en-US" altLang="ja-JP" dirty="0">
                <a:solidFill>
                  <a:srgbClr val="7030A0"/>
                </a:solidFill>
                <a:latin typeface="Arial" panose="020B0604020202020204" pitchFamily="34" charset="0"/>
                <a:cs typeface="Arial" panose="020B0604020202020204" pitchFamily="34" charset="0"/>
              </a:rPr>
              <a:t>Oscillator</a:t>
            </a:r>
            <a:endParaRPr kumimoji="1" lang="ja-JP" altLang="en-US" dirty="0">
              <a:solidFill>
                <a:srgbClr val="7030A0"/>
              </a:solidFill>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6DA3759B-4851-4450-8A39-99543EAFD1D8}"/>
              </a:ext>
            </a:extLst>
          </p:cNvPr>
          <p:cNvSpPr txBox="1"/>
          <p:nvPr/>
        </p:nvSpPr>
        <p:spPr>
          <a:xfrm rot="1343355">
            <a:off x="5078873" y="4001445"/>
            <a:ext cx="1146468" cy="646331"/>
          </a:xfrm>
          <a:prstGeom prst="rect">
            <a:avLst/>
          </a:prstGeom>
          <a:noFill/>
        </p:spPr>
        <p:txBody>
          <a:bodyPr wrap="none" rtlCol="0">
            <a:spAutoFit/>
          </a:bodyPr>
          <a:lstStyle/>
          <a:p>
            <a:r>
              <a:rPr kumimoji="1" lang="en-US" altLang="ja-JP" dirty="0">
                <a:solidFill>
                  <a:srgbClr val="FFC000"/>
                </a:solidFill>
                <a:latin typeface="Arial" panose="020B0604020202020204" pitchFamily="34" charset="0"/>
                <a:cs typeface="Arial" panose="020B0604020202020204" pitchFamily="34" charset="0"/>
              </a:rPr>
              <a:t>RTD </a:t>
            </a:r>
          </a:p>
          <a:p>
            <a:r>
              <a:rPr kumimoji="1" lang="en-US" altLang="ja-JP" dirty="0">
                <a:solidFill>
                  <a:srgbClr val="FFC000"/>
                </a:solidFill>
                <a:latin typeface="Arial" panose="020B0604020202020204" pitchFamily="34" charset="0"/>
                <a:cs typeface="Arial" panose="020B0604020202020204" pitchFamily="34" charset="0"/>
              </a:rPr>
              <a:t>Oscillator</a:t>
            </a:r>
            <a:endParaRPr kumimoji="1" lang="ja-JP" altLang="en-US" dirty="0">
              <a:solidFill>
                <a:srgbClr val="FFC000"/>
              </a:solidFill>
              <a:latin typeface="Arial" panose="020B0604020202020204" pitchFamily="34" charset="0"/>
              <a:cs typeface="Arial" panose="020B0604020202020204" pitchFamily="34" charset="0"/>
            </a:endParaRPr>
          </a:p>
        </p:txBody>
      </p:sp>
      <p:cxnSp>
        <p:nvCxnSpPr>
          <p:cNvPr id="17" name="直線コネクタ 16">
            <a:extLst>
              <a:ext uri="{FF2B5EF4-FFF2-40B4-BE49-F238E27FC236}">
                <a16:creationId xmlns:a16="http://schemas.microsoft.com/office/drawing/2014/main" id="{7A0DC3F9-65FF-4848-97B7-E05266F600C2}"/>
              </a:ext>
            </a:extLst>
          </p:cNvPr>
          <p:cNvCxnSpPr>
            <a:cxnSpLocks/>
          </p:cNvCxnSpPr>
          <p:nvPr/>
        </p:nvCxnSpPr>
        <p:spPr>
          <a:xfrm>
            <a:off x="3450907" y="1826808"/>
            <a:ext cx="830581" cy="754467"/>
          </a:xfrm>
          <a:prstGeom prst="line">
            <a:avLst/>
          </a:prstGeom>
          <a:ln w="76200">
            <a:solidFill>
              <a:srgbClr val="0070C0">
                <a:alpha val="80000"/>
              </a:srgb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81522DA0-9BF1-4B95-A616-A6EE14C6564D}"/>
              </a:ext>
            </a:extLst>
          </p:cNvPr>
          <p:cNvCxnSpPr>
            <a:cxnSpLocks/>
          </p:cNvCxnSpPr>
          <p:nvPr/>
        </p:nvCxnSpPr>
        <p:spPr>
          <a:xfrm>
            <a:off x="4251007" y="2550708"/>
            <a:ext cx="911543" cy="1411692"/>
          </a:xfrm>
          <a:prstGeom prst="line">
            <a:avLst/>
          </a:prstGeom>
          <a:ln w="76200">
            <a:solidFill>
              <a:srgbClr val="0070C0">
                <a:alpha val="80000"/>
              </a:srgb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00E39370-E4ED-4FFD-AF79-C0FAFA55D449}"/>
              </a:ext>
            </a:extLst>
          </p:cNvPr>
          <p:cNvCxnSpPr>
            <a:cxnSpLocks/>
          </p:cNvCxnSpPr>
          <p:nvPr/>
        </p:nvCxnSpPr>
        <p:spPr>
          <a:xfrm>
            <a:off x="1862138" y="2095500"/>
            <a:ext cx="1638300" cy="495300"/>
          </a:xfrm>
          <a:prstGeom prst="line">
            <a:avLst/>
          </a:prstGeom>
          <a:ln w="76200">
            <a:solidFill>
              <a:srgbClr val="00B0F0">
                <a:alpha val="80000"/>
              </a:srgb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D9CBD8FD-0883-4B15-A51E-53B7FA3AE705}"/>
              </a:ext>
            </a:extLst>
          </p:cNvPr>
          <p:cNvCxnSpPr>
            <a:cxnSpLocks/>
          </p:cNvCxnSpPr>
          <p:nvPr/>
        </p:nvCxnSpPr>
        <p:spPr>
          <a:xfrm>
            <a:off x="5629374" y="3706305"/>
            <a:ext cx="1186205" cy="1120219"/>
          </a:xfrm>
          <a:prstGeom prst="line">
            <a:avLst/>
          </a:prstGeom>
          <a:ln w="76200">
            <a:solidFill>
              <a:srgbClr val="7030A0">
                <a:alpha val="80000"/>
              </a:srgbClr>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E5511549-E7CC-4671-B9AD-B1FE3297C452}"/>
              </a:ext>
            </a:extLst>
          </p:cNvPr>
          <p:cNvSpPr txBox="1"/>
          <p:nvPr/>
        </p:nvSpPr>
        <p:spPr>
          <a:xfrm rot="2639118">
            <a:off x="3169852" y="2063383"/>
            <a:ext cx="881523" cy="369332"/>
          </a:xfrm>
          <a:prstGeom prst="rect">
            <a:avLst/>
          </a:prstGeom>
          <a:noFill/>
        </p:spPr>
        <p:txBody>
          <a:bodyPr wrap="none" rtlCol="0">
            <a:spAutoFit/>
          </a:bodyPr>
          <a:lstStyle/>
          <a:p>
            <a:r>
              <a:rPr kumimoji="1" lang="en-US" altLang="ja-JP" dirty="0" err="1">
                <a:solidFill>
                  <a:srgbClr val="0070C0"/>
                </a:solidFill>
                <a:latin typeface="Arial" panose="020B0604020202020204" pitchFamily="34" charset="0"/>
                <a:cs typeface="Arial" panose="020B0604020202020204" pitchFamily="34" charset="0"/>
              </a:rPr>
              <a:t>InP</a:t>
            </a:r>
            <a:r>
              <a:rPr kumimoji="1" lang="en-US" altLang="ja-JP" dirty="0">
                <a:solidFill>
                  <a:srgbClr val="0070C0"/>
                </a:solidFill>
                <a:latin typeface="Arial" panose="020B0604020202020204" pitchFamily="34" charset="0"/>
                <a:cs typeface="Arial" panose="020B0604020202020204" pitchFamily="34" charset="0"/>
              </a:rPr>
              <a:t> PA</a:t>
            </a:r>
            <a:endParaRPr kumimoji="1" lang="ja-JP" altLang="en-US" dirty="0">
              <a:solidFill>
                <a:srgbClr val="0070C0"/>
              </a:solidFill>
              <a:latin typeface="Arial" panose="020B0604020202020204" pitchFamily="34" charset="0"/>
              <a:cs typeface="Arial" panose="020B0604020202020204" pitchFamily="34" charset="0"/>
            </a:endParaRPr>
          </a:p>
        </p:txBody>
      </p:sp>
      <p:sp>
        <p:nvSpPr>
          <p:cNvPr id="32" name="テキスト ボックス 31">
            <a:extLst>
              <a:ext uri="{FF2B5EF4-FFF2-40B4-BE49-F238E27FC236}">
                <a16:creationId xmlns:a16="http://schemas.microsoft.com/office/drawing/2014/main" id="{9CD76F79-BC29-4879-88D1-D9519C8C660B}"/>
              </a:ext>
            </a:extLst>
          </p:cNvPr>
          <p:cNvSpPr txBox="1"/>
          <p:nvPr/>
        </p:nvSpPr>
        <p:spPr>
          <a:xfrm rot="1139075">
            <a:off x="3002274" y="2592861"/>
            <a:ext cx="1052404" cy="369332"/>
          </a:xfrm>
          <a:prstGeom prst="rect">
            <a:avLst/>
          </a:prstGeom>
          <a:noFill/>
        </p:spPr>
        <p:txBody>
          <a:bodyPr wrap="none" rtlCol="0">
            <a:spAutoFit/>
          </a:bodyPr>
          <a:lstStyle/>
          <a:p>
            <a:r>
              <a:rPr kumimoji="1" lang="en-US" altLang="ja-JP" dirty="0" err="1">
                <a:solidFill>
                  <a:srgbClr val="00B0F0"/>
                </a:solidFill>
                <a:latin typeface="Arial" panose="020B0604020202020204" pitchFamily="34" charset="0"/>
                <a:cs typeface="Arial" panose="020B0604020202020204" pitchFamily="34" charset="0"/>
              </a:rPr>
              <a:t>SiGe</a:t>
            </a:r>
            <a:r>
              <a:rPr kumimoji="1" lang="en-US" altLang="ja-JP" dirty="0">
                <a:solidFill>
                  <a:srgbClr val="00B0F0"/>
                </a:solidFill>
                <a:latin typeface="Arial" panose="020B0604020202020204" pitchFamily="34" charset="0"/>
                <a:cs typeface="Arial" panose="020B0604020202020204" pitchFamily="34" charset="0"/>
              </a:rPr>
              <a:t> PA</a:t>
            </a:r>
            <a:endParaRPr kumimoji="1" lang="ja-JP" altLang="en-US" dirty="0">
              <a:solidFill>
                <a:srgbClr val="00B0F0"/>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AA267BC9-7D19-4138-BC14-192517DF94C2}"/>
              </a:ext>
            </a:extLst>
          </p:cNvPr>
          <p:cNvCxnSpPr>
            <a:cxnSpLocks/>
          </p:cNvCxnSpPr>
          <p:nvPr/>
        </p:nvCxnSpPr>
        <p:spPr>
          <a:xfrm flipV="1">
            <a:off x="4072379" y="1762812"/>
            <a:ext cx="0" cy="40723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1DB68BAD-3924-4FD3-9EAB-ADBE847B01A8}"/>
              </a:ext>
            </a:extLst>
          </p:cNvPr>
          <p:cNvSpPr txBox="1"/>
          <p:nvPr/>
        </p:nvSpPr>
        <p:spPr>
          <a:xfrm rot="16200000">
            <a:off x="3387115" y="4886188"/>
            <a:ext cx="103105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300GHz</a:t>
            </a:r>
            <a:endParaRPr kumimoji="1" lang="ja-JP" altLang="en-US" dirty="0">
              <a:latin typeface="Arial" panose="020B0604020202020204" pitchFamily="34" charset="0"/>
              <a:cs typeface="Arial" panose="020B0604020202020204" pitchFamily="34" charset="0"/>
            </a:endParaRPr>
          </a:p>
        </p:txBody>
      </p:sp>
      <p:cxnSp>
        <p:nvCxnSpPr>
          <p:cNvPr id="35" name="直線コネクタ 34">
            <a:extLst>
              <a:ext uri="{FF2B5EF4-FFF2-40B4-BE49-F238E27FC236}">
                <a16:creationId xmlns:a16="http://schemas.microsoft.com/office/drawing/2014/main" id="{41166551-CD5E-46D9-82B1-1D35CCA27DC2}"/>
              </a:ext>
            </a:extLst>
          </p:cNvPr>
          <p:cNvCxnSpPr>
            <a:cxnSpLocks/>
          </p:cNvCxnSpPr>
          <p:nvPr/>
        </p:nvCxnSpPr>
        <p:spPr>
          <a:xfrm flipV="1">
            <a:off x="4743253" y="1781666"/>
            <a:ext cx="0" cy="404567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7C40A4AE-19E3-4FE1-A936-30F92340BFFE}"/>
              </a:ext>
            </a:extLst>
          </p:cNvPr>
          <p:cNvSpPr txBox="1"/>
          <p:nvPr/>
        </p:nvSpPr>
        <p:spPr>
          <a:xfrm rot="16200000">
            <a:off x="4357112" y="4886187"/>
            <a:ext cx="103105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400GHz</a:t>
            </a:r>
            <a:endParaRPr kumimoji="1" lang="ja-JP" altLang="en-US" dirty="0">
              <a:latin typeface="Arial" panose="020B0604020202020204" pitchFamily="34" charset="0"/>
              <a:cs typeface="Arial" panose="020B0604020202020204" pitchFamily="34" charset="0"/>
            </a:endParaRPr>
          </a:p>
        </p:txBody>
      </p:sp>
      <p:sp>
        <p:nvSpPr>
          <p:cNvPr id="39" name="コンテンツ プレースホルダー 2">
            <a:extLst>
              <a:ext uri="{FF2B5EF4-FFF2-40B4-BE49-F238E27FC236}">
                <a16:creationId xmlns:a16="http://schemas.microsoft.com/office/drawing/2014/main" id="{1ED42605-84E0-4F7B-B25D-B2BD26B65D6C}"/>
              </a:ext>
            </a:extLst>
          </p:cNvPr>
          <p:cNvSpPr>
            <a:spLocks noGrp="1"/>
          </p:cNvSpPr>
          <p:nvPr>
            <p:ph idx="1"/>
          </p:nvPr>
        </p:nvSpPr>
        <p:spPr>
          <a:xfrm>
            <a:off x="7455782" y="1600411"/>
            <a:ext cx="4336050" cy="4351338"/>
          </a:xfrm>
        </p:spPr>
        <p:txBody>
          <a:bodyPr>
            <a:normAutofit/>
          </a:bodyPr>
          <a:lstStyle/>
          <a:p>
            <a:r>
              <a:rPr lang="ja-JP" altLang="en-US" sz="2000" dirty="0"/>
              <a:t>信号源と</a:t>
            </a:r>
            <a:r>
              <a:rPr lang="en-US" altLang="ja-JP" sz="2000" dirty="0"/>
              <a:t>PA</a:t>
            </a:r>
            <a:r>
              <a:rPr lang="ja-JP" altLang="en-US" sz="2000" dirty="0"/>
              <a:t>を電力密度で比べた場合、</a:t>
            </a:r>
            <a:r>
              <a:rPr lang="en-US" altLang="ja-JP" sz="2000" dirty="0"/>
              <a:t>200GHz</a:t>
            </a:r>
            <a:r>
              <a:rPr lang="ja-JP" altLang="en-US" sz="2000" dirty="0"/>
              <a:t>程度までは</a:t>
            </a:r>
            <a:r>
              <a:rPr lang="en-US" altLang="ja-JP" sz="2000" dirty="0"/>
              <a:t>Si(</a:t>
            </a:r>
            <a:r>
              <a:rPr lang="en-US" altLang="ja-JP" sz="2000" dirty="0" err="1"/>
              <a:t>SiGe</a:t>
            </a:r>
            <a:r>
              <a:rPr lang="en-US" altLang="ja-JP" sz="2000" dirty="0"/>
              <a:t>)</a:t>
            </a:r>
            <a:r>
              <a:rPr lang="ja-JP" altLang="en-US" sz="2000" dirty="0"/>
              <a:t>が動作するが、</a:t>
            </a:r>
            <a:r>
              <a:rPr lang="en-US" altLang="ja-JP" sz="2000" dirty="0"/>
              <a:t>300GHz</a:t>
            </a:r>
            <a:r>
              <a:rPr lang="ja-JP" altLang="en-US" sz="2000" dirty="0"/>
              <a:t>の場合は発振器出力よりも小さくなる。そのため、</a:t>
            </a:r>
            <a:r>
              <a:rPr lang="en-US" altLang="ja-JP" sz="2000" dirty="0" err="1"/>
              <a:t>InP</a:t>
            </a:r>
            <a:r>
              <a:rPr lang="ja-JP" altLang="en-US" sz="2000" dirty="0"/>
              <a:t> </a:t>
            </a:r>
            <a:r>
              <a:rPr lang="en-US" altLang="ja-JP" sz="2000" dirty="0"/>
              <a:t>PA</a:t>
            </a:r>
            <a:r>
              <a:rPr lang="ja-JP" altLang="en-US" sz="2000" dirty="0"/>
              <a:t>との組み合わせが有利になる。</a:t>
            </a:r>
            <a:endParaRPr lang="en-US" altLang="ja-JP" sz="2000" dirty="0"/>
          </a:p>
          <a:p>
            <a:r>
              <a:rPr lang="en-US" altLang="ja-JP" sz="2000" dirty="0"/>
              <a:t>400GHz</a:t>
            </a:r>
            <a:r>
              <a:rPr lang="ja-JP" altLang="en-US" sz="2000" dirty="0"/>
              <a:t>以上は発振器の電力密度が大きくなるため、さらなる発展がなければ化合物</a:t>
            </a:r>
            <a:r>
              <a:rPr lang="en-US" altLang="ja-JP" sz="2000" dirty="0"/>
              <a:t>PA</a:t>
            </a:r>
            <a:r>
              <a:rPr lang="ja-JP" altLang="en-US" sz="2000" dirty="0"/>
              <a:t>構成ではなく、発振器だけで構成することになる。</a:t>
            </a:r>
            <a:endParaRPr lang="en-US" altLang="ja-JP" sz="2000" dirty="0"/>
          </a:p>
        </p:txBody>
      </p:sp>
      <p:cxnSp>
        <p:nvCxnSpPr>
          <p:cNvPr id="40" name="直線コネクタ 39">
            <a:extLst>
              <a:ext uri="{FF2B5EF4-FFF2-40B4-BE49-F238E27FC236}">
                <a16:creationId xmlns:a16="http://schemas.microsoft.com/office/drawing/2014/main" id="{ACC94BE5-4812-4E64-A675-571E7B7F6838}"/>
              </a:ext>
            </a:extLst>
          </p:cNvPr>
          <p:cNvCxnSpPr>
            <a:cxnSpLocks/>
          </p:cNvCxnSpPr>
          <p:nvPr/>
        </p:nvCxnSpPr>
        <p:spPr>
          <a:xfrm>
            <a:off x="1562051" y="1785987"/>
            <a:ext cx="653248" cy="203069"/>
          </a:xfrm>
          <a:prstGeom prst="line">
            <a:avLst/>
          </a:prstGeom>
          <a:ln w="76200">
            <a:solidFill>
              <a:srgbClr val="92D050">
                <a:alpha val="80000"/>
              </a:srgb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35C29E79-08B6-4EF6-BAFA-F3244FFE7960}"/>
              </a:ext>
            </a:extLst>
          </p:cNvPr>
          <p:cNvCxnSpPr>
            <a:cxnSpLocks/>
          </p:cNvCxnSpPr>
          <p:nvPr/>
        </p:nvCxnSpPr>
        <p:spPr>
          <a:xfrm>
            <a:off x="2185791" y="1966668"/>
            <a:ext cx="1386968" cy="1379847"/>
          </a:xfrm>
          <a:prstGeom prst="line">
            <a:avLst/>
          </a:prstGeom>
          <a:ln w="76200">
            <a:solidFill>
              <a:srgbClr val="92D050">
                <a:alpha val="80000"/>
              </a:srgbClr>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0BE390BC-71BC-429F-B298-9155630F073D}"/>
              </a:ext>
            </a:extLst>
          </p:cNvPr>
          <p:cNvSpPr txBox="1"/>
          <p:nvPr/>
        </p:nvSpPr>
        <p:spPr>
          <a:xfrm rot="2627313">
            <a:off x="3167159" y="3376858"/>
            <a:ext cx="744627" cy="369332"/>
          </a:xfrm>
          <a:prstGeom prst="rect">
            <a:avLst/>
          </a:prstGeom>
          <a:noFill/>
        </p:spPr>
        <p:txBody>
          <a:bodyPr wrap="none" rtlCol="0">
            <a:spAutoFit/>
          </a:bodyPr>
          <a:lstStyle/>
          <a:p>
            <a:r>
              <a:rPr kumimoji="1" lang="en-US" altLang="ja-JP" dirty="0">
                <a:solidFill>
                  <a:srgbClr val="92D050"/>
                </a:solidFill>
                <a:latin typeface="Arial" panose="020B0604020202020204" pitchFamily="34" charset="0"/>
                <a:cs typeface="Arial" panose="020B0604020202020204" pitchFamily="34" charset="0"/>
              </a:rPr>
              <a:t>Si PA</a:t>
            </a:r>
            <a:endParaRPr kumimoji="1" lang="ja-JP" altLang="en-US" dirty="0">
              <a:solidFill>
                <a:srgbClr val="92D050"/>
              </a:solidFill>
              <a:latin typeface="Arial" panose="020B0604020202020204" pitchFamily="34" charset="0"/>
              <a:cs typeface="Arial" panose="020B0604020202020204" pitchFamily="34" charset="0"/>
            </a:endParaRPr>
          </a:p>
        </p:txBody>
      </p:sp>
      <p:cxnSp>
        <p:nvCxnSpPr>
          <p:cNvPr id="23" name="直線コネクタ 22">
            <a:extLst>
              <a:ext uri="{FF2B5EF4-FFF2-40B4-BE49-F238E27FC236}">
                <a16:creationId xmlns:a16="http://schemas.microsoft.com/office/drawing/2014/main" id="{9710442C-718B-47F3-AC61-7980BAA7ADFE}"/>
              </a:ext>
            </a:extLst>
          </p:cNvPr>
          <p:cNvCxnSpPr>
            <a:cxnSpLocks/>
          </p:cNvCxnSpPr>
          <p:nvPr/>
        </p:nvCxnSpPr>
        <p:spPr>
          <a:xfrm>
            <a:off x="1264920" y="1303020"/>
            <a:ext cx="557701" cy="2069718"/>
          </a:xfrm>
          <a:prstGeom prst="line">
            <a:avLst/>
          </a:prstGeom>
          <a:ln w="76200">
            <a:solidFill>
              <a:srgbClr val="C00000">
                <a:alpha val="80000"/>
              </a:srgb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A56EDF5B-8D82-483D-AEFB-EE6727067B1A}"/>
              </a:ext>
            </a:extLst>
          </p:cNvPr>
          <p:cNvCxnSpPr>
            <a:cxnSpLocks/>
          </p:cNvCxnSpPr>
          <p:nvPr/>
        </p:nvCxnSpPr>
        <p:spPr>
          <a:xfrm flipH="1" flipV="1">
            <a:off x="632460" y="1181100"/>
            <a:ext cx="662940" cy="144780"/>
          </a:xfrm>
          <a:prstGeom prst="line">
            <a:avLst/>
          </a:prstGeom>
          <a:ln w="76200">
            <a:solidFill>
              <a:srgbClr val="C00000">
                <a:alpha val="80000"/>
              </a:srgbClr>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28A95619-CBAF-494B-8535-534025C831CD}"/>
              </a:ext>
            </a:extLst>
          </p:cNvPr>
          <p:cNvSpPr txBox="1"/>
          <p:nvPr/>
        </p:nvSpPr>
        <p:spPr>
          <a:xfrm rot="4470915">
            <a:off x="1475551" y="3644161"/>
            <a:ext cx="1013932" cy="369332"/>
          </a:xfrm>
          <a:prstGeom prst="rect">
            <a:avLst/>
          </a:prstGeom>
          <a:noFill/>
        </p:spPr>
        <p:txBody>
          <a:bodyPr wrap="none" rtlCol="0">
            <a:spAutoFit/>
          </a:bodyPr>
          <a:lstStyle/>
          <a:p>
            <a:r>
              <a:rPr lang="en-US" altLang="ja-JP" dirty="0" err="1">
                <a:solidFill>
                  <a:srgbClr val="C00000"/>
                </a:solidFill>
                <a:latin typeface="Arial" panose="020B0604020202020204" pitchFamily="34" charset="0"/>
                <a:cs typeface="Arial" panose="020B0604020202020204" pitchFamily="34" charset="0"/>
              </a:rPr>
              <a:t>GaN</a:t>
            </a:r>
            <a:r>
              <a:rPr kumimoji="1" lang="en-US" altLang="ja-JP" dirty="0">
                <a:solidFill>
                  <a:srgbClr val="C00000"/>
                </a:solidFill>
                <a:latin typeface="Arial" panose="020B0604020202020204" pitchFamily="34" charset="0"/>
                <a:cs typeface="Arial" panose="020B0604020202020204" pitchFamily="34" charset="0"/>
              </a:rPr>
              <a:t> PA</a:t>
            </a:r>
            <a:endParaRPr kumimoji="1" lang="ja-JP" altLang="en-US" dirty="0">
              <a:solidFill>
                <a:srgbClr val="C00000"/>
              </a:solidFill>
              <a:latin typeface="Arial" panose="020B0604020202020204" pitchFamily="34" charset="0"/>
              <a:cs typeface="Arial" panose="020B0604020202020204" pitchFamily="34" charset="0"/>
            </a:endParaRPr>
          </a:p>
        </p:txBody>
      </p:sp>
      <p:cxnSp>
        <p:nvCxnSpPr>
          <p:cNvPr id="29" name="直線コネクタ 28">
            <a:extLst>
              <a:ext uri="{FF2B5EF4-FFF2-40B4-BE49-F238E27FC236}">
                <a16:creationId xmlns:a16="http://schemas.microsoft.com/office/drawing/2014/main" id="{FCF2669C-F105-4F97-B825-18A7CBC05930}"/>
              </a:ext>
            </a:extLst>
          </p:cNvPr>
          <p:cNvCxnSpPr>
            <a:cxnSpLocks/>
          </p:cNvCxnSpPr>
          <p:nvPr/>
        </p:nvCxnSpPr>
        <p:spPr>
          <a:xfrm>
            <a:off x="1550221" y="1685910"/>
            <a:ext cx="1934851" cy="168769"/>
          </a:xfrm>
          <a:prstGeom prst="line">
            <a:avLst/>
          </a:prstGeom>
          <a:ln w="76200">
            <a:solidFill>
              <a:srgbClr val="0070C0">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4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グラフ 15">
            <a:extLst>
              <a:ext uri="{FF2B5EF4-FFF2-40B4-BE49-F238E27FC236}">
                <a16:creationId xmlns:a16="http://schemas.microsoft.com/office/drawing/2014/main" id="{C12E5CCB-A229-4F90-B414-3C0FDA3C0E51}"/>
              </a:ext>
            </a:extLst>
          </p:cNvPr>
          <p:cNvGraphicFramePr>
            <a:graphicFrameLocks noGrp="1"/>
          </p:cNvGraphicFramePr>
          <p:nvPr>
            <p:extLst>
              <p:ext uri="{D42A27DB-BD31-4B8C-83A1-F6EECF244321}">
                <p14:modId xmlns:p14="http://schemas.microsoft.com/office/powerpoint/2010/main" val="2967111100"/>
              </p:ext>
            </p:extLst>
          </p:nvPr>
        </p:nvGraphicFramePr>
        <p:xfrm>
          <a:off x="612742" y="1450317"/>
          <a:ext cx="6560448" cy="5042558"/>
        </p:xfrm>
        <a:graphic>
          <a:graphicData uri="http://schemas.openxmlformats.org/drawingml/2006/chart">
            <c:chart xmlns:c="http://schemas.openxmlformats.org/drawingml/2006/chart" xmlns:r="http://schemas.openxmlformats.org/officeDocument/2006/relationships" r:id="rId2"/>
          </a:graphicData>
        </a:graphic>
      </p:graphicFrame>
      <p:sp>
        <p:nvSpPr>
          <p:cNvPr id="2" name="タイトル 1">
            <a:extLst>
              <a:ext uri="{FF2B5EF4-FFF2-40B4-BE49-F238E27FC236}">
                <a16:creationId xmlns:a16="http://schemas.microsoft.com/office/drawing/2014/main" id="{37398C20-6DCC-4011-A830-902E62BD81D5}"/>
              </a:ext>
            </a:extLst>
          </p:cNvPr>
          <p:cNvSpPr>
            <a:spLocks noGrp="1"/>
          </p:cNvSpPr>
          <p:nvPr>
            <p:ph type="title"/>
          </p:nvPr>
        </p:nvSpPr>
        <p:spPr/>
        <p:txBody>
          <a:bodyPr/>
          <a:lstStyle/>
          <a:p>
            <a:r>
              <a:rPr kumimoji="1" lang="ja-JP" altLang="en-US" dirty="0"/>
              <a:t>信号源、</a:t>
            </a:r>
            <a:r>
              <a:rPr kumimoji="1" lang="en-US" altLang="ja-JP" dirty="0"/>
              <a:t>PA</a:t>
            </a:r>
            <a:r>
              <a:rPr kumimoji="1" lang="ja-JP" altLang="en-US" dirty="0"/>
              <a:t>まとめ（効率）</a:t>
            </a:r>
          </a:p>
        </p:txBody>
      </p:sp>
      <p:cxnSp>
        <p:nvCxnSpPr>
          <p:cNvPr id="5" name="直線コネクタ 4">
            <a:extLst>
              <a:ext uri="{FF2B5EF4-FFF2-40B4-BE49-F238E27FC236}">
                <a16:creationId xmlns:a16="http://schemas.microsoft.com/office/drawing/2014/main" id="{F466A866-16D9-4FA0-8543-CF4A998F0F52}"/>
              </a:ext>
            </a:extLst>
          </p:cNvPr>
          <p:cNvCxnSpPr>
            <a:cxnSpLocks/>
          </p:cNvCxnSpPr>
          <p:nvPr/>
        </p:nvCxnSpPr>
        <p:spPr>
          <a:xfrm>
            <a:off x="2375555" y="2139885"/>
            <a:ext cx="2856321" cy="1793069"/>
          </a:xfrm>
          <a:prstGeom prst="line">
            <a:avLst/>
          </a:prstGeom>
          <a:ln w="76200">
            <a:solidFill>
              <a:srgbClr val="0070C0">
                <a:alpha val="80000"/>
              </a:srgb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2722DC01-C31F-4C19-9AD3-0777F248F87F}"/>
              </a:ext>
            </a:extLst>
          </p:cNvPr>
          <p:cNvSpPr txBox="1"/>
          <p:nvPr/>
        </p:nvSpPr>
        <p:spPr>
          <a:xfrm rot="2095568">
            <a:off x="3889705" y="3981822"/>
            <a:ext cx="2505942" cy="646331"/>
          </a:xfrm>
          <a:prstGeom prst="rect">
            <a:avLst/>
          </a:prstGeom>
          <a:noFill/>
        </p:spPr>
        <p:txBody>
          <a:bodyPr wrap="none" rtlCol="0">
            <a:spAutoFit/>
          </a:bodyPr>
          <a:lstStyle/>
          <a:p>
            <a:r>
              <a:rPr kumimoji="1" lang="en-US" altLang="ja-JP" dirty="0" err="1">
                <a:solidFill>
                  <a:srgbClr val="0070C0"/>
                </a:solidFill>
                <a:latin typeface="Arial" panose="020B0604020202020204" pitchFamily="34" charset="0"/>
                <a:cs typeface="Arial" panose="020B0604020202020204" pitchFamily="34" charset="0"/>
              </a:rPr>
              <a:t>InP</a:t>
            </a:r>
            <a:r>
              <a:rPr kumimoji="1" lang="en-US" altLang="ja-JP" dirty="0">
                <a:solidFill>
                  <a:srgbClr val="0070C0"/>
                </a:solidFill>
                <a:latin typeface="Arial" panose="020B0604020202020204" pitchFamily="34" charset="0"/>
                <a:cs typeface="Arial" panose="020B0604020202020204" pitchFamily="34" charset="0"/>
              </a:rPr>
              <a:t> PA</a:t>
            </a:r>
          </a:p>
          <a:p>
            <a:r>
              <a:rPr lang="en-US" altLang="ja-JP" dirty="0">
                <a:solidFill>
                  <a:srgbClr val="0070C0"/>
                </a:solidFill>
                <a:latin typeface="Arial" panose="020B0604020202020204" pitchFamily="34" charset="0"/>
                <a:cs typeface="Arial" panose="020B0604020202020204" pitchFamily="34" charset="0"/>
              </a:rPr>
              <a:t>(HBT, HEMT, </a:t>
            </a:r>
            <a:r>
              <a:rPr lang="en-US" altLang="ja-JP" dirty="0" err="1">
                <a:solidFill>
                  <a:srgbClr val="0070C0"/>
                </a:solidFill>
                <a:latin typeface="Arial" panose="020B0604020202020204" pitchFamily="34" charset="0"/>
                <a:cs typeface="Arial" panose="020B0604020202020204" pitchFamily="34" charset="0"/>
              </a:rPr>
              <a:t>mHEMT</a:t>
            </a:r>
            <a:r>
              <a:rPr lang="en-US" altLang="ja-JP" dirty="0">
                <a:solidFill>
                  <a:srgbClr val="0070C0"/>
                </a:solidFill>
                <a:latin typeface="Arial" panose="020B0604020202020204" pitchFamily="34" charset="0"/>
                <a:cs typeface="Arial" panose="020B0604020202020204" pitchFamily="34" charset="0"/>
              </a:rPr>
              <a:t>)</a:t>
            </a:r>
            <a:endParaRPr kumimoji="1" lang="ja-JP" altLang="en-US" dirty="0">
              <a:solidFill>
                <a:srgbClr val="0070C0"/>
              </a:solidFill>
              <a:latin typeface="Arial" panose="020B0604020202020204" pitchFamily="34" charset="0"/>
              <a:cs typeface="Arial" panose="020B0604020202020204" pitchFamily="34" charset="0"/>
            </a:endParaRPr>
          </a:p>
        </p:txBody>
      </p:sp>
      <p:cxnSp>
        <p:nvCxnSpPr>
          <p:cNvPr id="9" name="直線コネクタ 8">
            <a:extLst>
              <a:ext uri="{FF2B5EF4-FFF2-40B4-BE49-F238E27FC236}">
                <a16:creationId xmlns:a16="http://schemas.microsoft.com/office/drawing/2014/main" id="{40BC42FA-4CF5-4AF5-860E-D50A53545EB8}"/>
              </a:ext>
            </a:extLst>
          </p:cNvPr>
          <p:cNvCxnSpPr>
            <a:cxnSpLocks/>
          </p:cNvCxnSpPr>
          <p:nvPr/>
        </p:nvCxnSpPr>
        <p:spPr>
          <a:xfrm flipH="1" flipV="1">
            <a:off x="1797050" y="2038350"/>
            <a:ext cx="591205" cy="114235"/>
          </a:xfrm>
          <a:prstGeom prst="line">
            <a:avLst/>
          </a:prstGeom>
          <a:ln w="76200">
            <a:solidFill>
              <a:srgbClr val="0070C0">
                <a:alpha val="80000"/>
              </a:srgb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121C4472-E325-4D7E-9F07-B689FA684A0D}"/>
              </a:ext>
            </a:extLst>
          </p:cNvPr>
          <p:cNvSpPr txBox="1"/>
          <p:nvPr/>
        </p:nvSpPr>
        <p:spPr>
          <a:xfrm rot="1511895">
            <a:off x="3574504" y="2214561"/>
            <a:ext cx="1146468" cy="646331"/>
          </a:xfrm>
          <a:prstGeom prst="rect">
            <a:avLst/>
          </a:prstGeom>
          <a:noFill/>
        </p:spPr>
        <p:txBody>
          <a:bodyPr wrap="none" rtlCol="0">
            <a:spAutoFit/>
          </a:bodyPr>
          <a:lstStyle/>
          <a:p>
            <a:r>
              <a:rPr kumimoji="1" lang="en-US" altLang="ja-JP" dirty="0">
                <a:solidFill>
                  <a:srgbClr val="7030A0"/>
                </a:solidFill>
                <a:latin typeface="Arial" panose="020B0604020202020204" pitchFamily="34" charset="0"/>
                <a:cs typeface="Arial" panose="020B0604020202020204" pitchFamily="34" charset="0"/>
              </a:rPr>
              <a:t>CMOS</a:t>
            </a:r>
          </a:p>
          <a:p>
            <a:r>
              <a:rPr lang="en-US" altLang="ja-JP" dirty="0">
                <a:solidFill>
                  <a:srgbClr val="7030A0"/>
                </a:solidFill>
                <a:latin typeface="Arial" panose="020B0604020202020204" pitchFamily="34" charset="0"/>
                <a:cs typeface="Arial" panose="020B0604020202020204" pitchFamily="34" charset="0"/>
              </a:rPr>
              <a:t>Oscillator</a:t>
            </a:r>
            <a:endParaRPr kumimoji="1" lang="ja-JP" altLang="en-US" dirty="0">
              <a:solidFill>
                <a:srgbClr val="7030A0"/>
              </a:solidFill>
              <a:latin typeface="Arial" panose="020B0604020202020204" pitchFamily="34" charset="0"/>
              <a:cs typeface="Arial" panose="020B0604020202020204" pitchFamily="34" charset="0"/>
            </a:endParaRPr>
          </a:p>
        </p:txBody>
      </p:sp>
      <p:cxnSp>
        <p:nvCxnSpPr>
          <p:cNvPr id="12" name="直線コネクタ 11">
            <a:extLst>
              <a:ext uri="{FF2B5EF4-FFF2-40B4-BE49-F238E27FC236}">
                <a16:creationId xmlns:a16="http://schemas.microsoft.com/office/drawing/2014/main" id="{F75E771E-C7B9-4F18-953D-6B1B53B6CB62}"/>
              </a:ext>
            </a:extLst>
          </p:cNvPr>
          <p:cNvCxnSpPr>
            <a:cxnSpLocks/>
          </p:cNvCxnSpPr>
          <p:nvPr/>
        </p:nvCxnSpPr>
        <p:spPr>
          <a:xfrm>
            <a:off x="2273300" y="2279650"/>
            <a:ext cx="1009650" cy="196850"/>
          </a:xfrm>
          <a:prstGeom prst="line">
            <a:avLst/>
          </a:prstGeom>
          <a:ln w="76200">
            <a:solidFill>
              <a:srgbClr val="7030A0">
                <a:alpha val="80000"/>
              </a:srgb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895D5911-EC85-40AF-8E34-C27143C36D21}"/>
              </a:ext>
            </a:extLst>
          </p:cNvPr>
          <p:cNvCxnSpPr>
            <a:cxnSpLocks/>
          </p:cNvCxnSpPr>
          <p:nvPr/>
        </p:nvCxnSpPr>
        <p:spPr>
          <a:xfrm>
            <a:off x="3282950" y="2470150"/>
            <a:ext cx="946150" cy="514350"/>
          </a:xfrm>
          <a:prstGeom prst="line">
            <a:avLst/>
          </a:prstGeom>
          <a:ln w="76200">
            <a:solidFill>
              <a:srgbClr val="7030A0">
                <a:alpha val="80000"/>
              </a:srgb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E8AADD92-0335-458C-B680-1D36FE8AFD59}"/>
              </a:ext>
            </a:extLst>
          </p:cNvPr>
          <p:cNvCxnSpPr>
            <a:cxnSpLocks/>
          </p:cNvCxnSpPr>
          <p:nvPr/>
        </p:nvCxnSpPr>
        <p:spPr>
          <a:xfrm>
            <a:off x="4184650" y="2971800"/>
            <a:ext cx="1955800" cy="1905000"/>
          </a:xfrm>
          <a:prstGeom prst="line">
            <a:avLst/>
          </a:prstGeom>
          <a:ln w="76200">
            <a:solidFill>
              <a:srgbClr val="7030A0">
                <a:alpha val="80000"/>
              </a:srgb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53325564-0010-4EC2-98ED-567C86FF23C1}"/>
              </a:ext>
            </a:extLst>
          </p:cNvPr>
          <p:cNvCxnSpPr>
            <a:cxnSpLocks/>
          </p:cNvCxnSpPr>
          <p:nvPr/>
        </p:nvCxnSpPr>
        <p:spPr>
          <a:xfrm>
            <a:off x="4998260" y="3620192"/>
            <a:ext cx="1847040" cy="1155008"/>
          </a:xfrm>
          <a:prstGeom prst="line">
            <a:avLst/>
          </a:prstGeom>
          <a:ln w="76200">
            <a:solidFill>
              <a:srgbClr val="FFC000">
                <a:alpha val="80000"/>
              </a:srgbClr>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4BE54F73-D4FA-41E8-8E01-03D5515EB237}"/>
              </a:ext>
            </a:extLst>
          </p:cNvPr>
          <p:cNvSpPr txBox="1"/>
          <p:nvPr/>
        </p:nvSpPr>
        <p:spPr>
          <a:xfrm rot="1965172">
            <a:off x="5078141" y="3297026"/>
            <a:ext cx="1146468" cy="646331"/>
          </a:xfrm>
          <a:prstGeom prst="rect">
            <a:avLst/>
          </a:prstGeom>
          <a:noFill/>
        </p:spPr>
        <p:txBody>
          <a:bodyPr wrap="none" rtlCol="0">
            <a:spAutoFit/>
          </a:bodyPr>
          <a:lstStyle/>
          <a:p>
            <a:r>
              <a:rPr kumimoji="1" lang="en-US" altLang="ja-JP" dirty="0">
                <a:solidFill>
                  <a:srgbClr val="FFC000"/>
                </a:solidFill>
                <a:latin typeface="Arial" panose="020B0604020202020204" pitchFamily="34" charset="0"/>
                <a:cs typeface="Arial" panose="020B0604020202020204" pitchFamily="34" charset="0"/>
              </a:rPr>
              <a:t>RTD </a:t>
            </a:r>
          </a:p>
          <a:p>
            <a:r>
              <a:rPr kumimoji="1" lang="en-US" altLang="ja-JP" dirty="0">
                <a:solidFill>
                  <a:srgbClr val="FFC000"/>
                </a:solidFill>
                <a:latin typeface="Arial" panose="020B0604020202020204" pitchFamily="34" charset="0"/>
                <a:cs typeface="Arial" panose="020B0604020202020204" pitchFamily="34" charset="0"/>
              </a:rPr>
              <a:t>Oscillator</a:t>
            </a:r>
            <a:endParaRPr kumimoji="1" lang="ja-JP" altLang="en-US" dirty="0">
              <a:solidFill>
                <a:srgbClr val="FFC000"/>
              </a:solidFill>
              <a:latin typeface="Arial" panose="020B0604020202020204" pitchFamily="34" charset="0"/>
              <a:cs typeface="Arial" panose="020B0604020202020204" pitchFamily="34" charset="0"/>
            </a:endParaRPr>
          </a:p>
        </p:txBody>
      </p:sp>
      <p:cxnSp>
        <p:nvCxnSpPr>
          <p:cNvPr id="22" name="直線コネクタ 21">
            <a:extLst>
              <a:ext uri="{FF2B5EF4-FFF2-40B4-BE49-F238E27FC236}">
                <a16:creationId xmlns:a16="http://schemas.microsoft.com/office/drawing/2014/main" id="{70CE40F0-DE52-4AE7-886D-795962E89F19}"/>
              </a:ext>
            </a:extLst>
          </p:cNvPr>
          <p:cNvCxnSpPr>
            <a:cxnSpLocks/>
          </p:cNvCxnSpPr>
          <p:nvPr/>
        </p:nvCxnSpPr>
        <p:spPr>
          <a:xfrm flipV="1">
            <a:off x="4216932" y="1666512"/>
            <a:ext cx="0" cy="40723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60732154-068F-4863-9ECE-0BA8DA924ECB}"/>
              </a:ext>
            </a:extLst>
          </p:cNvPr>
          <p:cNvSpPr txBox="1"/>
          <p:nvPr/>
        </p:nvSpPr>
        <p:spPr>
          <a:xfrm rot="16200000">
            <a:off x="3550522" y="4942288"/>
            <a:ext cx="103105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300GHz</a:t>
            </a:r>
            <a:endParaRPr kumimoji="1" lang="ja-JP" altLang="en-US" dirty="0">
              <a:latin typeface="Arial" panose="020B0604020202020204" pitchFamily="34" charset="0"/>
              <a:cs typeface="Arial" panose="020B0604020202020204" pitchFamily="34" charset="0"/>
            </a:endParaRPr>
          </a:p>
        </p:txBody>
      </p:sp>
      <p:cxnSp>
        <p:nvCxnSpPr>
          <p:cNvPr id="24" name="直線コネクタ 23">
            <a:extLst>
              <a:ext uri="{FF2B5EF4-FFF2-40B4-BE49-F238E27FC236}">
                <a16:creationId xmlns:a16="http://schemas.microsoft.com/office/drawing/2014/main" id="{0157AD66-388D-4F44-B2F8-DD65C7DFE6D7}"/>
              </a:ext>
            </a:extLst>
          </p:cNvPr>
          <p:cNvCxnSpPr>
            <a:cxnSpLocks/>
          </p:cNvCxnSpPr>
          <p:nvPr/>
        </p:nvCxnSpPr>
        <p:spPr>
          <a:xfrm flipV="1">
            <a:off x="4831244" y="1685366"/>
            <a:ext cx="0" cy="404567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F8EBFBF9-74FA-4F64-8B36-A7C9AB3945B7}"/>
              </a:ext>
            </a:extLst>
          </p:cNvPr>
          <p:cNvSpPr txBox="1"/>
          <p:nvPr/>
        </p:nvSpPr>
        <p:spPr>
          <a:xfrm rot="16200000">
            <a:off x="4454530" y="4942287"/>
            <a:ext cx="103105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400GHz</a:t>
            </a:r>
            <a:endParaRPr kumimoji="1" lang="ja-JP" altLang="en-US" dirty="0">
              <a:latin typeface="Arial" panose="020B0604020202020204" pitchFamily="34" charset="0"/>
              <a:cs typeface="Arial" panose="020B0604020202020204" pitchFamily="34" charset="0"/>
            </a:endParaRPr>
          </a:p>
        </p:txBody>
      </p:sp>
      <p:sp>
        <p:nvSpPr>
          <p:cNvPr id="26" name="コンテンツ プレースホルダー 2">
            <a:extLst>
              <a:ext uri="{FF2B5EF4-FFF2-40B4-BE49-F238E27FC236}">
                <a16:creationId xmlns:a16="http://schemas.microsoft.com/office/drawing/2014/main" id="{91555EE9-B0A8-4D09-A9A8-C255CE671038}"/>
              </a:ext>
            </a:extLst>
          </p:cNvPr>
          <p:cNvSpPr>
            <a:spLocks noGrp="1"/>
          </p:cNvSpPr>
          <p:nvPr>
            <p:ph idx="1"/>
          </p:nvPr>
        </p:nvSpPr>
        <p:spPr>
          <a:xfrm>
            <a:off x="7455782" y="1600411"/>
            <a:ext cx="4336050" cy="4351338"/>
          </a:xfrm>
        </p:spPr>
        <p:txBody>
          <a:bodyPr>
            <a:normAutofit/>
          </a:bodyPr>
          <a:lstStyle/>
          <a:p>
            <a:r>
              <a:rPr lang="ja-JP" altLang="en-US" sz="2000" dirty="0"/>
              <a:t>信号源と</a:t>
            </a:r>
            <a:r>
              <a:rPr lang="en-US" altLang="ja-JP" sz="2000" dirty="0"/>
              <a:t>PA</a:t>
            </a:r>
            <a:r>
              <a:rPr lang="ja-JP" altLang="en-US" sz="2000" dirty="0"/>
              <a:t>を</a:t>
            </a:r>
            <a:r>
              <a:rPr lang="en-US" altLang="ja-JP" sz="2000" dirty="0"/>
              <a:t>DC-RF</a:t>
            </a:r>
            <a:r>
              <a:rPr lang="ja-JP" altLang="en-US" sz="2000" dirty="0"/>
              <a:t>変換効率と電力付加効率で比較すると、基本的に、高周波になるに従って落ちる傾向は同じ。やはり</a:t>
            </a:r>
            <a:r>
              <a:rPr lang="en-US" altLang="ja-JP" sz="2000" dirty="0" err="1"/>
              <a:t>InP</a:t>
            </a:r>
            <a:r>
              <a:rPr lang="ja-JP" altLang="en-US" sz="2000" dirty="0"/>
              <a:t>系の</a:t>
            </a:r>
            <a:r>
              <a:rPr lang="en-US" altLang="ja-JP" sz="2000" dirty="0"/>
              <a:t>PA</a:t>
            </a:r>
            <a:r>
              <a:rPr lang="ja-JP" altLang="en-US" sz="2000" dirty="0"/>
              <a:t>の効率が良いが、信号源の値も同じ程度である。したがって、</a:t>
            </a:r>
            <a:r>
              <a:rPr lang="en-US" altLang="ja-JP" sz="2000" dirty="0"/>
              <a:t>PA</a:t>
            </a:r>
            <a:r>
              <a:rPr lang="ja-JP" altLang="en-US" sz="2000" dirty="0"/>
              <a:t>を用いるシステムが有効かは効率からは判断できない。</a:t>
            </a:r>
            <a:endParaRPr lang="en-US" altLang="ja-JP" sz="2000" dirty="0"/>
          </a:p>
        </p:txBody>
      </p:sp>
      <p:cxnSp>
        <p:nvCxnSpPr>
          <p:cNvPr id="28" name="直線コネクタ 27">
            <a:extLst>
              <a:ext uri="{FF2B5EF4-FFF2-40B4-BE49-F238E27FC236}">
                <a16:creationId xmlns:a16="http://schemas.microsoft.com/office/drawing/2014/main" id="{B03C94AF-CA1D-492D-8A9F-853C126898EE}"/>
              </a:ext>
            </a:extLst>
          </p:cNvPr>
          <p:cNvCxnSpPr>
            <a:cxnSpLocks/>
          </p:cNvCxnSpPr>
          <p:nvPr/>
        </p:nvCxnSpPr>
        <p:spPr>
          <a:xfrm>
            <a:off x="1801713" y="2378075"/>
            <a:ext cx="1450534" cy="1119269"/>
          </a:xfrm>
          <a:prstGeom prst="line">
            <a:avLst/>
          </a:prstGeom>
          <a:ln w="76200">
            <a:solidFill>
              <a:srgbClr val="C00000">
                <a:alpha val="80000"/>
              </a:srgbClr>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EA3B3B92-C764-4687-AC89-E1B4425C387A}"/>
              </a:ext>
            </a:extLst>
          </p:cNvPr>
          <p:cNvSpPr txBox="1"/>
          <p:nvPr/>
        </p:nvSpPr>
        <p:spPr>
          <a:xfrm rot="2258431">
            <a:off x="2234531" y="3208879"/>
            <a:ext cx="1013932" cy="369332"/>
          </a:xfrm>
          <a:prstGeom prst="rect">
            <a:avLst/>
          </a:prstGeom>
          <a:noFill/>
        </p:spPr>
        <p:txBody>
          <a:bodyPr wrap="none" rtlCol="0">
            <a:spAutoFit/>
          </a:bodyPr>
          <a:lstStyle/>
          <a:p>
            <a:r>
              <a:rPr lang="en-US" altLang="ja-JP" dirty="0" err="1">
                <a:solidFill>
                  <a:srgbClr val="C00000"/>
                </a:solidFill>
                <a:latin typeface="Arial" panose="020B0604020202020204" pitchFamily="34" charset="0"/>
                <a:cs typeface="Arial" panose="020B0604020202020204" pitchFamily="34" charset="0"/>
              </a:rPr>
              <a:t>GaN</a:t>
            </a:r>
            <a:r>
              <a:rPr kumimoji="1" lang="en-US" altLang="ja-JP" dirty="0">
                <a:solidFill>
                  <a:srgbClr val="C00000"/>
                </a:solidFill>
                <a:latin typeface="Arial" panose="020B0604020202020204" pitchFamily="34" charset="0"/>
                <a:cs typeface="Arial" panose="020B0604020202020204" pitchFamily="34" charset="0"/>
              </a:rPr>
              <a:t> PA</a:t>
            </a:r>
            <a:endParaRPr kumimoji="1" lang="ja-JP" altLang="en-US" dirty="0">
              <a:solidFill>
                <a:srgbClr val="C00000"/>
              </a:solidFill>
              <a:latin typeface="Arial" panose="020B0604020202020204" pitchFamily="34" charset="0"/>
              <a:cs typeface="Arial" panose="020B0604020202020204" pitchFamily="34" charset="0"/>
            </a:endParaRPr>
          </a:p>
        </p:txBody>
      </p:sp>
      <p:cxnSp>
        <p:nvCxnSpPr>
          <p:cNvPr id="32" name="直線コネクタ 31">
            <a:extLst>
              <a:ext uri="{FF2B5EF4-FFF2-40B4-BE49-F238E27FC236}">
                <a16:creationId xmlns:a16="http://schemas.microsoft.com/office/drawing/2014/main" id="{4E74770F-31C9-48C7-91FD-5A2EDE8F76D6}"/>
              </a:ext>
            </a:extLst>
          </p:cNvPr>
          <p:cNvCxnSpPr>
            <a:cxnSpLocks/>
          </p:cNvCxnSpPr>
          <p:nvPr/>
        </p:nvCxnSpPr>
        <p:spPr>
          <a:xfrm>
            <a:off x="1806575" y="2489200"/>
            <a:ext cx="438150" cy="69850"/>
          </a:xfrm>
          <a:prstGeom prst="line">
            <a:avLst/>
          </a:prstGeom>
          <a:ln w="76200">
            <a:solidFill>
              <a:srgbClr val="00B0F0">
                <a:alpha val="80000"/>
              </a:srgbClr>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B77CE47A-50F1-43BC-9011-463B8BA658FC}"/>
              </a:ext>
            </a:extLst>
          </p:cNvPr>
          <p:cNvSpPr txBox="1"/>
          <p:nvPr/>
        </p:nvSpPr>
        <p:spPr>
          <a:xfrm rot="1773550">
            <a:off x="3058409" y="3318519"/>
            <a:ext cx="1052404" cy="369332"/>
          </a:xfrm>
          <a:prstGeom prst="rect">
            <a:avLst/>
          </a:prstGeom>
          <a:noFill/>
        </p:spPr>
        <p:txBody>
          <a:bodyPr wrap="none" rtlCol="0">
            <a:spAutoFit/>
          </a:bodyPr>
          <a:lstStyle/>
          <a:p>
            <a:r>
              <a:rPr kumimoji="1" lang="en-US" altLang="ja-JP" dirty="0" err="1">
                <a:solidFill>
                  <a:srgbClr val="00B0F0"/>
                </a:solidFill>
                <a:latin typeface="Arial" panose="020B0604020202020204" pitchFamily="34" charset="0"/>
                <a:cs typeface="Arial" panose="020B0604020202020204" pitchFamily="34" charset="0"/>
              </a:rPr>
              <a:t>SiGe</a:t>
            </a:r>
            <a:r>
              <a:rPr kumimoji="1" lang="en-US" altLang="ja-JP" dirty="0">
                <a:solidFill>
                  <a:srgbClr val="00B0F0"/>
                </a:solidFill>
                <a:latin typeface="Arial" panose="020B0604020202020204" pitchFamily="34" charset="0"/>
                <a:cs typeface="Arial" panose="020B0604020202020204" pitchFamily="34" charset="0"/>
              </a:rPr>
              <a:t> PA</a:t>
            </a:r>
            <a:endParaRPr kumimoji="1" lang="ja-JP" altLang="en-US" dirty="0">
              <a:solidFill>
                <a:srgbClr val="00B0F0"/>
              </a:solidFill>
              <a:latin typeface="Arial" panose="020B0604020202020204" pitchFamily="34" charset="0"/>
              <a:cs typeface="Arial" panose="020B0604020202020204" pitchFamily="34" charset="0"/>
            </a:endParaRPr>
          </a:p>
        </p:txBody>
      </p:sp>
      <p:cxnSp>
        <p:nvCxnSpPr>
          <p:cNvPr id="35" name="直線コネクタ 34">
            <a:extLst>
              <a:ext uri="{FF2B5EF4-FFF2-40B4-BE49-F238E27FC236}">
                <a16:creationId xmlns:a16="http://schemas.microsoft.com/office/drawing/2014/main" id="{BB0D91E6-1771-4D9F-A012-AA2807EA3AEA}"/>
              </a:ext>
            </a:extLst>
          </p:cNvPr>
          <p:cNvCxnSpPr>
            <a:cxnSpLocks/>
          </p:cNvCxnSpPr>
          <p:nvPr/>
        </p:nvCxnSpPr>
        <p:spPr>
          <a:xfrm>
            <a:off x="2229481" y="2559818"/>
            <a:ext cx="1478919" cy="840607"/>
          </a:xfrm>
          <a:prstGeom prst="line">
            <a:avLst/>
          </a:prstGeom>
          <a:ln w="76200">
            <a:solidFill>
              <a:srgbClr val="00B0F0">
                <a:alpha val="80000"/>
              </a:srgb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AA661B4-7C4C-4982-82C2-4CC0AB117A7F}"/>
              </a:ext>
            </a:extLst>
          </p:cNvPr>
          <p:cNvCxnSpPr>
            <a:cxnSpLocks/>
          </p:cNvCxnSpPr>
          <p:nvPr/>
        </p:nvCxnSpPr>
        <p:spPr>
          <a:xfrm>
            <a:off x="1809946" y="2403835"/>
            <a:ext cx="735291" cy="103694"/>
          </a:xfrm>
          <a:prstGeom prst="line">
            <a:avLst/>
          </a:prstGeom>
          <a:ln w="76200">
            <a:solidFill>
              <a:srgbClr val="92D050">
                <a:alpha val="80000"/>
              </a:srgbClr>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7C264585-5D9F-4BB5-B5AB-FD425B335786}"/>
              </a:ext>
            </a:extLst>
          </p:cNvPr>
          <p:cNvSpPr txBox="1"/>
          <p:nvPr/>
        </p:nvSpPr>
        <p:spPr>
          <a:xfrm rot="2013307">
            <a:off x="3480582" y="3061323"/>
            <a:ext cx="744627" cy="369332"/>
          </a:xfrm>
          <a:prstGeom prst="rect">
            <a:avLst/>
          </a:prstGeom>
          <a:noFill/>
        </p:spPr>
        <p:txBody>
          <a:bodyPr wrap="none" rtlCol="0">
            <a:spAutoFit/>
          </a:bodyPr>
          <a:lstStyle/>
          <a:p>
            <a:r>
              <a:rPr kumimoji="1" lang="en-US" altLang="ja-JP" dirty="0">
                <a:solidFill>
                  <a:srgbClr val="92D050"/>
                </a:solidFill>
                <a:latin typeface="Arial" panose="020B0604020202020204" pitchFamily="34" charset="0"/>
                <a:cs typeface="Arial" panose="020B0604020202020204" pitchFamily="34" charset="0"/>
              </a:rPr>
              <a:t>Si PA</a:t>
            </a:r>
            <a:endParaRPr kumimoji="1" lang="ja-JP" altLang="en-US" dirty="0">
              <a:solidFill>
                <a:srgbClr val="92D050"/>
              </a:solidFill>
              <a:latin typeface="Arial" panose="020B0604020202020204" pitchFamily="34" charset="0"/>
              <a:cs typeface="Arial" panose="020B0604020202020204" pitchFamily="34" charset="0"/>
            </a:endParaRPr>
          </a:p>
        </p:txBody>
      </p:sp>
      <p:cxnSp>
        <p:nvCxnSpPr>
          <p:cNvPr id="43" name="直線コネクタ 42">
            <a:extLst>
              <a:ext uri="{FF2B5EF4-FFF2-40B4-BE49-F238E27FC236}">
                <a16:creationId xmlns:a16="http://schemas.microsoft.com/office/drawing/2014/main" id="{48BFD16A-D802-4FA5-B87E-231A0936450E}"/>
              </a:ext>
            </a:extLst>
          </p:cNvPr>
          <p:cNvCxnSpPr>
            <a:cxnSpLocks/>
          </p:cNvCxnSpPr>
          <p:nvPr/>
        </p:nvCxnSpPr>
        <p:spPr>
          <a:xfrm>
            <a:off x="2529083" y="2503848"/>
            <a:ext cx="1290442" cy="877527"/>
          </a:xfrm>
          <a:prstGeom prst="line">
            <a:avLst/>
          </a:prstGeom>
          <a:ln w="76200">
            <a:solidFill>
              <a:srgbClr val="92D050">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029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4DC48-C545-4B1C-B623-22EF61543224}"/>
              </a:ext>
            </a:extLst>
          </p:cNvPr>
          <p:cNvSpPr>
            <a:spLocks noGrp="1"/>
          </p:cNvSpPr>
          <p:nvPr>
            <p:ph type="title"/>
          </p:nvPr>
        </p:nvSpPr>
        <p:spPr/>
        <p:txBody>
          <a:bodyPr/>
          <a:lstStyle/>
          <a:p>
            <a:r>
              <a:rPr kumimoji="1" lang="ja-JP" altLang="en-US" dirty="0"/>
              <a:t>信号源、</a:t>
            </a:r>
            <a:r>
              <a:rPr kumimoji="1" lang="en-US" altLang="ja-JP" dirty="0"/>
              <a:t>PA</a:t>
            </a:r>
            <a:r>
              <a:rPr kumimoji="1" lang="ja-JP" altLang="en-US" dirty="0"/>
              <a:t>まとめ</a:t>
            </a:r>
          </a:p>
        </p:txBody>
      </p:sp>
      <p:sp>
        <p:nvSpPr>
          <p:cNvPr id="3" name="コンテンツ プレースホルダー 2">
            <a:extLst>
              <a:ext uri="{FF2B5EF4-FFF2-40B4-BE49-F238E27FC236}">
                <a16:creationId xmlns:a16="http://schemas.microsoft.com/office/drawing/2014/main" id="{E1D2B3A4-643D-4C6A-9A4F-B45AD5746118}"/>
              </a:ext>
            </a:extLst>
          </p:cNvPr>
          <p:cNvSpPr>
            <a:spLocks noGrp="1"/>
          </p:cNvSpPr>
          <p:nvPr>
            <p:ph idx="1"/>
          </p:nvPr>
        </p:nvSpPr>
        <p:spPr>
          <a:xfrm>
            <a:off x="838200" y="1825624"/>
            <a:ext cx="10515600" cy="4833359"/>
          </a:xfrm>
        </p:spPr>
        <p:txBody>
          <a:bodyPr>
            <a:normAutofit fontScale="92500" lnSpcReduction="10000"/>
          </a:bodyPr>
          <a:lstStyle/>
          <a:p>
            <a:r>
              <a:rPr kumimoji="1" lang="ja-JP" altLang="en-US" dirty="0"/>
              <a:t>信号源において、</a:t>
            </a:r>
            <a:r>
              <a:rPr kumimoji="1" lang="en-US" altLang="ja-JP" dirty="0"/>
              <a:t>UTC-PD, RTD, </a:t>
            </a:r>
            <a:r>
              <a:rPr kumimoji="1" lang="ja-JP" altLang="en-US" dirty="0"/>
              <a:t>トランジスタとも</a:t>
            </a:r>
            <a:r>
              <a:rPr kumimoji="1" lang="en-US" altLang="ja-JP" dirty="0"/>
              <a:t>300GHz</a:t>
            </a:r>
            <a:r>
              <a:rPr kumimoji="1" lang="ja-JP" altLang="en-US" dirty="0"/>
              <a:t>帯では</a:t>
            </a:r>
            <a:r>
              <a:rPr kumimoji="1" lang="en-US" altLang="ja-JP" dirty="0" err="1"/>
              <a:t>mW</a:t>
            </a:r>
            <a:r>
              <a:rPr kumimoji="1" lang="ja-JP" altLang="en-US" dirty="0"/>
              <a:t>を超える出力が可能</a:t>
            </a:r>
            <a:endParaRPr kumimoji="1" lang="en-US" altLang="ja-JP" dirty="0"/>
          </a:p>
          <a:p>
            <a:r>
              <a:rPr kumimoji="1" lang="en-US" altLang="ja-JP" dirty="0"/>
              <a:t>UTC-PD</a:t>
            </a:r>
            <a:r>
              <a:rPr kumimoji="1" lang="ja-JP" altLang="en-US" dirty="0"/>
              <a:t>はコム技術により超低位相雑音が可能</a:t>
            </a:r>
            <a:endParaRPr kumimoji="1" lang="en-US" altLang="ja-JP" dirty="0"/>
          </a:p>
          <a:p>
            <a:r>
              <a:rPr lang="ja-JP" altLang="en-US" dirty="0"/>
              <a:t>化合物</a:t>
            </a:r>
            <a:r>
              <a:rPr lang="en-US" altLang="ja-JP" dirty="0"/>
              <a:t>PA</a:t>
            </a:r>
            <a:r>
              <a:rPr lang="ja-JP" altLang="en-US" dirty="0"/>
              <a:t>を用いることで</a:t>
            </a:r>
            <a:r>
              <a:rPr lang="en-US" altLang="ja-JP" dirty="0"/>
              <a:t>300GHz</a:t>
            </a:r>
            <a:r>
              <a:rPr lang="ja-JP" altLang="en-US" dirty="0"/>
              <a:t>帯では</a:t>
            </a:r>
            <a:r>
              <a:rPr lang="en-US" altLang="ja-JP" dirty="0"/>
              <a:t>&gt;10dBm</a:t>
            </a:r>
            <a:r>
              <a:rPr lang="ja-JP" altLang="en-US" dirty="0"/>
              <a:t>の出力が得られる</a:t>
            </a:r>
            <a:endParaRPr lang="en-US" altLang="ja-JP" dirty="0"/>
          </a:p>
          <a:p>
            <a:r>
              <a:rPr lang="ja-JP" altLang="en-US" dirty="0"/>
              <a:t>シリコン系</a:t>
            </a:r>
            <a:r>
              <a:rPr lang="en-US" altLang="ja-JP" dirty="0"/>
              <a:t>MMIC</a:t>
            </a:r>
            <a:r>
              <a:rPr lang="ja-JP" altLang="en-US" dirty="0"/>
              <a:t>トランスミッターでは高度な回路技術により、各種変調、ビームフォーミングなどが可能であり、出力以外の面で大きなアドバンテージを持つ</a:t>
            </a:r>
            <a:endParaRPr lang="en-US" altLang="ja-JP" dirty="0"/>
          </a:p>
          <a:p>
            <a:r>
              <a:rPr lang="ja-JP" altLang="en-US" dirty="0"/>
              <a:t>シリコン系</a:t>
            </a:r>
            <a:r>
              <a:rPr lang="en-US" altLang="ja-JP" dirty="0"/>
              <a:t>MMIC</a:t>
            </a:r>
            <a:r>
              <a:rPr lang="ja-JP" altLang="en-US" dirty="0"/>
              <a:t>の</a:t>
            </a:r>
            <a:r>
              <a:rPr kumimoji="1" lang="ja-JP" altLang="en-US" dirty="0"/>
              <a:t>出力向上の方法として化合物</a:t>
            </a:r>
            <a:r>
              <a:rPr kumimoji="1" lang="en-US" altLang="ja-JP" dirty="0"/>
              <a:t>PA</a:t>
            </a:r>
            <a:r>
              <a:rPr kumimoji="1" lang="ja-JP" altLang="en-US" dirty="0"/>
              <a:t>とのハイブリッド集積が</a:t>
            </a:r>
            <a:r>
              <a:rPr kumimoji="1" lang="en-US" altLang="ja-JP" dirty="0"/>
              <a:t>300GHz</a:t>
            </a:r>
            <a:r>
              <a:rPr kumimoji="1" lang="ja-JP" altLang="en-US" dirty="0"/>
              <a:t>程度の周波数から広く検討が進んでいる</a:t>
            </a:r>
            <a:br>
              <a:rPr lang="en-US" altLang="ja-JP" dirty="0"/>
            </a:br>
            <a:r>
              <a:rPr lang="en-US" altLang="ja-JP" dirty="0"/>
              <a:t>※</a:t>
            </a:r>
            <a:r>
              <a:rPr lang="ja-JP" altLang="en-US" dirty="0"/>
              <a:t>補助資料</a:t>
            </a:r>
            <a:r>
              <a:rPr lang="en-US" altLang="ja-JP" dirty="0"/>
              <a:t>_Heterogeneous Integration</a:t>
            </a:r>
            <a:endParaRPr kumimoji="1" lang="en-US" altLang="ja-JP" dirty="0"/>
          </a:p>
          <a:p>
            <a:r>
              <a:rPr kumimoji="1" lang="ja-JP" altLang="en-US" dirty="0"/>
              <a:t>ハイブリッドにする場合、シリコンと化合物の価格差は大きいため、化合物の回路面積はシリコンに比べて小さくする必要がある</a:t>
            </a:r>
          </a:p>
        </p:txBody>
      </p:sp>
    </p:spTree>
    <p:extLst>
      <p:ext uri="{BB962C8B-B14F-4D97-AF65-F5344CB8AC3E}">
        <p14:creationId xmlns:p14="http://schemas.microsoft.com/office/powerpoint/2010/main" val="21487544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4A3EB-079A-4547-A514-A7CBFB4886F8}"/>
              </a:ext>
            </a:extLst>
          </p:cNvPr>
          <p:cNvSpPr>
            <a:spLocks noGrp="1"/>
          </p:cNvSpPr>
          <p:nvPr>
            <p:ph type="ctrTitle"/>
          </p:nvPr>
        </p:nvSpPr>
        <p:spPr/>
        <p:txBody>
          <a:bodyPr/>
          <a:lstStyle/>
          <a:p>
            <a:r>
              <a:rPr lang="ja-JP" altLang="en-US" dirty="0"/>
              <a:t>受信器まとめ</a:t>
            </a:r>
            <a:endParaRPr kumimoji="1" lang="ja-JP" altLang="en-US" dirty="0"/>
          </a:p>
        </p:txBody>
      </p:sp>
      <p:sp>
        <p:nvSpPr>
          <p:cNvPr id="3" name="正方形/長方形 2">
            <a:extLst>
              <a:ext uri="{FF2B5EF4-FFF2-40B4-BE49-F238E27FC236}">
                <a16:creationId xmlns:a16="http://schemas.microsoft.com/office/drawing/2014/main" id="{635A4987-5D89-4D34-8A1F-BAD86654830E}"/>
              </a:ext>
            </a:extLst>
          </p:cNvPr>
          <p:cNvSpPr/>
          <p:nvPr/>
        </p:nvSpPr>
        <p:spPr>
          <a:xfrm>
            <a:off x="8039491" y="6091051"/>
            <a:ext cx="3300904" cy="369332"/>
          </a:xfrm>
          <a:prstGeom prst="rect">
            <a:avLst/>
          </a:prstGeom>
        </p:spPr>
        <p:txBody>
          <a:bodyPr wrap="none">
            <a:spAutoFit/>
          </a:bodyPr>
          <a:lstStyle/>
          <a:p>
            <a:r>
              <a:rPr lang="en-US" altLang="ja-JP" dirty="0"/>
              <a:t>※</a:t>
            </a:r>
            <a:r>
              <a:rPr lang="ja-JP" altLang="en-US" dirty="0"/>
              <a:t>補助資料</a:t>
            </a:r>
            <a:r>
              <a:rPr lang="en-US" altLang="ja-JP" dirty="0"/>
              <a:t>_</a:t>
            </a:r>
            <a:r>
              <a:rPr lang="ja-JP" altLang="en-US" dirty="0"/>
              <a:t>レシーバーまとめ</a:t>
            </a:r>
            <a:endParaRPr lang="en-US" altLang="ja-JP" dirty="0"/>
          </a:p>
        </p:txBody>
      </p:sp>
    </p:spTree>
    <p:extLst>
      <p:ext uri="{BB962C8B-B14F-4D97-AF65-F5344CB8AC3E}">
        <p14:creationId xmlns:p14="http://schemas.microsoft.com/office/powerpoint/2010/main" val="3080503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4DC48-C545-4B1C-B623-22EF61543224}"/>
              </a:ext>
            </a:extLst>
          </p:cNvPr>
          <p:cNvSpPr>
            <a:spLocks noGrp="1"/>
          </p:cNvSpPr>
          <p:nvPr>
            <p:ph type="title"/>
          </p:nvPr>
        </p:nvSpPr>
        <p:spPr/>
        <p:txBody>
          <a:bodyPr/>
          <a:lstStyle/>
          <a:p>
            <a:r>
              <a:rPr kumimoji="1" lang="ja-JP" altLang="en-US" dirty="0"/>
              <a:t>取りまとめの方針</a:t>
            </a:r>
          </a:p>
        </p:txBody>
      </p:sp>
      <p:sp>
        <p:nvSpPr>
          <p:cNvPr id="3" name="コンテンツ プレースホルダー 2">
            <a:extLst>
              <a:ext uri="{FF2B5EF4-FFF2-40B4-BE49-F238E27FC236}">
                <a16:creationId xmlns:a16="http://schemas.microsoft.com/office/drawing/2014/main" id="{E1D2B3A4-643D-4C6A-9A4F-B45AD5746118}"/>
              </a:ext>
            </a:extLst>
          </p:cNvPr>
          <p:cNvSpPr>
            <a:spLocks noGrp="1"/>
          </p:cNvSpPr>
          <p:nvPr>
            <p:ph idx="1"/>
          </p:nvPr>
        </p:nvSpPr>
        <p:spPr/>
        <p:txBody>
          <a:bodyPr>
            <a:normAutofit/>
          </a:bodyPr>
          <a:lstStyle/>
          <a:p>
            <a:r>
              <a:rPr kumimoji="1" lang="ja-JP" altLang="en-US" dirty="0"/>
              <a:t>受信器は直接検波とミキサ・</a:t>
            </a:r>
            <a:r>
              <a:rPr kumimoji="1" lang="en-US" altLang="ja-JP" dirty="0"/>
              <a:t>LNA</a:t>
            </a:r>
            <a:r>
              <a:rPr kumimoji="1" lang="ja-JP" altLang="en-US" dirty="0"/>
              <a:t>集積</a:t>
            </a:r>
            <a:r>
              <a:rPr lang="en-US" altLang="ja-JP" dirty="0"/>
              <a:t>MMIC</a:t>
            </a:r>
            <a:r>
              <a:rPr lang="ja-JP" altLang="en-US" dirty="0"/>
              <a:t>レシーバ</a:t>
            </a:r>
            <a:r>
              <a:rPr kumimoji="1" lang="ja-JP" altLang="en-US" dirty="0"/>
              <a:t>で分別した調べた</a:t>
            </a:r>
            <a:endParaRPr kumimoji="1" lang="en-US" altLang="ja-JP" dirty="0"/>
          </a:p>
          <a:p>
            <a:r>
              <a:rPr kumimoji="1" lang="ja-JP" altLang="en-US" dirty="0"/>
              <a:t>直接検波は</a:t>
            </a:r>
            <a:r>
              <a:rPr lang="ja-JP" altLang="en-US" dirty="0"/>
              <a:t>ショットキーバリアダイオード（</a:t>
            </a:r>
            <a:r>
              <a:rPr kumimoji="1" lang="en-US" altLang="ja-JP" dirty="0"/>
              <a:t>SBD</a:t>
            </a:r>
            <a:r>
              <a:rPr kumimoji="1" lang="ja-JP" altLang="en-US" dirty="0"/>
              <a:t>）</a:t>
            </a:r>
            <a:r>
              <a:rPr kumimoji="1" lang="en-US" altLang="ja-JP" dirty="0"/>
              <a:t>, </a:t>
            </a:r>
            <a:r>
              <a:rPr kumimoji="1" lang="ja-JP" altLang="en-US" dirty="0"/>
              <a:t>フェルミレベル制御バリアダイオード（</a:t>
            </a:r>
            <a:r>
              <a:rPr kumimoji="1" lang="en-US" altLang="ja-JP" dirty="0"/>
              <a:t>FMBD</a:t>
            </a:r>
            <a:r>
              <a:rPr kumimoji="1" lang="ja-JP" altLang="en-US" dirty="0"/>
              <a:t>）</a:t>
            </a:r>
            <a:r>
              <a:rPr kumimoji="1" lang="en-US" altLang="ja-JP" dirty="0"/>
              <a:t>, RTD, </a:t>
            </a:r>
            <a:r>
              <a:rPr kumimoji="1" lang="ja-JP" altLang="en-US" dirty="0"/>
              <a:t>バックワードダイオード（</a:t>
            </a:r>
            <a:r>
              <a:rPr kumimoji="1" lang="en-US" altLang="ja-JP" dirty="0"/>
              <a:t>BWD</a:t>
            </a:r>
            <a:r>
              <a:rPr kumimoji="1" lang="ja-JP" altLang="en-US" dirty="0"/>
              <a:t>）</a:t>
            </a:r>
            <a:r>
              <a:rPr kumimoji="1" lang="en-US" altLang="ja-JP" dirty="0"/>
              <a:t>, CMOS, </a:t>
            </a:r>
            <a:r>
              <a:rPr kumimoji="1" lang="en-US" altLang="ja-JP" dirty="0" err="1"/>
              <a:t>GaN</a:t>
            </a:r>
            <a:r>
              <a:rPr kumimoji="1" lang="ja-JP" altLang="en-US" dirty="0"/>
              <a:t> </a:t>
            </a:r>
            <a:r>
              <a:rPr kumimoji="1" lang="en-US" altLang="ja-JP" dirty="0"/>
              <a:t>HEMT, GaAs</a:t>
            </a:r>
            <a:r>
              <a:rPr kumimoji="1" lang="ja-JP" altLang="en-US" dirty="0"/>
              <a:t> </a:t>
            </a:r>
            <a:r>
              <a:rPr kumimoji="1" lang="en-US" altLang="ja-JP" dirty="0"/>
              <a:t>HEMT</a:t>
            </a:r>
            <a:r>
              <a:rPr kumimoji="1" lang="ja-JP" altLang="en-US" dirty="0"/>
              <a:t>を調査し</a:t>
            </a:r>
            <a:r>
              <a:rPr kumimoji="1" lang="en-US" altLang="ja-JP" dirty="0"/>
              <a:t>, </a:t>
            </a:r>
            <a:r>
              <a:rPr kumimoji="1" lang="ja-JP" altLang="en-US" dirty="0"/>
              <a:t>雑音等価電力（</a:t>
            </a:r>
            <a:r>
              <a:rPr kumimoji="1" lang="en-US" altLang="ja-JP" dirty="0"/>
              <a:t>NEP</a:t>
            </a:r>
            <a:r>
              <a:rPr kumimoji="1" lang="ja-JP" altLang="en-US" dirty="0"/>
              <a:t>）で評価した</a:t>
            </a:r>
            <a:endParaRPr kumimoji="1" lang="en-US" altLang="ja-JP" dirty="0"/>
          </a:p>
          <a:p>
            <a:r>
              <a:rPr lang="ja-JP" altLang="en-US" dirty="0"/>
              <a:t>ミキサ・レシーバは</a:t>
            </a:r>
            <a:r>
              <a:rPr lang="en-US" altLang="ja-JP" dirty="0"/>
              <a:t>SBD, FMBD, CMOS,</a:t>
            </a:r>
            <a:r>
              <a:rPr lang="ja-JP" altLang="en-US" dirty="0"/>
              <a:t> </a:t>
            </a:r>
            <a:r>
              <a:rPr lang="en-US" altLang="ja-JP" dirty="0" err="1"/>
              <a:t>SiGe</a:t>
            </a:r>
            <a:r>
              <a:rPr lang="en-US" altLang="ja-JP" dirty="0"/>
              <a:t>, </a:t>
            </a:r>
            <a:r>
              <a:rPr lang="en-US" altLang="ja-JP" dirty="0" err="1"/>
              <a:t>InP</a:t>
            </a:r>
            <a:r>
              <a:rPr lang="ja-JP" altLang="en-US" dirty="0"/>
              <a:t> </a:t>
            </a:r>
            <a:r>
              <a:rPr lang="en-US" altLang="ja-JP" dirty="0"/>
              <a:t>HEMT,</a:t>
            </a:r>
            <a:r>
              <a:rPr lang="ja-JP" altLang="en-US" dirty="0"/>
              <a:t> </a:t>
            </a:r>
            <a:r>
              <a:rPr lang="en-US" altLang="ja-JP" dirty="0" err="1"/>
              <a:t>InP</a:t>
            </a:r>
            <a:r>
              <a:rPr lang="en-US" altLang="ja-JP" dirty="0"/>
              <a:t> HBT, </a:t>
            </a:r>
            <a:r>
              <a:rPr lang="en-US" altLang="ja-JP" dirty="0" err="1"/>
              <a:t>mHEMT</a:t>
            </a:r>
            <a:r>
              <a:rPr lang="ja-JP" altLang="en-US" dirty="0"/>
              <a:t>を調査し、</a:t>
            </a:r>
            <a:r>
              <a:rPr lang="en-US" altLang="ja-JP" dirty="0"/>
              <a:t>Noise Figure</a:t>
            </a:r>
            <a:r>
              <a:rPr lang="ja-JP" altLang="en-US" dirty="0" err="1"/>
              <a:t>で評</a:t>
            </a:r>
            <a:r>
              <a:rPr lang="ja-JP" altLang="en-US" dirty="0"/>
              <a:t>価した</a:t>
            </a:r>
            <a:endParaRPr lang="en-US" altLang="ja-JP" dirty="0"/>
          </a:p>
          <a:p>
            <a:r>
              <a:rPr kumimoji="1" lang="en-US" altLang="ja-JP" dirty="0"/>
              <a:t>LNA</a:t>
            </a:r>
            <a:r>
              <a:rPr kumimoji="1" lang="ja-JP" altLang="en-US" dirty="0"/>
              <a:t>を用いることで</a:t>
            </a:r>
            <a:r>
              <a:rPr kumimoji="1" lang="en-US" altLang="ja-JP" dirty="0"/>
              <a:t>NF</a:t>
            </a:r>
            <a:r>
              <a:rPr lang="ja-JP" altLang="en-US" dirty="0"/>
              <a:t>を下げられるため</a:t>
            </a:r>
            <a:r>
              <a:rPr lang="en-US" altLang="ja-JP" dirty="0"/>
              <a:t>LNA</a:t>
            </a:r>
            <a:r>
              <a:rPr lang="ja-JP" altLang="en-US" dirty="0"/>
              <a:t>単体の特性もとりまとめた</a:t>
            </a:r>
            <a:endParaRPr kumimoji="1" lang="en-US" altLang="ja-JP" dirty="0"/>
          </a:p>
          <a:p>
            <a:endParaRPr kumimoji="1" lang="ja-JP" altLang="en-US" dirty="0"/>
          </a:p>
        </p:txBody>
      </p:sp>
    </p:spTree>
    <p:extLst>
      <p:ext uri="{BB962C8B-B14F-4D97-AF65-F5344CB8AC3E}">
        <p14:creationId xmlns:p14="http://schemas.microsoft.com/office/powerpoint/2010/main" val="301909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689E35-A938-46F3-B7F2-0F25AA2B1066}"/>
              </a:ext>
            </a:extLst>
          </p:cNvPr>
          <p:cNvSpPr>
            <a:spLocks noGrp="1"/>
          </p:cNvSpPr>
          <p:nvPr>
            <p:ph type="title"/>
          </p:nvPr>
        </p:nvSpPr>
        <p:spPr/>
        <p:txBody>
          <a:bodyPr/>
          <a:lstStyle/>
          <a:p>
            <a:r>
              <a:rPr lang="ja-JP" altLang="en-US" dirty="0"/>
              <a:t>直接検波</a:t>
            </a:r>
            <a:endParaRPr kumimoji="1" lang="ja-JP" altLang="en-US" dirty="0"/>
          </a:p>
        </p:txBody>
      </p:sp>
      <p:graphicFrame>
        <p:nvGraphicFramePr>
          <p:cNvPr id="22" name="グラフ 21">
            <a:extLst>
              <a:ext uri="{FF2B5EF4-FFF2-40B4-BE49-F238E27FC236}">
                <a16:creationId xmlns:a16="http://schemas.microsoft.com/office/drawing/2014/main" id="{7919F997-CD64-4A74-9F9E-411B2157E82A}"/>
              </a:ext>
            </a:extLst>
          </p:cNvPr>
          <p:cNvGraphicFramePr>
            <a:graphicFrameLocks/>
          </p:cNvGraphicFramePr>
          <p:nvPr>
            <p:extLst>
              <p:ext uri="{D42A27DB-BD31-4B8C-83A1-F6EECF244321}">
                <p14:modId xmlns:p14="http://schemas.microsoft.com/office/powerpoint/2010/main" val="1298144700"/>
              </p:ext>
            </p:extLst>
          </p:nvPr>
        </p:nvGraphicFramePr>
        <p:xfrm>
          <a:off x="2418744" y="1386263"/>
          <a:ext cx="7354512" cy="5106612"/>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直線コネクタ 3">
            <a:extLst>
              <a:ext uri="{FF2B5EF4-FFF2-40B4-BE49-F238E27FC236}">
                <a16:creationId xmlns:a16="http://schemas.microsoft.com/office/drawing/2014/main" id="{9ECF9385-D4F4-4062-9408-1E6E299C0747}"/>
              </a:ext>
            </a:extLst>
          </p:cNvPr>
          <p:cNvCxnSpPr>
            <a:cxnSpLocks/>
          </p:cNvCxnSpPr>
          <p:nvPr/>
        </p:nvCxnSpPr>
        <p:spPr>
          <a:xfrm flipV="1">
            <a:off x="3568700" y="4312830"/>
            <a:ext cx="5841912" cy="1421220"/>
          </a:xfrm>
          <a:prstGeom prst="line">
            <a:avLst/>
          </a:prstGeom>
          <a:ln w="76200">
            <a:solidFill>
              <a:srgbClr val="002060">
                <a:alpha val="20000"/>
              </a:srgbClr>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5B967C3A-DBE4-41DA-BB67-06DA65363BAC}"/>
              </a:ext>
            </a:extLst>
          </p:cNvPr>
          <p:cNvCxnSpPr>
            <a:cxnSpLocks/>
          </p:cNvCxnSpPr>
          <p:nvPr/>
        </p:nvCxnSpPr>
        <p:spPr>
          <a:xfrm flipV="1">
            <a:off x="6070600" y="4445000"/>
            <a:ext cx="3479800" cy="882650"/>
          </a:xfrm>
          <a:prstGeom prst="line">
            <a:avLst/>
          </a:prstGeom>
          <a:ln w="76200">
            <a:solidFill>
              <a:schemeClr val="bg1">
                <a:lumMod val="65000"/>
                <a:alpha val="38000"/>
              </a:schemeClr>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B046399F-9DA3-449B-A7CC-539B7E4EC539}"/>
              </a:ext>
            </a:extLst>
          </p:cNvPr>
          <p:cNvSpPr txBox="1"/>
          <p:nvPr/>
        </p:nvSpPr>
        <p:spPr>
          <a:xfrm rot="20713145">
            <a:off x="5280058" y="5228796"/>
            <a:ext cx="657552" cy="369332"/>
          </a:xfrm>
          <a:prstGeom prst="rect">
            <a:avLst/>
          </a:prstGeom>
          <a:noFill/>
        </p:spPr>
        <p:txBody>
          <a:bodyPr wrap="none" rtlCol="0">
            <a:spAutoFit/>
          </a:bodyPr>
          <a:lstStyle/>
          <a:p>
            <a:r>
              <a:rPr kumimoji="1" lang="en-US" altLang="ja-JP" dirty="0"/>
              <a:t>SBD</a:t>
            </a:r>
            <a:endParaRPr kumimoji="1" lang="ja-JP" altLang="en-US" dirty="0"/>
          </a:p>
        </p:txBody>
      </p:sp>
      <p:sp>
        <p:nvSpPr>
          <p:cNvPr id="10" name="テキスト ボックス 9">
            <a:extLst>
              <a:ext uri="{FF2B5EF4-FFF2-40B4-BE49-F238E27FC236}">
                <a16:creationId xmlns:a16="http://schemas.microsoft.com/office/drawing/2014/main" id="{8BD7E4B5-4B0C-44DE-A8D5-8826A02E3AE7}"/>
              </a:ext>
            </a:extLst>
          </p:cNvPr>
          <p:cNvSpPr txBox="1"/>
          <p:nvPr/>
        </p:nvSpPr>
        <p:spPr>
          <a:xfrm rot="20713145">
            <a:off x="7938458" y="4742617"/>
            <a:ext cx="865943" cy="369332"/>
          </a:xfrm>
          <a:prstGeom prst="rect">
            <a:avLst/>
          </a:prstGeom>
          <a:noFill/>
        </p:spPr>
        <p:txBody>
          <a:bodyPr wrap="none" rtlCol="0">
            <a:spAutoFit/>
          </a:bodyPr>
          <a:lstStyle/>
          <a:p>
            <a:r>
              <a:rPr kumimoji="1" lang="en-US" altLang="ja-JP" dirty="0"/>
              <a:t>FMBD</a:t>
            </a:r>
            <a:endParaRPr kumimoji="1" lang="ja-JP" altLang="en-US" dirty="0"/>
          </a:p>
        </p:txBody>
      </p:sp>
      <p:cxnSp>
        <p:nvCxnSpPr>
          <p:cNvPr id="9" name="直線コネクタ 8">
            <a:extLst>
              <a:ext uri="{FF2B5EF4-FFF2-40B4-BE49-F238E27FC236}">
                <a16:creationId xmlns:a16="http://schemas.microsoft.com/office/drawing/2014/main" id="{4B5717DB-576A-4661-8FCC-8FE4916F7237}"/>
              </a:ext>
            </a:extLst>
          </p:cNvPr>
          <p:cNvCxnSpPr>
            <a:cxnSpLocks/>
          </p:cNvCxnSpPr>
          <p:nvPr/>
        </p:nvCxnSpPr>
        <p:spPr>
          <a:xfrm flipV="1">
            <a:off x="6096000" y="4197351"/>
            <a:ext cx="3060700" cy="749299"/>
          </a:xfrm>
          <a:prstGeom prst="line">
            <a:avLst/>
          </a:prstGeom>
          <a:ln w="76200">
            <a:solidFill>
              <a:srgbClr val="FFC000">
                <a:alpha val="30000"/>
              </a:srgb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CA69E2EB-EA73-4A64-A3C0-ACA7F4469A94}"/>
              </a:ext>
            </a:extLst>
          </p:cNvPr>
          <p:cNvSpPr txBox="1"/>
          <p:nvPr/>
        </p:nvSpPr>
        <p:spPr>
          <a:xfrm rot="20749283">
            <a:off x="8142240" y="4006937"/>
            <a:ext cx="865943" cy="369332"/>
          </a:xfrm>
          <a:prstGeom prst="rect">
            <a:avLst/>
          </a:prstGeom>
          <a:noFill/>
        </p:spPr>
        <p:txBody>
          <a:bodyPr wrap="none" rtlCol="0">
            <a:spAutoFit/>
          </a:bodyPr>
          <a:lstStyle/>
          <a:p>
            <a:r>
              <a:rPr kumimoji="1" lang="en-US" altLang="ja-JP" dirty="0">
                <a:solidFill>
                  <a:schemeClr val="accent4"/>
                </a:solidFill>
              </a:rPr>
              <a:t>CMOS</a:t>
            </a:r>
            <a:endParaRPr kumimoji="1" lang="ja-JP" altLang="en-US" dirty="0">
              <a:solidFill>
                <a:schemeClr val="accent4"/>
              </a:solidFill>
            </a:endParaRPr>
          </a:p>
        </p:txBody>
      </p:sp>
      <p:cxnSp>
        <p:nvCxnSpPr>
          <p:cNvPr id="12" name="直線コネクタ 11">
            <a:extLst>
              <a:ext uri="{FF2B5EF4-FFF2-40B4-BE49-F238E27FC236}">
                <a16:creationId xmlns:a16="http://schemas.microsoft.com/office/drawing/2014/main" id="{08C6D3B1-EE0C-4CDB-9365-C1AB3FB4B0BA}"/>
              </a:ext>
            </a:extLst>
          </p:cNvPr>
          <p:cNvCxnSpPr>
            <a:cxnSpLocks/>
          </p:cNvCxnSpPr>
          <p:nvPr/>
        </p:nvCxnSpPr>
        <p:spPr>
          <a:xfrm flipV="1">
            <a:off x="6337300" y="3543300"/>
            <a:ext cx="1828800" cy="825501"/>
          </a:xfrm>
          <a:prstGeom prst="line">
            <a:avLst/>
          </a:prstGeom>
          <a:ln w="76200">
            <a:solidFill>
              <a:srgbClr val="92D050">
                <a:alpha val="30000"/>
              </a:srgbClr>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FA4826F2-7A4A-4468-B51F-67D37D3CEADD}"/>
              </a:ext>
            </a:extLst>
          </p:cNvPr>
          <p:cNvSpPr txBox="1"/>
          <p:nvPr/>
        </p:nvSpPr>
        <p:spPr>
          <a:xfrm rot="20263922">
            <a:off x="7189196" y="3849778"/>
            <a:ext cx="654346" cy="369332"/>
          </a:xfrm>
          <a:prstGeom prst="rect">
            <a:avLst/>
          </a:prstGeom>
          <a:noFill/>
        </p:spPr>
        <p:txBody>
          <a:bodyPr wrap="none" rtlCol="0">
            <a:spAutoFit/>
          </a:bodyPr>
          <a:lstStyle/>
          <a:p>
            <a:r>
              <a:rPr kumimoji="1" lang="en-US" altLang="ja-JP" dirty="0" err="1">
                <a:solidFill>
                  <a:schemeClr val="accent6">
                    <a:lumMod val="75000"/>
                  </a:schemeClr>
                </a:solidFill>
              </a:rPr>
              <a:t>GaN</a:t>
            </a:r>
            <a:endParaRPr kumimoji="1" lang="ja-JP" altLang="en-US" dirty="0">
              <a:solidFill>
                <a:schemeClr val="accent6">
                  <a:lumMod val="75000"/>
                </a:schemeClr>
              </a:solidFill>
            </a:endParaRPr>
          </a:p>
        </p:txBody>
      </p:sp>
    </p:spTree>
    <p:extLst>
      <p:ext uri="{BB962C8B-B14F-4D97-AF65-F5344CB8AC3E}">
        <p14:creationId xmlns:p14="http://schemas.microsoft.com/office/powerpoint/2010/main" val="1788977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4DC48-C545-4B1C-B623-22EF61543224}"/>
              </a:ext>
            </a:extLst>
          </p:cNvPr>
          <p:cNvSpPr>
            <a:spLocks noGrp="1"/>
          </p:cNvSpPr>
          <p:nvPr>
            <p:ph type="title"/>
          </p:nvPr>
        </p:nvSpPr>
        <p:spPr/>
        <p:txBody>
          <a:bodyPr/>
          <a:lstStyle/>
          <a:p>
            <a:r>
              <a:rPr kumimoji="1" lang="ja-JP" altLang="en-US" dirty="0"/>
              <a:t>直接検波まとめ</a:t>
            </a:r>
          </a:p>
        </p:txBody>
      </p:sp>
      <p:sp>
        <p:nvSpPr>
          <p:cNvPr id="3" name="コンテンツ プレースホルダー 2">
            <a:extLst>
              <a:ext uri="{FF2B5EF4-FFF2-40B4-BE49-F238E27FC236}">
                <a16:creationId xmlns:a16="http://schemas.microsoft.com/office/drawing/2014/main" id="{E1D2B3A4-643D-4C6A-9A4F-B45AD5746118}"/>
              </a:ext>
            </a:extLst>
          </p:cNvPr>
          <p:cNvSpPr>
            <a:spLocks noGrp="1"/>
          </p:cNvSpPr>
          <p:nvPr>
            <p:ph idx="1"/>
          </p:nvPr>
        </p:nvSpPr>
        <p:spPr/>
        <p:txBody>
          <a:bodyPr>
            <a:normAutofit/>
          </a:bodyPr>
          <a:lstStyle/>
          <a:p>
            <a:r>
              <a:rPr kumimoji="1" lang="en-US" altLang="ja-JP" dirty="0"/>
              <a:t>SBD</a:t>
            </a:r>
            <a:r>
              <a:rPr kumimoji="1" lang="ja-JP" altLang="en-US" dirty="0"/>
              <a:t>が標準的に用いられているが、</a:t>
            </a:r>
            <a:r>
              <a:rPr kumimoji="1" lang="en-US" altLang="ja-JP" dirty="0"/>
              <a:t>FMBD</a:t>
            </a:r>
            <a:r>
              <a:rPr kumimoji="1" lang="ja-JP" altLang="en-US" dirty="0"/>
              <a:t>の</a:t>
            </a:r>
            <a:r>
              <a:rPr kumimoji="1" lang="en-US" altLang="ja-JP" dirty="0"/>
              <a:t>NEP</a:t>
            </a:r>
            <a:r>
              <a:rPr kumimoji="1" lang="ja-JP" altLang="en-US" dirty="0"/>
              <a:t>は</a:t>
            </a:r>
            <a:r>
              <a:rPr kumimoji="1" lang="en-US" altLang="ja-JP" dirty="0"/>
              <a:t>300GHz~1THz</a:t>
            </a:r>
            <a:r>
              <a:rPr kumimoji="1" lang="ja-JP" altLang="en-US" dirty="0"/>
              <a:t>において</a:t>
            </a:r>
            <a:r>
              <a:rPr kumimoji="1" lang="en-US" altLang="ja-JP" dirty="0"/>
              <a:t>SBD</a:t>
            </a:r>
            <a:r>
              <a:rPr kumimoji="1" lang="ja-JP" altLang="en-US" dirty="0"/>
              <a:t>よりも良い値を示している</a:t>
            </a:r>
            <a:endParaRPr kumimoji="1" lang="en-US" altLang="ja-JP" dirty="0"/>
          </a:p>
          <a:p>
            <a:r>
              <a:rPr kumimoji="1" lang="ja-JP" altLang="en-US" dirty="0"/>
              <a:t>直接検波は基本的に構成がシンプルなため消費電力を下げることが可能かもしれない</a:t>
            </a:r>
            <a:br>
              <a:rPr kumimoji="1" lang="en-US" altLang="ja-JP" dirty="0"/>
            </a:br>
            <a:r>
              <a:rPr kumimoji="1" lang="ja-JP" altLang="en-US" dirty="0"/>
              <a:t>→短距離</a:t>
            </a:r>
            <a:r>
              <a:rPr lang="ja-JP" altLang="en-US" dirty="0"/>
              <a:t>通信の</a:t>
            </a:r>
            <a:r>
              <a:rPr kumimoji="1" lang="ja-JP" altLang="en-US" dirty="0"/>
              <a:t>ユースケース（今後検討）</a:t>
            </a:r>
            <a:endParaRPr kumimoji="1" lang="en-US" altLang="ja-JP" dirty="0"/>
          </a:p>
          <a:p>
            <a:endParaRPr kumimoji="1" lang="ja-JP" altLang="en-US" dirty="0"/>
          </a:p>
        </p:txBody>
      </p:sp>
    </p:spTree>
    <p:extLst>
      <p:ext uri="{BB962C8B-B14F-4D97-AF65-F5344CB8AC3E}">
        <p14:creationId xmlns:p14="http://schemas.microsoft.com/office/powerpoint/2010/main" val="1711300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689E35-A938-46F3-B7F2-0F25AA2B1066}"/>
              </a:ext>
            </a:extLst>
          </p:cNvPr>
          <p:cNvSpPr>
            <a:spLocks noGrp="1"/>
          </p:cNvSpPr>
          <p:nvPr>
            <p:ph type="title"/>
          </p:nvPr>
        </p:nvSpPr>
        <p:spPr/>
        <p:txBody>
          <a:bodyPr/>
          <a:lstStyle/>
          <a:p>
            <a:r>
              <a:rPr lang="ja-JP" altLang="en-US" dirty="0"/>
              <a:t>ミキサ・レシーバ（雑音指数）</a:t>
            </a:r>
            <a:endParaRPr kumimoji="1" lang="ja-JP" altLang="en-US" dirty="0"/>
          </a:p>
        </p:txBody>
      </p:sp>
      <p:graphicFrame>
        <p:nvGraphicFramePr>
          <p:cNvPr id="12" name="グラフ 11">
            <a:extLst>
              <a:ext uri="{FF2B5EF4-FFF2-40B4-BE49-F238E27FC236}">
                <a16:creationId xmlns:a16="http://schemas.microsoft.com/office/drawing/2014/main" id="{569DE181-F21E-4395-B87D-D7215C7E85E2}"/>
              </a:ext>
            </a:extLst>
          </p:cNvPr>
          <p:cNvGraphicFramePr>
            <a:graphicFrameLocks/>
          </p:cNvGraphicFramePr>
          <p:nvPr>
            <p:extLst>
              <p:ext uri="{D42A27DB-BD31-4B8C-83A1-F6EECF244321}">
                <p14:modId xmlns:p14="http://schemas.microsoft.com/office/powerpoint/2010/main" val="9346660"/>
              </p:ext>
            </p:extLst>
          </p:nvPr>
        </p:nvGraphicFramePr>
        <p:xfrm>
          <a:off x="2415203" y="1403386"/>
          <a:ext cx="7361593" cy="5089489"/>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直線コネクタ 3">
            <a:extLst>
              <a:ext uri="{FF2B5EF4-FFF2-40B4-BE49-F238E27FC236}">
                <a16:creationId xmlns:a16="http://schemas.microsoft.com/office/drawing/2014/main" id="{2B55AE9F-C197-4343-AD04-52FE26CB2D17}"/>
              </a:ext>
            </a:extLst>
          </p:cNvPr>
          <p:cNvCxnSpPr>
            <a:cxnSpLocks/>
          </p:cNvCxnSpPr>
          <p:nvPr/>
        </p:nvCxnSpPr>
        <p:spPr>
          <a:xfrm flipV="1">
            <a:off x="3644900" y="5027263"/>
            <a:ext cx="4025900" cy="380116"/>
          </a:xfrm>
          <a:prstGeom prst="line">
            <a:avLst/>
          </a:prstGeom>
          <a:ln w="76200">
            <a:solidFill>
              <a:srgbClr val="002060">
                <a:alpha val="20000"/>
              </a:srgb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C9DB27E-BC0C-4B53-B3AE-572A22019E6B}"/>
              </a:ext>
            </a:extLst>
          </p:cNvPr>
          <p:cNvSpPr txBox="1"/>
          <p:nvPr/>
        </p:nvSpPr>
        <p:spPr>
          <a:xfrm rot="20370231">
            <a:off x="8610634" y="4531078"/>
            <a:ext cx="657552" cy="369332"/>
          </a:xfrm>
          <a:prstGeom prst="rect">
            <a:avLst/>
          </a:prstGeom>
          <a:noFill/>
        </p:spPr>
        <p:txBody>
          <a:bodyPr wrap="none" rtlCol="0">
            <a:spAutoFit/>
          </a:bodyPr>
          <a:lstStyle/>
          <a:p>
            <a:r>
              <a:rPr kumimoji="1" lang="en-US" altLang="ja-JP" dirty="0">
                <a:solidFill>
                  <a:schemeClr val="accent1">
                    <a:lumMod val="75000"/>
                  </a:schemeClr>
                </a:solidFill>
              </a:rPr>
              <a:t>SBD</a:t>
            </a:r>
            <a:endParaRPr kumimoji="1" lang="ja-JP" altLang="en-US" dirty="0">
              <a:solidFill>
                <a:schemeClr val="accent1">
                  <a:lumMod val="75000"/>
                </a:schemeClr>
              </a:solidFill>
            </a:endParaRPr>
          </a:p>
        </p:txBody>
      </p:sp>
      <p:cxnSp>
        <p:nvCxnSpPr>
          <p:cNvPr id="7" name="直線コネクタ 6">
            <a:extLst>
              <a:ext uri="{FF2B5EF4-FFF2-40B4-BE49-F238E27FC236}">
                <a16:creationId xmlns:a16="http://schemas.microsoft.com/office/drawing/2014/main" id="{11BA430E-5453-4825-97EA-72E6B4C6025B}"/>
              </a:ext>
            </a:extLst>
          </p:cNvPr>
          <p:cNvCxnSpPr>
            <a:cxnSpLocks/>
          </p:cNvCxnSpPr>
          <p:nvPr/>
        </p:nvCxnSpPr>
        <p:spPr>
          <a:xfrm flipV="1">
            <a:off x="4119317" y="4891088"/>
            <a:ext cx="2938708" cy="320660"/>
          </a:xfrm>
          <a:prstGeom prst="line">
            <a:avLst/>
          </a:prstGeom>
          <a:ln w="76200">
            <a:solidFill>
              <a:schemeClr val="accent6">
                <a:lumMod val="75000"/>
                <a:alpha val="2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3A42ED0-27CD-444E-AE84-6BBB11B75D66}"/>
              </a:ext>
            </a:extLst>
          </p:cNvPr>
          <p:cNvSpPr txBox="1"/>
          <p:nvPr/>
        </p:nvSpPr>
        <p:spPr>
          <a:xfrm rot="21206347">
            <a:off x="6235080" y="4577923"/>
            <a:ext cx="1055097" cy="369332"/>
          </a:xfrm>
          <a:prstGeom prst="rect">
            <a:avLst/>
          </a:prstGeom>
          <a:noFill/>
        </p:spPr>
        <p:txBody>
          <a:bodyPr wrap="none" rtlCol="0">
            <a:spAutoFit/>
          </a:bodyPr>
          <a:lstStyle/>
          <a:p>
            <a:r>
              <a:rPr kumimoji="1" lang="en-US" altLang="ja-JP" dirty="0" err="1">
                <a:solidFill>
                  <a:schemeClr val="accent6">
                    <a:lumMod val="75000"/>
                  </a:schemeClr>
                </a:solidFill>
              </a:rPr>
              <a:t>mHEMT</a:t>
            </a:r>
            <a:endParaRPr kumimoji="1" lang="ja-JP" altLang="en-US" dirty="0">
              <a:solidFill>
                <a:schemeClr val="accent6">
                  <a:lumMod val="75000"/>
                </a:schemeClr>
              </a:solidFill>
            </a:endParaRPr>
          </a:p>
        </p:txBody>
      </p:sp>
      <p:cxnSp>
        <p:nvCxnSpPr>
          <p:cNvPr id="11" name="直線コネクタ 10">
            <a:extLst>
              <a:ext uri="{FF2B5EF4-FFF2-40B4-BE49-F238E27FC236}">
                <a16:creationId xmlns:a16="http://schemas.microsoft.com/office/drawing/2014/main" id="{EDCF4408-E4B3-42E3-84F4-B272A79E5B11}"/>
              </a:ext>
            </a:extLst>
          </p:cNvPr>
          <p:cNvCxnSpPr>
            <a:cxnSpLocks/>
          </p:cNvCxnSpPr>
          <p:nvPr/>
        </p:nvCxnSpPr>
        <p:spPr>
          <a:xfrm flipV="1">
            <a:off x="4972050" y="4786314"/>
            <a:ext cx="3552825" cy="376236"/>
          </a:xfrm>
          <a:prstGeom prst="line">
            <a:avLst/>
          </a:prstGeom>
          <a:ln w="76200">
            <a:solidFill>
              <a:srgbClr val="0070C0">
                <a:alpha val="51000"/>
              </a:srgb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98D27E24-6F2E-4703-8036-33338D6BF082}"/>
              </a:ext>
            </a:extLst>
          </p:cNvPr>
          <p:cNvSpPr txBox="1"/>
          <p:nvPr/>
        </p:nvSpPr>
        <p:spPr>
          <a:xfrm rot="21199855">
            <a:off x="7258447" y="4530208"/>
            <a:ext cx="1276311" cy="369332"/>
          </a:xfrm>
          <a:prstGeom prst="rect">
            <a:avLst/>
          </a:prstGeom>
          <a:noFill/>
        </p:spPr>
        <p:txBody>
          <a:bodyPr wrap="none" rtlCol="0">
            <a:spAutoFit/>
          </a:bodyPr>
          <a:lstStyle/>
          <a:p>
            <a:r>
              <a:rPr lang="en-US" altLang="ja-JP" dirty="0" err="1">
                <a:solidFill>
                  <a:srgbClr val="0070C0"/>
                </a:solidFill>
              </a:rPr>
              <a:t>InP</a:t>
            </a:r>
            <a:r>
              <a:rPr lang="ja-JP" altLang="en-US" dirty="0">
                <a:solidFill>
                  <a:srgbClr val="0070C0"/>
                </a:solidFill>
              </a:rPr>
              <a:t> </a:t>
            </a:r>
            <a:r>
              <a:rPr kumimoji="1" lang="en-US" altLang="ja-JP" dirty="0">
                <a:solidFill>
                  <a:srgbClr val="0070C0"/>
                </a:solidFill>
              </a:rPr>
              <a:t>HEMT</a:t>
            </a:r>
            <a:endParaRPr kumimoji="1" lang="ja-JP" altLang="en-US" dirty="0">
              <a:solidFill>
                <a:srgbClr val="0070C0"/>
              </a:solidFill>
            </a:endParaRPr>
          </a:p>
        </p:txBody>
      </p:sp>
      <p:cxnSp>
        <p:nvCxnSpPr>
          <p:cNvPr id="15" name="直線コネクタ 14">
            <a:extLst>
              <a:ext uri="{FF2B5EF4-FFF2-40B4-BE49-F238E27FC236}">
                <a16:creationId xmlns:a16="http://schemas.microsoft.com/office/drawing/2014/main" id="{60EFA9DD-F312-47FA-BD31-CCE36C35B2EC}"/>
              </a:ext>
            </a:extLst>
          </p:cNvPr>
          <p:cNvCxnSpPr>
            <a:cxnSpLocks/>
          </p:cNvCxnSpPr>
          <p:nvPr/>
        </p:nvCxnSpPr>
        <p:spPr>
          <a:xfrm flipV="1">
            <a:off x="4089400" y="4171950"/>
            <a:ext cx="2540000" cy="425450"/>
          </a:xfrm>
          <a:prstGeom prst="line">
            <a:avLst/>
          </a:prstGeom>
          <a:ln w="76200">
            <a:solidFill>
              <a:srgbClr val="002060">
                <a:alpha val="51000"/>
              </a:srgb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884557A1-FFE9-4E4A-B1CC-0CDC6F9BBE49}"/>
              </a:ext>
            </a:extLst>
          </p:cNvPr>
          <p:cNvSpPr txBox="1"/>
          <p:nvPr/>
        </p:nvSpPr>
        <p:spPr>
          <a:xfrm rot="20951486">
            <a:off x="6566080" y="3944340"/>
            <a:ext cx="1079142" cy="369332"/>
          </a:xfrm>
          <a:prstGeom prst="rect">
            <a:avLst/>
          </a:prstGeom>
          <a:noFill/>
        </p:spPr>
        <p:txBody>
          <a:bodyPr wrap="none" rtlCol="0">
            <a:spAutoFit/>
          </a:bodyPr>
          <a:lstStyle/>
          <a:p>
            <a:r>
              <a:rPr lang="en-US" altLang="ja-JP" dirty="0" err="1">
                <a:solidFill>
                  <a:srgbClr val="002060"/>
                </a:solidFill>
              </a:rPr>
              <a:t>InP</a:t>
            </a:r>
            <a:r>
              <a:rPr lang="ja-JP" altLang="en-US" dirty="0">
                <a:solidFill>
                  <a:srgbClr val="002060"/>
                </a:solidFill>
              </a:rPr>
              <a:t> </a:t>
            </a:r>
            <a:r>
              <a:rPr kumimoji="1" lang="en-US" altLang="ja-JP" dirty="0">
                <a:solidFill>
                  <a:srgbClr val="002060"/>
                </a:solidFill>
              </a:rPr>
              <a:t>HBT</a:t>
            </a:r>
            <a:endParaRPr kumimoji="1" lang="ja-JP" altLang="en-US" dirty="0">
              <a:solidFill>
                <a:srgbClr val="002060"/>
              </a:solidFill>
            </a:endParaRPr>
          </a:p>
        </p:txBody>
      </p:sp>
      <p:cxnSp>
        <p:nvCxnSpPr>
          <p:cNvPr id="18" name="直線コネクタ 17">
            <a:extLst>
              <a:ext uri="{FF2B5EF4-FFF2-40B4-BE49-F238E27FC236}">
                <a16:creationId xmlns:a16="http://schemas.microsoft.com/office/drawing/2014/main" id="{E469B929-CAEA-44BB-AA01-E6831E29D8E5}"/>
              </a:ext>
            </a:extLst>
          </p:cNvPr>
          <p:cNvCxnSpPr>
            <a:cxnSpLocks/>
          </p:cNvCxnSpPr>
          <p:nvPr/>
        </p:nvCxnSpPr>
        <p:spPr>
          <a:xfrm flipV="1">
            <a:off x="5765800" y="2032000"/>
            <a:ext cx="527050" cy="2311400"/>
          </a:xfrm>
          <a:prstGeom prst="line">
            <a:avLst/>
          </a:prstGeom>
          <a:ln w="76200">
            <a:solidFill>
              <a:srgbClr val="FFC000">
                <a:alpha val="30000"/>
              </a:srgb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41CCFB77-9D6E-4F71-B493-FD188514F8CB}"/>
              </a:ext>
            </a:extLst>
          </p:cNvPr>
          <p:cNvCxnSpPr>
            <a:cxnSpLocks/>
          </p:cNvCxnSpPr>
          <p:nvPr/>
        </p:nvCxnSpPr>
        <p:spPr>
          <a:xfrm flipV="1">
            <a:off x="5581650" y="2222500"/>
            <a:ext cx="806450" cy="2266950"/>
          </a:xfrm>
          <a:prstGeom prst="line">
            <a:avLst/>
          </a:prstGeom>
          <a:ln w="76200">
            <a:solidFill>
              <a:schemeClr val="bg1">
                <a:lumMod val="50000"/>
                <a:alpha val="30000"/>
              </a:schemeClr>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95EFF9C5-49F1-4E29-B4EC-60B2D077BF5C}"/>
              </a:ext>
            </a:extLst>
          </p:cNvPr>
          <p:cNvSpPr txBox="1"/>
          <p:nvPr/>
        </p:nvSpPr>
        <p:spPr>
          <a:xfrm rot="17224669">
            <a:off x="5542377" y="2427809"/>
            <a:ext cx="865943" cy="369332"/>
          </a:xfrm>
          <a:prstGeom prst="rect">
            <a:avLst/>
          </a:prstGeom>
          <a:noFill/>
        </p:spPr>
        <p:txBody>
          <a:bodyPr wrap="none" rtlCol="0">
            <a:spAutoFit/>
          </a:bodyPr>
          <a:lstStyle/>
          <a:p>
            <a:r>
              <a:rPr kumimoji="1" lang="en-US" altLang="ja-JP" dirty="0">
                <a:solidFill>
                  <a:schemeClr val="accent4"/>
                </a:solidFill>
              </a:rPr>
              <a:t>CMOS</a:t>
            </a:r>
            <a:endParaRPr kumimoji="1" lang="ja-JP" altLang="en-US" dirty="0">
              <a:solidFill>
                <a:schemeClr val="accent4"/>
              </a:solidFill>
            </a:endParaRPr>
          </a:p>
        </p:txBody>
      </p:sp>
      <p:sp>
        <p:nvSpPr>
          <p:cNvPr id="25" name="テキスト ボックス 24">
            <a:extLst>
              <a:ext uri="{FF2B5EF4-FFF2-40B4-BE49-F238E27FC236}">
                <a16:creationId xmlns:a16="http://schemas.microsoft.com/office/drawing/2014/main" id="{8B8442FA-2B19-4D47-A517-AFA5BDA5EBD1}"/>
              </a:ext>
            </a:extLst>
          </p:cNvPr>
          <p:cNvSpPr txBox="1"/>
          <p:nvPr/>
        </p:nvSpPr>
        <p:spPr>
          <a:xfrm rot="17402805">
            <a:off x="6096595" y="2419671"/>
            <a:ext cx="686406" cy="369332"/>
          </a:xfrm>
          <a:prstGeom prst="rect">
            <a:avLst/>
          </a:prstGeom>
          <a:noFill/>
        </p:spPr>
        <p:txBody>
          <a:bodyPr wrap="none" rtlCol="0">
            <a:spAutoFit/>
          </a:bodyPr>
          <a:lstStyle/>
          <a:p>
            <a:r>
              <a:rPr kumimoji="1" lang="en-US" altLang="ja-JP" dirty="0" err="1">
                <a:solidFill>
                  <a:schemeClr val="bg1">
                    <a:lumMod val="50000"/>
                  </a:schemeClr>
                </a:solidFill>
              </a:rPr>
              <a:t>SiGe</a:t>
            </a:r>
            <a:endParaRPr kumimoji="1" lang="ja-JP" altLang="en-US" dirty="0">
              <a:solidFill>
                <a:schemeClr val="bg1">
                  <a:lumMod val="50000"/>
                </a:schemeClr>
              </a:solidFill>
            </a:endParaRPr>
          </a:p>
        </p:txBody>
      </p:sp>
      <p:cxnSp>
        <p:nvCxnSpPr>
          <p:cNvPr id="19" name="直線コネクタ 18">
            <a:extLst>
              <a:ext uri="{FF2B5EF4-FFF2-40B4-BE49-F238E27FC236}">
                <a16:creationId xmlns:a16="http://schemas.microsoft.com/office/drawing/2014/main" id="{005A0D14-654F-4645-809C-F63D86B63789}"/>
              </a:ext>
            </a:extLst>
          </p:cNvPr>
          <p:cNvCxnSpPr>
            <a:cxnSpLocks/>
          </p:cNvCxnSpPr>
          <p:nvPr/>
        </p:nvCxnSpPr>
        <p:spPr>
          <a:xfrm flipV="1">
            <a:off x="7643813" y="4345481"/>
            <a:ext cx="1754187" cy="683719"/>
          </a:xfrm>
          <a:prstGeom prst="line">
            <a:avLst/>
          </a:prstGeom>
          <a:ln w="76200">
            <a:solidFill>
              <a:srgbClr val="002060">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872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689E35-A938-46F3-B7F2-0F25AA2B1066}"/>
              </a:ext>
            </a:extLst>
          </p:cNvPr>
          <p:cNvSpPr>
            <a:spLocks noGrp="1"/>
          </p:cNvSpPr>
          <p:nvPr>
            <p:ph type="title"/>
          </p:nvPr>
        </p:nvSpPr>
        <p:spPr/>
        <p:txBody>
          <a:bodyPr/>
          <a:lstStyle/>
          <a:p>
            <a:r>
              <a:rPr lang="ja-JP" altLang="en-US" dirty="0"/>
              <a:t>ミキサ・レシーバ（変換利得）</a:t>
            </a:r>
            <a:endParaRPr kumimoji="1" lang="ja-JP" altLang="en-US" dirty="0"/>
          </a:p>
        </p:txBody>
      </p:sp>
      <p:graphicFrame>
        <p:nvGraphicFramePr>
          <p:cNvPr id="5" name="グラフ 4">
            <a:extLst>
              <a:ext uri="{FF2B5EF4-FFF2-40B4-BE49-F238E27FC236}">
                <a16:creationId xmlns:a16="http://schemas.microsoft.com/office/drawing/2014/main" id="{30853674-8B38-4670-9DAF-B4D3525E4BFB}"/>
              </a:ext>
            </a:extLst>
          </p:cNvPr>
          <p:cNvGraphicFramePr>
            <a:graphicFrameLocks/>
          </p:cNvGraphicFramePr>
          <p:nvPr>
            <p:extLst>
              <p:ext uri="{D42A27DB-BD31-4B8C-83A1-F6EECF244321}">
                <p14:modId xmlns:p14="http://schemas.microsoft.com/office/powerpoint/2010/main" val="2559775932"/>
              </p:ext>
            </p:extLst>
          </p:nvPr>
        </p:nvGraphicFramePr>
        <p:xfrm>
          <a:off x="2418061" y="1395766"/>
          <a:ext cx="7355878" cy="50971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99886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4DC48-C545-4B1C-B623-22EF61543224}"/>
              </a:ext>
            </a:extLst>
          </p:cNvPr>
          <p:cNvSpPr>
            <a:spLocks noGrp="1"/>
          </p:cNvSpPr>
          <p:nvPr>
            <p:ph type="title"/>
          </p:nvPr>
        </p:nvSpPr>
        <p:spPr/>
        <p:txBody>
          <a:bodyPr/>
          <a:lstStyle/>
          <a:p>
            <a:r>
              <a:rPr kumimoji="1" lang="ja-JP" altLang="en-US" dirty="0"/>
              <a:t>取りまとめの方針</a:t>
            </a:r>
          </a:p>
        </p:txBody>
      </p:sp>
      <p:sp>
        <p:nvSpPr>
          <p:cNvPr id="3" name="コンテンツ プレースホルダー 2">
            <a:extLst>
              <a:ext uri="{FF2B5EF4-FFF2-40B4-BE49-F238E27FC236}">
                <a16:creationId xmlns:a16="http://schemas.microsoft.com/office/drawing/2014/main" id="{E1D2B3A4-643D-4C6A-9A4F-B45AD5746118}"/>
              </a:ext>
            </a:extLst>
          </p:cNvPr>
          <p:cNvSpPr>
            <a:spLocks noGrp="1"/>
          </p:cNvSpPr>
          <p:nvPr>
            <p:ph idx="1"/>
          </p:nvPr>
        </p:nvSpPr>
        <p:spPr>
          <a:xfrm>
            <a:off x="838200" y="1825625"/>
            <a:ext cx="10515600" cy="4833967"/>
          </a:xfrm>
        </p:spPr>
        <p:txBody>
          <a:bodyPr>
            <a:normAutofit/>
          </a:bodyPr>
          <a:lstStyle/>
          <a:p>
            <a:r>
              <a:rPr kumimoji="1" lang="ja-JP" altLang="en-US" sz="2400" dirty="0"/>
              <a:t>信号源として、単一走行キャリアフォトダイオード（</a:t>
            </a:r>
            <a:r>
              <a:rPr kumimoji="1" lang="en-US" altLang="ja-JP" sz="2400" dirty="0"/>
              <a:t>UTC-PD</a:t>
            </a:r>
            <a:r>
              <a:rPr kumimoji="1" lang="ja-JP" altLang="en-US" sz="2400" dirty="0"/>
              <a:t>）、マイクロ光コム（</a:t>
            </a:r>
            <a:r>
              <a:rPr kumimoji="1" lang="en-US" altLang="ja-JP" sz="2400" dirty="0"/>
              <a:t>Micro-comb</a:t>
            </a:r>
            <a:r>
              <a:rPr kumimoji="1" lang="ja-JP" altLang="en-US" sz="2400" dirty="0"/>
              <a:t>）、量子カスケードレーザー（</a:t>
            </a:r>
            <a:r>
              <a:rPr kumimoji="1" lang="en-US" altLang="ja-JP" sz="2400" dirty="0"/>
              <a:t>QCL</a:t>
            </a:r>
            <a:r>
              <a:rPr kumimoji="1" lang="ja-JP" altLang="en-US" sz="2400" dirty="0"/>
              <a:t>）、共鳴トンネルダイオード（</a:t>
            </a:r>
            <a:r>
              <a:rPr kumimoji="1" lang="en-US" altLang="ja-JP" sz="2400" dirty="0"/>
              <a:t>RTD</a:t>
            </a:r>
            <a:r>
              <a:rPr kumimoji="1" lang="ja-JP" altLang="en-US" sz="2400" dirty="0"/>
              <a:t>）、トランジスタ（</a:t>
            </a:r>
            <a:r>
              <a:rPr kumimoji="1" lang="en-US" altLang="ja-JP" sz="2400" dirty="0"/>
              <a:t>Si</a:t>
            </a:r>
            <a:r>
              <a:rPr kumimoji="1" lang="ja-JP" altLang="en-US" sz="2400" dirty="0"/>
              <a:t> </a:t>
            </a:r>
            <a:r>
              <a:rPr kumimoji="1" lang="en-US" altLang="ja-JP" sz="2400" dirty="0"/>
              <a:t>CMOS</a:t>
            </a:r>
            <a:r>
              <a:rPr kumimoji="1" lang="ja-JP" altLang="en-US" sz="2400" dirty="0" err="1"/>
              <a:t>、</a:t>
            </a:r>
            <a:r>
              <a:rPr kumimoji="1" lang="en-US" altLang="ja-JP" sz="2400" dirty="0" err="1"/>
              <a:t>SiGe</a:t>
            </a:r>
            <a:r>
              <a:rPr kumimoji="1" lang="ja-JP" altLang="en-US" sz="2400" dirty="0"/>
              <a:t>ヘテロ接合バイポーラトランジスタ（</a:t>
            </a:r>
            <a:r>
              <a:rPr kumimoji="1" lang="en-US" altLang="ja-JP" sz="2400" dirty="0"/>
              <a:t>HBT</a:t>
            </a:r>
            <a:r>
              <a:rPr kumimoji="1" lang="ja-JP" altLang="en-US" sz="2400" dirty="0"/>
              <a:t>）、</a:t>
            </a:r>
            <a:r>
              <a:rPr kumimoji="1" lang="en-US" altLang="ja-JP" sz="2400" dirty="0" err="1"/>
              <a:t>InP</a:t>
            </a:r>
            <a:r>
              <a:rPr kumimoji="1" lang="en-US" altLang="ja-JP" sz="2400" dirty="0"/>
              <a:t> HBT</a:t>
            </a:r>
            <a:r>
              <a:rPr kumimoji="1" lang="ja-JP" altLang="en-US" sz="2400" dirty="0" err="1"/>
              <a:t>、</a:t>
            </a:r>
            <a:r>
              <a:rPr kumimoji="1" lang="en-US" altLang="ja-JP" sz="2400" dirty="0" err="1"/>
              <a:t>InP</a:t>
            </a:r>
            <a:r>
              <a:rPr kumimoji="1" lang="en-US" altLang="ja-JP" sz="2400" dirty="0"/>
              <a:t> </a:t>
            </a:r>
            <a:r>
              <a:rPr kumimoji="1" lang="ja-JP" altLang="en-US" sz="2400" dirty="0"/>
              <a:t>高電子移動度トランジスタ（</a:t>
            </a:r>
            <a:r>
              <a:rPr kumimoji="1" lang="en-US" altLang="ja-JP" sz="2400" dirty="0"/>
              <a:t>HEMT</a:t>
            </a:r>
            <a:r>
              <a:rPr kumimoji="1" lang="ja-JP" altLang="en-US" sz="2400" dirty="0"/>
              <a:t>）、メタモルフィック</a:t>
            </a:r>
            <a:r>
              <a:rPr kumimoji="1" lang="en-US" altLang="ja-JP" sz="2400" dirty="0"/>
              <a:t>HEMT</a:t>
            </a:r>
            <a:r>
              <a:rPr kumimoji="1" lang="ja-JP" altLang="en-US" sz="2400" dirty="0"/>
              <a:t>（</a:t>
            </a:r>
            <a:r>
              <a:rPr kumimoji="1" lang="en-US" altLang="ja-JP" sz="2400" dirty="0" err="1"/>
              <a:t>mHEMT</a:t>
            </a:r>
            <a:r>
              <a:rPr kumimoji="1" lang="ja-JP" altLang="en-US" sz="2400" dirty="0"/>
              <a:t>）、</a:t>
            </a:r>
            <a:r>
              <a:rPr kumimoji="1" lang="en-US" altLang="ja-JP" sz="2400" dirty="0" err="1"/>
              <a:t>GaN</a:t>
            </a:r>
            <a:r>
              <a:rPr kumimoji="1" lang="ja-JP" altLang="en-US" sz="2400" dirty="0"/>
              <a:t> </a:t>
            </a:r>
            <a:r>
              <a:rPr kumimoji="1" lang="en-US" altLang="ja-JP" sz="2400" dirty="0"/>
              <a:t>HEMT</a:t>
            </a:r>
            <a:r>
              <a:rPr kumimoji="1" lang="ja-JP" altLang="en-US" sz="2400" dirty="0"/>
              <a:t>）を</a:t>
            </a:r>
            <a:r>
              <a:rPr lang="ja-JP" altLang="en-US" sz="2400" dirty="0"/>
              <a:t>調査</a:t>
            </a:r>
            <a:endParaRPr kumimoji="1" lang="en-US" altLang="ja-JP" sz="2400" dirty="0"/>
          </a:p>
          <a:p>
            <a:r>
              <a:rPr kumimoji="1" lang="ja-JP" altLang="en-US" sz="2400" dirty="0"/>
              <a:t>周波数、出力、効率、チップ面積当たりの出力（電力密度）で評価した</a:t>
            </a:r>
            <a:br>
              <a:rPr kumimoji="1" lang="en-US" altLang="ja-JP" sz="2400" dirty="0"/>
            </a:br>
            <a:r>
              <a:rPr kumimoji="1" lang="ja-JP" altLang="en-US" sz="2400" dirty="0"/>
              <a:t>（</a:t>
            </a:r>
            <a:r>
              <a:rPr kumimoji="1" lang="en-US" altLang="ja-JP" sz="2400" dirty="0"/>
              <a:t>UTC-PD</a:t>
            </a:r>
            <a:r>
              <a:rPr kumimoji="1" lang="ja-JP" altLang="en-US" sz="2400" dirty="0"/>
              <a:t>は外部光源の性能にも依るため、効率・チップ面積当たりの出力についてはまとめなかった）</a:t>
            </a:r>
            <a:endParaRPr kumimoji="1" lang="en-US" altLang="ja-JP" sz="2400" dirty="0"/>
          </a:p>
          <a:p>
            <a:r>
              <a:rPr lang="ja-JP" altLang="en-US" sz="2400" dirty="0"/>
              <a:t>日本における開発状況を知るため、簡単に示せるものに限り、日本と海外でプロットを分けたグラフも作成した</a:t>
            </a:r>
            <a:endParaRPr kumimoji="1" lang="en-US" altLang="ja-JP" sz="2400" dirty="0"/>
          </a:p>
          <a:p>
            <a:r>
              <a:rPr kumimoji="1" lang="ja-JP" altLang="en-US" sz="2400" dirty="0"/>
              <a:t>送信側ではパワーアンプ（</a:t>
            </a:r>
            <a:r>
              <a:rPr lang="en-US" altLang="ja-JP" sz="2400" dirty="0"/>
              <a:t>PA</a:t>
            </a:r>
            <a:r>
              <a:rPr lang="ja-JP" altLang="en-US" sz="2400" dirty="0"/>
              <a:t>）を用いることで大幅な出力向上ができるため、化合物</a:t>
            </a:r>
            <a:r>
              <a:rPr lang="en-US" altLang="ja-JP" sz="2400" dirty="0"/>
              <a:t>PA</a:t>
            </a:r>
            <a:r>
              <a:rPr lang="ja-JP" altLang="en-US" sz="2400" dirty="0" err="1"/>
              <a:t>、</a:t>
            </a:r>
            <a:r>
              <a:rPr lang="ja-JP" altLang="en-US" sz="2400" dirty="0"/>
              <a:t>真空管アンプ（</a:t>
            </a:r>
            <a:r>
              <a:rPr lang="en-US" altLang="ja-JP" sz="2400" dirty="0"/>
              <a:t>TWTA</a:t>
            </a:r>
            <a:r>
              <a:rPr lang="ja-JP" altLang="en-US" sz="2400" dirty="0"/>
              <a:t>）についても取りまとめた</a:t>
            </a:r>
            <a:endParaRPr kumimoji="1" lang="en-US" altLang="ja-JP" sz="2400" dirty="0"/>
          </a:p>
        </p:txBody>
      </p:sp>
    </p:spTree>
    <p:extLst>
      <p:ext uri="{BB962C8B-B14F-4D97-AF65-F5344CB8AC3E}">
        <p14:creationId xmlns:p14="http://schemas.microsoft.com/office/powerpoint/2010/main" val="4226138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689E35-A938-46F3-B7F2-0F25AA2B1066}"/>
              </a:ext>
            </a:extLst>
          </p:cNvPr>
          <p:cNvSpPr>
            <a:spLocks noGrp="1"/>
          </p:cNvSpPr>
          <p:nvPr>
            <p:ph type="title"/>
          </p:nvPr>
        </p:nvSpPr>
        <p:spPr/>
        <p:txBody>
          <a:bodyPr/>
          <a:lstStyle/>
          <a:p>
            <a:r>
              <a:rPr kumimoji="1" lang="ja-JP" altLang="en-US" dirty="0"/>
              <a:t>レシーバ構成　</a:t>
            </a:r>
            <a:r>
              <a:rPr kumimoji="1" lang="en-US" altLang="ja-JP" dirty="0"/>
              <a:t>LNA</a:t>
            </a:r>
            <a:r>
              <a:rPr lang="en-US" altLang="ja-JP" dirty="0"/>
              <a:t>/</a:t>
            </a:r>
            <a:r>
              <a:rPr kumimoji="1" lang="en-US" altLang="ja-JP" dirty="0"/>
              <a:t>Mixer first</a:t>
            </a:r>
            <a:endParaRPr kumimoji="1" lang="ja-JP" altLang="en-US" dirty="0"/>
          </a:p>
        </p:txBody>
      </p:sp>
      <p:graphicFrame>
        <p:nvGraphicFramePr>
          <p:cNvPr id="8" name="グラフ 7">
            <a:extLst>
              <a:ext uri="{FF2B5EF4-FFF2-40B4-BE49-F238E27FC236}">
                <a16:creationId xmlns:a16="http://schemas.microsoft.com/office/drawing/2014/main" id="{8B3B644A-4CDD-4059-8957-14F637CD5944}"/>
              </a:ext>
            </a:extLst>
          </p:cNvPr>
          <p:cNvGraphicFramePr>
            <a:graphicFrameLocks/>
          </p:cNvGraphicFramePr>
          <p:nvPr>
            <p:extLst>
              <p:ext uri="{D42A27DB-BD31-4B8C-83A1-F6EECF244321}">
                <p14:modId xmlns:p14="http://schemas.microsoft.com/office/powerpoint/2010/main" val="2211546604"/>
              </p:ext>
            </p:extLst>
          </p:nvPr>
        </p:nvGraphicFramePr>
        <p:xfrm>
          <a:off x="2419013" y="1134781"/>
          <a:ext cx="7353973" cy="5081869"/>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直線コネクタ 3">
            <a:extLst>
              <a:ext uri="{FF2B5EF4-FFF2-40B4-BE49-F238E27FC236}">
                <a16:creationId xmlns:a16="http://schemas.microsoft.com/office/drawing/2014/main" id="{5BB3DFD8-4A2D-468B-AD25-8DBB6DC3DCA4}"/>
              </a:ext>
            </a:extLst>
          </p:cNvPr>
          <p:cNvCxnSpPr>
            <a:cxnSpLocks/>
          </p:cNvCxnSpPr>
          <p:nvPr/>
        </p:nvCxnSpPr>
        <p:spPr>
          <a:xfrm flipV="1">
            <a:off x="3738563" y="4478655"/>
            <a:ext cx="4700587" cy="610569"/>
          </a:xfrm>
          <a:prstGeom prst="line">
            <a:avLst/>
          </a:prstGeom>
          <a:ln w="76200">
            <a:solidFill>
              <a:srgbClr val="002060">
                <a:alpha val="20000"/>
              </a:srgbClr>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05ECE89A-5CCD-4B61-8AE1-41B2FA68CD78}"/>
              </a:ext>
            </a:extLst>
          </p:cNvPr>
          <p:cNvCxnSpPr>
            <a:cxnSpLocks/>
          </p:cNvCxnSpPr>
          <p:nvPr/>
        </p:nvCxnSpPr>
        <p:spPr>
          <a:xfrm flipV="1">
            <a:off x="5118100" y="4270375"/>
            <a:ext cx="1155700" cy="342900"/>
          </a:xfrm>
          <a:prstGeom prst="line">
            <a:avLst/>
          </a:prstGeom>
          <a:ln w="76200">
            <a:solidFill>
              <a:srgbClr val="C00000">
                <a:alpha val="20000"/>
              </a:srgb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E77D3ED9-7836-4EAE-96CB-FA03B9FC4948}"/>
              </a:ext>
            </a:extLst>
          </p:cNvPr>
          <p:cNvCxnSpPr>
            <a:cxnSpLocks/>
          </p:cNvCxnSpPr>
          <p:nvPr/>
        </p:nvCxnSpPr>
        <p:spPr>
          <a:xfrm flipV="1">
            <a:off x="6258522" y="1946275"/>
            <a:ext cx="167678" cy="2348262"/>
          </a:xfrm>
          <a:prstGeom prst="line">
            <a:avLst/>
          </a:prstGeom>
          <a:ln w="76200">
            <a:solidFill>
              <a:srgbClr val="C00000">
                <a:alpha val="20000"/>
              </a:srgbClr>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CAA450FB-06A5-4ACF-8C4C-E895285EDC7B}"/>
              </a:ext>
            </a:extLst>
          </p:cNvPr>
          <p:cNvSpPr txBox="1"/>
          <p:nvPr/>
        </p:nvSpPr>
        <p:spPr>
          <a:xfrm rot="21120755">
            <a:off x="7255565" y="4582884"/>
            <a:ext cx="1133644" cy="369332"/>
          </a:xfrm>
          <a:prstGeom prst="rect">
            <a:avLst/>
          </a:prstGeom>
          <a:noFill/>
        </p:spPr>
        <p:txBody>
          <a:bodyPr wrap="none" rtlCol="0">
            <a:spAutoFit/>
          </a:bodyPr>
          <a:lstStyle/>
          <a:p>
            <a:r>
              <a:rPr kumimoji="1" lang="en-US" altLang="ja-JP" dirty="0">
                <a:solidFill>
                  <a:srgbClr val="0070C0"/>
                </a:solidFill>
              </a:rPr>
              <a:t>LNA first</a:t>
            </a:r>
            <a:endParaRPr kumimoji="1" lang="ja-JP" altLang="en-US" dirty="0">
              <a:solidFill>
                <a:srgbClr val="0070C0"/>
              </a:solidFill>
            </a:endParaRPr>
          </a:p>
        </p:txBody>
      </p:sp>
      <p:sp>
        <p:nvSpPr>
          <p:cNvPr id="13" name="テキスト ボックス 12">
            <a:extLst>
              <a:ext uri="{FF2B5EF4-FFF2-40B4-BE49-F238E27FC236}">
                <a16:creationId xmlns:a16="http://schemas.microsoft.com/office/drawing/2014/main" id="{E4A4D112-A3A0-42DD-B5BB-0120F8292CF5}"/>
              </a:ext>
            </a:extLst>
          </p:cNvPr>
          <p:cNvSpPr txBox="1"/>
          <p:nvPr/>
        </p:nvSpPr>
        <p:spPr>
          <a:xfrm rot="20531115">
            <a:off x="6274803" y="3933838"/>
            <a:ext cx="1269899" cy="369332"/>
          </a:xfrm>
          <a:prstGeom prst="rect">
            <a:avLst/>
          </a:prstGeom>
          <a:noFill/>
        </p:spPr>
        <p:txBody>
          <a:bodyPr wrap="none" rtlCol="0">
            <a:spAutoFit/>
          </a:bodyPr>
          <a:lstStyle/>
          <a:p>
            <a:r>
              <a:rPr kumimoji="1" lang="en-US" altLang="ja-JP" dirty="0">
                <a:solidFill>
                  <a:srgbClr val="C00000"/>
                </a:solidFill>
              </a:rPr>
              <a:t>Mixer first</a:t>
            </a:r>
            <a:endParaRPr kumimoji="1" lang="ja-JP" altLang="en-US" dirty="0">
              <a:solidFill>
                <a:srgbClr val="C00000"/>
              </a:solidFill>
            </a:endParaRPr>
          </a:p>
        </p:txBody>
      </p:sp>
      <p:sp>
        <p:nvSpPr>
          <p:cNvPr id="10" name="正方形/長方形 9">
            <a:extLst>
              <a:ext uri="{FF2B5EF4-FFF2-40B4-BE49-F238E27FC236}">
                <a16:creationId xmlns:a16="http://schemas.microsoft.com/office/drawing/2014/main" id="{9A50E38A-C251-45A9-A670-7D5EC096B7BD}"/>
              </a:ext>
            </a:extLst>
          </p:cNvPr>
          <p:cNvSpPr/>
          <p:nvPr/>
        </p:nvSpPr>
        <p:spPr>
          <a:xfrm>
            <a:off x="1174599" y="6167939"/>
            <a:ext cx="10515600" cy="646331"/>
          </a:xfrm>
          <a:prstGeom prst="rect">
            <a:avLst/>
          </a:prstGeom>
        </p:spPr>
        <p:txBody>
          <a:bodyPr wrap="square">
            <a:spAutoFit/>
          </a:bodyPr>
          <a:lstStyle/>
          <a:p>
            <a:pPr marL="285750" indent="-285750">
              <a:buFont typeface="Arial" panose="020B0604020202020204" pitchFamily="34" charset="0"/>
              <a:buChar char="•"/>
            </a:pPr>
            <a:r>
              <a:rPr lang="ja-JP" altLang="en-US" dirty="0"/>
              <a:t>アンテナで受信後は</a:t>
            </a:r>
            <a:r>
              <a:rPr lang="en-US" altLang="ja-JP" dirty="0"/>
              <a:t>LNA</a:t>
            </a:r>
            <a:r>
              <a:rPr lang="ja-JP" altLang="en-US" dirty="0"/>
              <a:t>で増幅する方が</a:t>
            </a:r>
            <a:r>
              <a:rPr lang="en-US" altLang="ja-JP" dirty="0"/>
              <a:t>NF</a:t>
            </a:r>
            <a:r>
              <a:rPr lang="ja-JP" altLang="en-US" dirty="0"/>
              <a:t>良いが、</a:t>
            </a:r>
            <a:r>
              <a:rPr lang="en-US" altLang="ja-JP" dirty="0"/>
              <a:t>LNA</a:t>
            </a:r>
            <a:r>
              <a:rPr lang="ja-JP" altLang="en-US" dirty="0"/>
              <a:t>を使わずミキサに入れて受信することも</a:t>
            </a:r>
            <a:r>
              <a:rPr lang="en-US" altLang="ja-JP" dirty="0"/>
              <a:t>NF</a:t>
            </a:r>
            <a:r>
              <a:rPr lang="ja-JP" altLang="en-US" dirty="0"/>
              <a:t>は悪化するが可能</a:t>
            </a:r>
          </a:p>
        </p:txBody>
      </p:sp>
    </p:spTree>
    <p:extLst>
      <p:ext uri="{BB962C8B-B14F-4D97-AF65-F5344CB8AC3E}">
        <p14:creationId xmlns:p14="http://schemas.microsoft.com/office/powerpoint/2010/main" val="41761760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689E35-A938-46F3-B7F2-0F25AA2B1066}"/>
              </a:ext>
            </a:extLst>
          </p:cNvPr>
          <p:cNvSpPr>
            <a:spLocks noGrp="1"/>
          </p:cNvSpPr>
          <p:nvPr>
            <p:ph type="title"/>
          </p:nvPr>
        </p:nvSpPr>
        <p:spPr/>
        <p:txBody>
          <a:bodyPr/>
          <a:lstStyle/>
          <a:p>
            <a:r>
              <a:rPr kumimoji="1" lang="ja-JP" altLang="en-US" dirty="0"/>
              <a:t>レシーバ</a:t>
            </a:r>
            <a:r>
              <a:rPr lang="ja-JP" altLang="en-US" dirty="0"/>
              <a:t>年次開発</a:t>
            </a:r>
            <a:endParaRPr kumimoji="1" lang="ja-JP" altLang="en-US" dirty="0"/>
          </a:p>
        </p:txBody>
      </p:sp>
      <p:graphicFrame>
        <p:nvGraphicFramePr>
          <p:cNvPr id="8" name="グラフ 7">
            <a:extLst>
              <a:ext uri="{FF2B5EF4-FFF2-40B4-BE49-F238E27FC236}">
                <a16:creationId xmlns:a16="http://schemas.microsoft.com/office/drawing/2014/main" id="{4AF26B41-9843-4997-A934-7AFA00DD09CD}"/>
              </a:ext>
            </a:extLst>
          </p:cNvPr>
          <p:cNvGraphicFramePr>
            <a:graphicFrameLocks/>
          </p:cNvGraphicFramePr>
          <p:nvPr>
            <p:extLst>
              <p:ext uri="{D42A27DB-BD31-4B8C-83A1-F6EECF244321}">
                <p14:modId xmlns:p14="http://schemas.microsoft.com/office/powerpoint/2010/main" val="2388017437"/>
              </p:ext>
            </p:extLst>
          </p:nvPr>
        </p:nvGraphicFramePr>
        <p:xfrm>
          <a:off x="2462828" y="1236246"/>
          <a:ext cx="7266343" cy="5161879"/>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直線コネクタ 8">
            <a:extLst>
              <a:ext uri="{FF2B5EF4-FFF2-40B4-BE49-F238E27FC236}">
                <a16:creationId xmlns:a16="http://schemas.microsoft.com/office/drawing/2014/main" id="{77A256E1-7B5C-454F-93CE-3F7CB56707F0}"/>
              </a:ext>
            </a:extLst>
          </p:cNvPr>
          <p:cNvCxnSpPr>
            <a:cxnSpLocks/>
          </p:cNvCxnSpPr>
          <p:nvPr/>
        </p:nvCxnSpPr>
        <p:spPr>
          <a:xfrm flipV="1">
            <a:off x="4378805" y="4822167"/>
            <a:ext cx="3919806" cy="26204"/>
          </a:xfrm>
          <a:prstGeom prst="line">
            <a:avLst/>
          </a:prstGeom>
          <a:ln w="76200">
            <a:solidFill>
              <a:schemeClr val="accent6">
                <a:lumMod val="75000"/>
                <a:alpha val="2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73E83972-36CC-4B6F-9BD7-F1C7BAF61491}"/>
              </a:ext>
            </a:extLst>
          </p:cNvPr>
          <p:cNvSpPr txBox="1"/>
          <p:nvPr/>
        </p:nvSpPr>
        <p:spPr>
          <a:xfrm>
            <a:off x="6745354" y="4848371"/>
            <a:ext cx="1055097" cy="369332"/>
          </a:xfrm>
          <a:prstGeom prst="rect">
            <a:avLst/>
          </a:prstGeom>
          <a:noFill/>
        </p:spPr>
        <p:txBody>
          <a:bodyPr wrap="none" rtlCol="0">
            <a:spAutoFit/>
          </a:bodyPr>
          <a:lstStyle/>
          <a:p>
            <a:r>
              <a:rPr kumimoji="1" lang="en-US" altLang="ja-JP" dirty="0" err="1">
                <a:solidFill>
                  <a:schemeClr val="accent6">
                    <a:lumMod val="75000"/>
                  </a:schemeClr>
                </a:solidFill>
              </a:rPr>
              <a:t>mHEMT</a:t>
            </a:r>
            <a:endParaRPr kumimoji="1" lang="ja-JP" altLang="en-US" dirty="0">
              <a:solidFill>
                <a:schemeClr val="accent6">
                  <a:lumMod val="75000"/>
                </a:schemeClr>
              </a:solidFill>
            </a:endParaRPr>
          </a:p>
        </p:txBody>
      </p:sp>
      <p:cxnSp>
        <p:nvCxnSpPr>
          <p:cNvPr id="12" name="直線コネクタ 11">
            <a:extLst>
              <a:ext uri="{FF2B5EF4-FFF2-40B4-BE49-F238E27FC236}">
                <a16:creationId xmlns:a16="http://schemas.microsoft.com/office/drawing/2014/main" id="{6B14417D-F62B-4A7B-AFAB-D315A86D51FC}"/>
              </a:ext>
            </a:extLst>
          </p:cNvPr>
          <p:cNvCxnSpPr>
            <a:cxnSpLocks/>
          </p:cNvCxnSpPr>
          <p:nvPr/>
        </p:nvCxnSpPr>
        <p:spPr>
          <a:xfrm>
            <a:off x="5100518" y="3851576"/>
            <a:ext cx="1331881" cy="543296"/>
          </a:xfrm>
          <a:prstGeom prst="line">
            <a:avLst/>
          </a:prstGeom>
          <a:ln w="76200">
            <a:solidFill>
              <a:schemeClr val="bg1">
                <a:lumMod val="50000"/>
                <a:alpha val="30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124703D1-F8AE-433B-9AED-500B18C42BFF}"/>
              </a:ext>
            </a:extLst>
          </p:cNvPr>
          <p:cNvSpPr txBox="1"/>
          <p:nvPr/>
        </p:nvSpPr>
        <p:spPr>
          <a:xfrm rot="1315981">
            <a:off x="6325196" y="4151301"/>
            <a:ext cx="686406" cy="369332"/>
          </a:xfrm>
          <a:prstGeom prst="rect">
            <a:avLst/>
          </a:prstGeom>
          <a:noFill/>
        </p:spPr>
        <p:txBody>
          <a:bodyPr wrap="none" rtlCol="0">
            <a:spAutoFit/>
          </a:bodyPr>
          <a:lstStyle/>
          <a:p>
            <a:r>
              <a:rPr kumimoji="1" lang="en-US" altLang="ja-JP" dirty="0" err="1">
                <a:solidFill>
                  <a:schemeClr val="bg1">
                    <a:lumMod val="50000"/>
                  </a:schemeClr>
                </a:solidFill>
              </a:rPr>
              <a:t>SiGe</a:t>
            </a:r>
            <a:endParaRPr kumimoji="1" lang="ja-JP" altLang="en-US" dirty="0">
              <a:solidFill>
                <a:schemeClr val="bg1">
                  <a:lumMod val="50000"/>
                </a:schemeClr>
              </a:solidFill>
            </a:endParaRPr>
          </a:p>
        </p:txBody>
      </p:sp>
      <p:cxnSp>
        <p:nvCxnSpPr>
          <p:cNvPr id="16" name="直線コネクタ 15">
            <a:extLst>
              <a:ext uri="{FF2B5EF4-FFF2-40B4-BE49-F238E27FC236}">
                <a16:creationId xmlns:a16="http://schemas.microsoft.com/office/drawing/2014/main" id="{689DCC2C-6D7B-4692-AC8D-FC989C2BA9A2}"/>
              </a:ext>
            </a:extLst>
          </p:cNvPr>
          <p:cNvCxnSpPr>
            <a:cxnSpLocks/>
          </p:cNvCxnSpPr>
          <p:nvPr/>
        </p:nvCxnSpPr>
        <p:spPr>
          <a:xfrm>
            <a:off x="5096523" y="3917272"/>
            <a:ext cx="656577" cy="418695"/>
          </a:xfrm>
          <a:prstGeom prst="line">
            <a:avLst/>
          </a:prstGeom>
          <a:ln w="76200">
            <a:solidFill>
              <a:srgbClr val="002060">
                <a:alpha val="51000"/>
              </a:srgb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D3DCDB60-427A-4B0E-9376-D4AB231E7454}"/>
              </a:ext>
            </a:extLst>
          </p:cNvPr>
          <p:cNvSpPr txBox="1"/>
          <p:nvPr/>
        </p:nvSpPr>
        <p:spPr>
          <a:xfrm rot="1734959">
            <a:off x="4083111" y="3602765"/>
            <a:ext cx="1079142" cy="369332"/>
          </a:xfrm>
          <a:prstGeom prst="rect">
            <a:avLst/>
          </a:prstGeom>
          <a:noFill/>
        </p:spPr>
        <p:txBody>
          <a:bodyPr wrap="none" rtlCol="0">
            <a:spAutoFit/>
          </a:bodyPr>
          <a:lstStyle/>
          <a:p>
            <a:r>
              <a:rPr lang="en-US" altLang="ja-JP" dirty="0" err="1">
                <a:solidFill>
                  <a:srgbClr val="002060"/>
                </a:solidFill>
              </a:rPr>
              <a:t>InP</a:t>
            </a:r>
            <a:r>
              <a:rPr lang="ja-JP" altLang="en-US" dirty="0">
                <a:solidFill>
                  <a:srgbClr val="002060"/>
                </a:solidFill>
              </a:rPr>
              <a:t> </a:t>
            </a:r>
            <a:r>
              <a:rPr kumimoji="1" lang="en-US" altLang="ja-JP" dirty="0">
                <a:solidFill>
                  <a:srgbClr val="002060"/>
                </a:solidFill>
              </a:rPr>
              <a:t>HBT</a:t>
            </a:r>
            <a:endParaRPr kumimoji="1" lang="ja-JP" altLang="en-US" dirty="0">
              <a:solidFill>
                <a:srgbClr val="002060"/>
              </a:solidFill>
            </a:endParaRPr>
          </a:p>
        </p:txBody>
      </p:sp>
      <p:cxnSp>
        <p:nvCxnSpPr>
          <p:cNvPr id="23" name="直線コネクタ 22">
            <a:extLst>
              <a:ext uri="{FF2B5EF4-FFF2-40B4-BE49-F238E27FC236}">
                <a16:creationId xmlns:a16="http://schemas.microsoft.com/office/drawing/2014/main" id="{CAFAFB7D-0463-40DA-BC0E-234C8FC791F6}"/>
              </a:ext>
            </a:extLst>
          </p:cNvPr>
          <p:cNvCxnSpPr>
            <a:cxnSpLocks/>
          </p:cNvCxnSpPr>
          <p:nvPr/>
        </p:nvCxnSpPr>
        <p:spPr>
          <a:xfrm>
            <a:off x="5124450" y="3730026"/>
            <a:ext cx="538163" cy="423864"/>
          </a:xfrm>
          <a:prstGeom prst="line">
            <a:avLst/>
          </a:prstGeom>
          <a:ln w="76200">
            <a:solidFill>
              <a:srgbClr val="FFC000">
                <a:alpha val="30000"/>
              </a:srgbClr>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DE84A5B7-2BA8-45EF-B3C9-95AA165E5B6B}"/>
              </a:ext>
            </a:extLst>
          </p:cNvPr>
          <p:cNvSpPr txBox="1"/>
          <p:nvPr/>
        </p:nvSpPr>
        <p:spPr>
          <a:xfrm rot="1896303">
            <a:off x="4411363" y="3302017"/>
            <a:ext cx="865943" cy="369332"/>
          </a:xfrm>
          <a:prstGeom prst="rect">
            <a:avLst/>
          </a:prstGeom>
          <a:noFill/>
        </p:spPr>
        <p:txBody>
          <a:bodyPr wrap="none" rtlCol="0">
            <a:spAutoFit/>
          </a:bodyPr>
          <a:lstStyle/>
          <a:p>
            <a:r>
              <a:rPr kumimoji="1" lang="en-US" altLang="ja-JP" dirty="0">
                <a:solidFill>
                  <a:schemeClr val="accent4"/>
                </a:solidFill>
              </a:rPr>
              <a:t>CMOS</a:t>
            </a:r>
            <a:endParaRPr kumimoji="1" lang="ja-JP" altLang="en-US" dirty="0">
              <a:solidFill>
                <a:schemeClr val="accent4"/>
              </a:solidFill>
            </a:endParaRPr>
          </a:p>
        </p:txBody>
      </p:sp>
      <p:sp>
        <p:nvSpPr>
          <p:cNvPr id="28" name="テキスト ボックス 1">
            <a:extLst>
              <a:ext uri="{FF2B5EF4-FFF2-40B4-BE49-F238E27FC236}">
                <a16:creationId xmlns:a16="http://schemas.microsoft.com/office/drawing/2014/main" id="{3BD932E4-0705-4893-AEFE-020E340C4CB6}"/>
              </a:ext>
            </a:extLst>
          </p:cNvPr>
          <p:cNvSpPr txBox="1"/>
          <p:nvPr/>
        </p:nvSpPr>
        <p:spPr>
          <a:xfrm>
            <a:off x="8130664" y="5213432"/>
            <a:ext cx="1268293" cy="40981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600" dirty="0">
                <a:latin typeface="Calibri" panose="020F0502020204030204" pitchFamily="34" charset="0"/>
                <a:cs typeface="Calibri" panose="020F0502020204030204" pitchFamily="34" charset="0"/>
              </a:rPr>
              <a:t>200-450</a:t>
            </a:r>
            <a:r>
              <a:rPr lang="en-US" altLang="ja-JP" sz="1600" baseline="0" dirty="0">
                <a:latin typeface="Calibri" panose="020F0502020204030204" pitchFamily="34" charset="0"/>
                <a:cs typeface="Calibri" panose="020F0502020204030204" pitchFamily="34" charset="0"/>
              </a:rPr>
              <a:t> GHz</a:t>
            </a:r>
            <a:endParaRPr lang="ja-JP" altLang="en-US" sz="1600" dirty="0">
              <a:latin typeface="Calibri" panose="020F0502020204030204" pitchFamily="34" charset="0"/>
              <a:cs typeface="Calibri" panose="020F0502020204030204" pitchFamily="34" charset="0"/>
            </a:endParaRPr>
          </a:p>
        </p:txBody>
      </p:sp>
      <p:sp>
        <p:nvSpPr>
          <p:cNvPr id="29" name="正方形/長方形 28">
            <a:extLst>
              <a:ext uri="{FF2B5EF4-FFF2-40B4-BE49-F238E27FC236}">
                <a16:creationId xmlns:a16="http://schemas.microsoft.com/office/drawing/2014/main" id="{3FB7332C-104D-4E7E-84DB-D917D53108D9}"/>
              </a:ext>
            </a:extLst>
          </p:cNvPr>
          <p:cNvSpPr/>
          <p:nvPr/>
        </p:nvSpPr>
        <p:spPr>
          <a:xfrm>
            <a:off x="1174599" y="6320339"/>
            <a:ext cx="10515600" cy="369332"/>
          </a:xfrm>
          <a:prstGeom prst="rect">
            <a:avLst/>
          </a:prstGeom>
        </p:spPr>
        <p:txBody>
          <a:bodyPr wrap="square">
            <a:spAutoFit/>
          </a:bodyPr>
          <a:lstStyle/>
          <a:p>
            <a:pPr marL="285750" indent="-285750">
              <a:buFont typeface="Arial" panose="020B0604020202020204" pitchFamily="34" charset="0"/>
              <a:buChar char="•"/>
            </a:pPr>
            <a:r>
              <a:rPr lang="en-US" altLang="ja-JP" dirty="0" err="1"/>
              <a:t>mHEMT</a:t>
            </a:r>
            <a:r>
              <a:rPr lang="ja-JP" altLang="en-US" dirty="0"/>
              <a:t>レシーバは</a:t>
            </a:r>
            <a:r>
              <a:rPr lang="en-US" altLang="ja-JP" dirty="0"/>
              <a:t>NF&lt;10dB</a:t>
            </a:r>
            <a:r>
              <a:rPr lang="ja-JP" altLang="en-US" dirty="0"/>
              <a:t>を達成（このあたりが限界？）、</a:t>
            </a:r>
            <a:r>
              <a:rPr lang="en-US" altLang="ja-JP" dirty="0"/>
              <a:t>Si</a:t>
            </a:r>
            <a:r>
              <a:rPr lang="ja-JP" altLang="en-US" dirty="0"/>
              <a:t>系は</a:t>
            </a:r>
            <a:r>
              <a:rPr lang="en-US" altLang="ja-JP" dirty="0"/>
              <a:t>~10-15dB</a:t>
            </a:r>
            <a:r>
              <a:rPr lang="ja-JP" altLang="en-US" dirty="0"/>
              <a:t>が目指せるか？</a:t>
            </a:r>
          </a:p>
        </p:txBody>
      </p:sp>
    </p:spTree>
    <p:extLst>
      <p:ext uri="{BB962C8B-B14F-4D97-AF65-F5344CB8AC3E}">
        <p14:creationId xmlns:p14="http://schemas.microsoft.com/office/powerpoint/2010/main" val="3388267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8FFBA9-79F5-4283-BF94-DD94874DF242}"/>
              </a:ext>
            </a:extLst>
          </p:cNvPr>
          <p:cNvSpPr>
            <a:spLocks noGrp="1"/>
          </p:cNvSpPr>
          <p:nvPr>
            <p:ph type="title"/>
          </p:nvPr>
        </p:nvSpPr>
        <p:spPr/>
        <p:txBody>
          <a:bodyPr/>
          <a:lstStyle/>
          <a:p>
            <a:r>
              <a:rPr lang="ja-JP" altLang="en-US" dirty="0"/>
              <a:t>化合物系</a:t>
            </a:r>
            <a:r>
              <a:rPr lang="en-US" altLang="ja-JP" dirty="0"/>
              <a:t>LNA </a:t>
            </a:r>
            <a:r>
              <a:rPr lang="ja-JP" altLang="en-US" dirty="0"/>
              <a:t>比較</a:t>
            </a:r>
            <a:endParaRPr kumimoji="1" lang="ja-JP" altLang="en-US" dirty="0"/>
          </a:p>
        </p:txBody>
      </p:sp>
      <p:pic>
        <p:nvPicPr>
          <p:cNvPr id="3" name="図 2">
            <a:extLst>
              <a:ext uri="{FF2B5EF4-FFF2-40B4-BE49-F238E27FC236}">
                <a16:creationId xmlns:a16="http://schemas.microsoft.com/office/drawing/2014/main" id="{AACE9DB1-05AC-4A8A-AF16-9DE4B469C64B}"/>
              </a:ext>
            </a:extLst>
          </p:cNvPr>
          <p:cNvPicPr>
            <a:picLocks noChangeAspect="1"/>
          </p:cNvPicPr>
          <p:nvPr/>
        </p:nvPicPr>
        <p:blipFill rotWithShape="1">
          <a:blip r:embed="rId2"/>
          <a:srcRect l="1676" t="6425" r="1986" b="2389"/>
          <a:stretch/>
        </p:blipFill>
        <p:spPr>
          <a:xfrm>
            <a:off x="1465856" y="2300140"/>
            <a:ext cx="4407044" cy="3681560"/>
          </a:xfrm>
          <a:prstGeom prst="rect">
            <a:avLst/>
          </a:prstGeom>
        </p:spPr>
      </p:pic>
      <p:pic>
        <p:nvPicPr>
          <p:cNvPr id="4" name="図 3">
            <a:extLst>
              <a:ext uri="{FF2B5EF4-FFF2-40B4-BE49-F238E27FC236}">
                <a16:creationId xmlns:a16="http://schemas.microsoft.com/office/drawing/2014/main" id="{F36346C8-71A9-4BE3-A33D-0D674AA0BE58}"/>
              </a:ext>
            </a:extLst>
          </p:cNvPr>
          <p:cNvPicPr>
            <a:picLocks noChangeAspect="1"/>
          </p:cNvPicPr>
          <p:nvPr/>
        </p:nvPicPr>
        <p:blipFill rotWithShape="1">
          <a:blip r:embed="rId3"/>
          <a:srcRect l="1986" t="6425" r="1676" b="2389"/>
          <a:stretch/>
        </p:blipFill>
        <p:spPr>
          <a:xfrm>
            <a:off x="6319099" y="2300139"/>
            <a:ext cx="4407044" cy="3681559"/>
          </a:xfrm>
          <a:prstGeom prst="rect">
            <a:avLst/>
          </a:prstGeom>
        </p:spPr>
      </p:pic>
      <p:sp>
        <p:nvSpPr>
          <p:cNvPr id="5" name="テキスト ボックス 4">
            <a:extLst>
              <a:ext uri="{FF2B5EF4-FFF2-40B4-BE49-F238E27FC236}">
                <a16:creationId xmlns:a16="http://schemas.microsoft.com/office/drawing/2014/main" id="{38857C88-C8FD-4AA0-998D-3D1BDE0A3203}"/>
              </a:ext>
            </a:extLst>
          </p:cNvPr>
          <p:cNvSpPr txBox="1"/>
          <p:nvPr/>
        </p:nvSpPr>
        <p:spPr>
          <a:xfrm>
            <a:off x="2245313" y="1700992"/>
            <a:ext cx="2986715" cy="369332"/>
          </a:xfrm>
          <a:prstGeom prst="rect">
            <a:avLst/>
          </a:prstGeom>
          <a:noFill/>
        </p:spPr>
        <p:txBody>
          <a:bodyPr wrap="none" rtlCol="0">
            <a:spAutoFit/>
          </a:bodyPr>
          <a:lstStyle/>
          <a:p>
            <a:r>
              <a:rPr kumimoji="1" lang="en-US" altLang="ja-JP" dirty="0">
                <a:solidFill>
                  <a:srgbClr val="0000FF"/>
                </a:solidFill>
              </a:rPr>
              <a:t>Gain/stage</a:t>
            </a:r>
            <a:r>
              <a:rPr kumimoji="1" lang="ja-JP" altLang="en-US" dirty="0">
                <a:solidFill>
                  <a:srgbClr val="0000FF"/>
                </a:solidFill>
              </a:rPr>
              <a:t>の周波数依存性</a:t>
            </a:r>
          </a:p>
        </p:txBody>
      </p:sp>
      <p:sp>
        <p:nvSpPr>
          <p:cNvPr id="6" name="テキスト ボックス 5">
            <a:extLst>
              <a:ext uri="{FF2B5EF4-FFF2-40B4-BE49-F238E27FC236}">
                <a16:creationId xmlns:a16="http://schemas.microsoft.com/office/drawing/2014/main" id="{14592294-1A67-4BAF-BA54-AA2EEC858E36}"/>
              </a:ext>
            </a:extLst>
          </p:cNvPr>
          <p:cNvSpPr txBox="1"/>
          <p:nvPr/>
        </p:nvSpPr>
        <p:spPr>
          <a:xfrm>
            <a:off x="7465280" y="1702580"/>
            <a:ext cx="2114681" cy="369332"/>
          </a:xfrm>
          <a:prstGeom prst="rect">
            <a:avLst/>
          </a:prstGeom>
          <a:noFill/>
        </p:spPr>
        <p:txBody>
          <a:bodyPr wrap="none" rtlCol="0">
            <a:spAutoFit/>
          </a:bodyPr>
          <a:lstStyle/>
          <a:p>
            <a:r>
              <a:rPr kumimoji="1" lang="en-US" altLang="ja-JP" dirty="0">
                <a:solidFill>
                  <a:srgbClr val="0000FF"/>
                </a:solidFill>
              </a:rPr>
              <a:t>NF</a:t>
            </a:r>
            <a:r>
              <a:rPr kumimoji="1" lang="ja-JP" altLang="en-US" dirty="0">
                <a:solidFill>
                  <a:srgbClr val="0000FF"/>
                </a:solidFill>
              </a:rPr>
              <a:t>の周波数依存性</a:t>
            </a:r>
          </a:p>
        </p:txBody>
      </p:sp>
    </p:spTree>
    <p:extLst>
      <p:ext uri="{BB962C8B-B14F-4D97-AF65-F5344CB8AC3E}">
        <p14:creationId xmlns:p14="http://schemas.microsoft.com/office/powerpoint/2010/main" val="488539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4DC48-C545-4B1C-B623-22EF61543224}"/>
              </a:ext>
            </a:extLst>
          </p:cNvPr>
          <p:cNvSpPr>
            <a:spLocks noGrp="1"/>
          </p:cNvSpPr>
          <p:nvPr>
            <p:ph type="title"/>
          </p:nvPr>
        </p:nvSpPr>
        <p:spPr/>
        <p:txBody>
          <a:bodyPr/>
          <a:lstStyle/>
          <a:p>
            <a:r>
              <a:rPr lang="ja-JP" altLang="en-US" dirty="0"/>
              <a:t>ミキサ・レシーバ</a:t>
            </a:r>
            <a:r>
              <a:rPr kumimoji="1" lang="ja-JP" altLang="en-US" dirty="0"/>
              <a:t>まとめ</a:t>
            </a:r>
          </a:p>
        </p:txBody>
      </p:sp>
      <p:sp>
        <p:nvSpPr>
          <p:cNvPr id="3" name="コンテンツ プレースホルダー 2">
            <a:extLst>
              <a:ext uri="{FF2B5EF4-FFF2-40B4-BE49-F238E27FC236}">
                <a16:creationId xmlns:a16="http://schemas.microsoft.com/office/drawing/2014/main" id="{E1D2B3A4-643D-4C6A-9A4F-B45AD5746118}"/>
              </a:ext>
            </a:extLst>
          </p:cNvPr>
          <p:cNvSpPr>
            <a:spLocks noGrp="1"/>
          </p:cNvSpPr>
          <p:nvPr>
            <p:ph idx="1"/>
          </p:nvPr>
        </p:nvSpPr>
        <p:spPr/>
        <p:txBody>
          <a:bodyPr>
            <a:normAutofit/>
          </a:bodyPr>
          <a:lstStyle/>
          <a:p>
            <a:r>
              <a:rPr lang="en-US" altLang="ja-JP" dirty="0"/>
              <a:t>LNA</a:t>
            </a:r>
            <a:r>
              <a:rPr lang="ja-JP" altLang="en-US" dirty="0"/>
              <a:t>ファーストが良いが、ミキサファースト構成もとれる</a:t>
            </a:r>
            <a:endParaRPr lang="en-US" altLang="ja-JP" dirty="0"/>
          </a:p>
          <a:p>
            <a:r>
              <a:rPr lang="en-US" altLang="ja-JP" dirty="0" err="1"/>
              <a:t>InP</a:t>
            </a:r>
            <a:r>
              <a:rPr lang="en-US" altLang="ja-JP" dirty="0"/>
              <a:t> HEMT, </a:t>
            </a:r>
            <a:r>
              <a:rPr lang="en-US" altLang="ja-JP" dirty="0" err="1"/>
              <a:t>mHEMT</a:t>
            </a:r>
            <a:r>
              <a:rPr lang="ja-JP" altLang="en-US" dirty="0"/>
              <a:t>の</a:t>
            </a:r>
            <a:r>
              <a:rPr lang="en-US" altLang="ja-JP" dirty="0"/>
              <a:t>MMIC</a:t>
            </a:r>
            <a:r>
              <a:rPr lang="ja-JP" altLang="en-US" dirty="0"/>
              <a:t>では良好な特性の</a:t>
            </a:r>
            <a:r>
              <a:rPr lang="en-US" altLang="ja-JP" dirty="0"/>
              <a:t>LNA</a:t>
            </a:r>
            <a:r>
              <a:rPr lang="ja-JP" altLang="en-US" dirty="0"/>
              <a:t>を用いることができるため</a:t>
            </a:r>
            <a:r>
              <a:rPr lang="en-US" altLang="ja-JP" dirty="0"/>
              <a:t>300GHz</a:t>
            </a:r>
            <a:r>
              <a:rPr lang="ja-JP" altLang="en-US" dirty="0"/>
              <a:t>帯で</a:t>
            </a:r>
            <a:r>
              <a:rPr lang="en-US" altLang="ja-JP" dirty="0"/>
              <a:t>10dB</a:t>
            </a:r>
            <a:r>
              <a:rPr lang="ja-JP" altLang="en-US" dirty="0"/>
              <a:t>以下の</a:t>
            </a:r>
            <a:r>
              <a:rPr lang="en-US" altLang="ja-JP" dirty="0"/>
              <a:t>NF</a:t>
            </a:r>
            <a:r>
              <a:rPr lang="ja-JP" altLang="en-US" dirty="0"/>
              <a:t>が実現されている</a:t>
            </a:r>
            <a:endParaRPr lang="en-US" altLang="ja-JP" dirty="0"/>
          </a:p>
          <a:p>
            <a:r>
              <a:rPr kumimoji="1" lang="en-US" altLang="ja-JP" dirty="0"/>
              <a:t>Si</a:t>
            </a:r>
            <a:r>
              <a:rPr kumimoji="1" lang="ja-JP" altLang="en-US" dirty="0"/>
              <a:t>系</a:t>
            </a:r>
            <a:r>
              <a:rPr kumimoji="1" lang="en-US" altLang="ja-JP" dirty="0"/>
              <a:t>MMIC</a:t>
            </a:r>
            <a:r>
              <a:rPr kumimoji="1" lang="ja-JP" altLang="en-US" dirty="0"/>
              <a:t>レシーバは</a:t>
            </a:r>
            <a:r>
              <a:rPr kumimoji="1" lang="en-US" altLang="ja-JP" dirty="0"/>
              <a:t>200GHz</a:t>
            </a:r>
            <a:r>
              <a:rPr lang="ja-JP" altLang="en-US" dirty="0"/>
              <a:t>程度</a:t>
            </a:r>
            <a:r>
              <a:rPr kumimoji="1" lang="ja-JP" altLang="en-US" dirty="0"/>
              <a:t>までは良好な</a:t>
            </a:r>
            <a:r>
              <a:rPr kumimoji="1" lang="en-US" altLang="ja-JP" dirty="0"/>
              <a:t>NF</a:t>
            </a:r>
            <a:r>
              <a:rPr lang="ja-JP" altLang="en-US" dirty="0"/>
              <a:t>が得られているが、</a:t>
            </a:r>
            <a:r>
              <a:rPr kumimoji="1" lang="en-US" altLang="ja-JP" dirty="0"/>
              <a:t>300GHz</a:t>
            </a:r>
            <a:r>
              <a:rPr kumimoji="1" lang="ja-JP" altLang="en-US" dirty="0"/>
              <a:t>帯では</a:t>
            </a:r>
            <a:r>
              <a:rPr lang="en-US" altLang="ja-JP" dirty="0"/>
              <a:t>LNA</a:t>
            </a:r>
            <a:r>
              <a:rPr lang="ja-JP" altLang="en-US" dirty="0"/>
              <a:t>の動作が困難になってくるため</a:t>
            </a:r>
            <a:r>
              <a:rPr lang="en-US" altLang="ja-JP" dirty="0"/>
              <a:t>NF</a:t>
            </a:r>
            <a:r>
              <a:rPr lang="ja-JP" altLang="en-US" dirty="0"/>
              <a:t>が急速に悪化する</a:t>
            </a:r>
            <a:endParaRPr lang="en-US" altLang="ja-JP" dirty="0"/>
          </a:p>
          <a:p>
            <a:r>
              <a:rPr lang="en-US" altLang="ja-JP" dirty="0"/>
              <a:t>300GHz</a:t>
            </a:r>
            <a:r>
              <a:rPr lang="ja-JP" altLang="en-US" dirty="0"/>
              <a:t>帯における</a:t>
            </a:r>
            <a:r>
              <a:rPr lang="en-US" altLang="ja-JP" dirty="0"/>
              <a:t>Si</a:t>
            </a:r>
            <a:r>
              <a:rPr lang="ja-JP" altLang="en-US" dirty="0"/>
              <a:t>系ミキサの開発次第で</a:t>
            </a:r>
            <a:r>
              <a:rPr lang="en-US" altLang="ja-JP" dirty="0"/>
              <a:t>Si</a:t>
            </a:r>
            <a:r>
              <a:rPr lang="ja-JP" altLang="en-US" dirty="0"/>
              <a:t>系のみで構成するか、送信器</a:t>
            </a:r>
            <a:r>
              <a:rPr kumimoji="1" lang="ja-JP" altLang="en-US" dirty="0"/>
              <a:t>側と同じで</a:t>
            </a:r>
            <a:r>
              <a:rPr kumimoji="1" lang="en-US" altLang="ja-JP" dirty="0"/>
              <a:t>Si</a:t>
            </a:r>
            <a:r>
              <a:rPr kumimoji="1" lang="ja-JP" altLang="en-US" dirty="0"/>
              <a:t>系と化合物のハイブリッドが行われるか両方可能性がある</a:t>
            </a:r>
            <a:br>
              <a:rPr kumimoji="1" lang="en-US" altLang="ja-JP" dirty="0"/>
            </a:br>
            <a:r>
              <a:rPr kumimoji="1" lang="en-US" altLang="ja-JP" dirty="0"/>
              <a:t>※</a:t>
            </a:r>
            <a:r>
              <a:rPr kumimoji="1" lang="ja-JP" altLang="en-US" dirty="0"/>
              <a:t>補助資料</a:t>
            </a:r>
            <a:r>
              <a:rPr kumimoji="1" lang="en-US" altLang="ja-JP" dirty="0"/>
              <a:t>_Heterogeneous Integration</a:t>
            </a:r>
          </a:p>
        </p:txBody>
      </p:sp>
    </p:spTree>
    <p:extLst>
      <p:ext uri="{BB962C8B-B14F-4D97-AF65-F5344CB8AC3E}">
        <p14:creationId xmlns:p14="http://schemas.microsoft.com/office/powerpoint/2010/main" val="13394148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8EFE722-266A-3916-D98D-3A2804D587F7}"/>
              </a:ext>
            </a:extLst>
          </p:cNvPr>
          <p:cNvGrpSpPr/>
          <p:nvPr/>
        </p:nvGrpSpPr>
        <p:grpSpPr>
          <a:xfrm>
            <a:off x="638130" y="3043646"/>
            <a:ext cx="11114731" cy="1289273"/>
            <a:chOff x="233182" y="164802"/>
            <a:chExt cx="8695991" cy="1008707"/>
          </a:xfrm>
        </p:grpSpPr>
        <p:sp>
          <p:nvSpPr>
            <p:cNvPr id="5" name="角丸四角形 4">
              <a:extLst>
                <a:ext uri="{FF2B5EF4-FFF2-40B4-BE49-F238E27FC236}">
                  <a16:creationId xmlns:a16="http://schemas.microsoft.com/office/drawing/2014/main" id="{FA8D01D8-71E9-313F-97E9-C677872C113B}"/>
                </a:ext>
              </a:extLst>
            </p:cNvPr>
            <p:cNvSpPr/>
            <p:nvPr/>
          </p:nvSpPr>
          <p:spPr>
            <a:xfrm>
              <a:off x="233182" y="439018"/>
              <a:ext cx="749879" cy="532399"/>
            </a:xfrm>
            <a:prstGeom prst="roundRect">
              <a:avLst>
                <a:gd name="adj" fmla="val 13031"/>
              </a:avLst>
            </a:prstGeom>
            <a:solidFill>
              <a:schemeClr val="bg2">
                <a:lumMod val="50000"/>
              </a:schemeClr>
            </a:solidFill>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ja-JP" sz="1467" dirty="0"/>
                <a:t>RFIC</a:t>
              </a:r>
              <a:endParaRPr lang="ja-JP" altLang="en-US" sz="1467"/>
            </a:p>
          </p:txBody>
        </p:sp>
        <p:sp>
          <p:nvSpPr>
            <p:cNvPr id="6" name="三角形 5">
              <a:extLst>
                <a:ext uri="{FF2B5EF4-FFF2-40B4-BE49-F238E27FC236}">
                  <a16:creationId xmlns:a16="http://schemas.microsoft.com/office/drawing/2014/main" id="{6A445AB8-BD2B-75CF-2BE5-2B3245EC357E}"/>
                </a:ext>
              </a:extLst>
            </p:cNvPr>
            <p:cNvSpPr/>
            <p:nvPr/>
          </p:nvSpPr>
          <p:spPr>
            <a:xfrm rot="5400000">
              <a:off x="1479921" y="493506"/>
              <a:ext cx="487171" cy="419975"/>
            </a:xfrm>
            <a:prstGeom prst="triangle">
              <a:avLst/>
            </a:prstGeom>
            <a:ln w="28575">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a:p>
          </p:txBody>
        </p:sp>
        <p:cxnSp>
          <p:nvCxnSpPr>
            <p:cNvPr id="7" name="直線コネクタ 6">
              <a:extLst>
                <a:ext uri="{FF2B5EF4-FFF2-40B4-BE49-F238E27FC236}">
                  <a16:creationId xmlns:a16="http://schemas.microsoft.com/office/drawing/2014/main" id="{915EE88D-009C-D592-BEBA-7A86F9B19C19}"/>
                </a:ext>
              </a:extLst>
            </p:cNvPr>
            <p:cNvCxnSpPr>
              <a:cxnSpLocks/>
              <a:stCxn id="5" idx="3"/>
              <a:endCxn id="6" idx="3"/>
            </p:cNvCxnSpPr>
            <p:nvPr/>
          </p:nvCxnSpPr>
          <p:spPr>
            <a:xfrm flipV="1">
              <a:off x="983061" y="703494"/>
              <a:ext cx="530460" cy="1724"/>
            </a:xfrm>
            <a:prstGeom prst="line">
              <a:avLst/>
            </a:prstGeom>
            <a:ln w="28575">
              <a:solidFill>
                <a:schemeClr val="bg2">
                  <a:lumMod val="50000"/>
                </a:schemeClr>
              </a:solidFill>
            </a:ln>
          </p:spPr>
          <p:style>
            <a:lnRef idx="1">
              <a:schemeClr val="dk1"/>
            </a:lnRef>
            <a:fillRef idx="0">
              <a:schemeClr val="dk1"/>
            </a:fillRef>
            <a:effectRef idx="0">
              <a:schemeClr val="dk1"/>
            </a:effectRef>
            <a:fontRef idx="minor">
              <a:schemeClr val="tx1"/>
            </a:fontRef>
          </p:style>
        </p:cxnSp>
        <p:grpSp>
          <p:nvGrpSpPr>
            <p:cNvPr id="8" name="グループ化 7">
              <a:extLst>
                <a:ext uri="{FF2B5EF4-FFF2-40B4-BE49-F238E27FC236}">
                  <a16:creationId xmlns:a16="http://schemas.microsoft.com/office/drawing/2014/main" id="{6C368808-73C7-6195-68EC-67EA35039DA7}"/>
                </a:ext>
              </a:extLst>
            </p:cNvPr>
            <p:cNvGrpSpPr/>
            <p:nvPr/>
          </p:nvGrpSpPr>
          <p:grpSpPr>
            <a:xfrm>
              <a:off x="2179671" y="417333"/>
              <a:ext cx="555157" cy="578601"/>
              <a:chOff x="1634753" y="657059"/>
              <a:chExt cx="416368" cy="433951"/>
            </a:xfrm>
          </p:grpSpPr>
          <p:sp>
            <p:nvSpPr>
              <p:cNvPr id="38" name="角丸四角形 37">
                <a:extLst>
                  <a:ext uri="{FF2B5EF4-FFF2-40B4-BE49-F238E27FC236}">
                    <a16:creationId xmlns:a16="http://schemas.microsoft.com/office/drawing/2014/main" id="{8FC5DE6A-9530-45CF-7DF7-1AD952793641}"/>
                  </a:ext>
                </a:extLst>
              </p:cNvPr>
              <p:cNvSpPr/>
              <p:nvPr/>
            </p:nvSpPr>
            <p:spPr>
              <a:xfrm>
                <a:off x="1634753" y="657059"/>
                <a:ext cx="416368" cy="433951"/>
              </a:xfrm>
              <a:prstGeom prst="roundRect">
                <a:avLst/>
              </a:prstGeom>
              <a:ln w="28575">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a:p>
            </p:txBody>
          </p:sp>
          <p:sp>
            <p:nvSpPr>
              <p:cNvPr id="39" name="フリーフォーム 38">
                <a:extLst>
                  <a:ext uri="{FF2B5EF4-FFF2-40B4-BE49-F238E27FC236}">
                    <a16:creationId xmlns:a16="http://schemas.microsoft.com/office/drawing/2014/main" id="{32D32E3C-F8D7-A252-8BED-010F3EA49D4A}"/>
                  </a:ext>
                </a:extLst>
              </p:cNvPr>
              <p:cNvSpPr/>
              <p:nvPr/>
            </p:nvSpPr>
            <p:spPr>
              <a:xfrm>
                <a:off x="1712045" y="715968"/>
                <a:ext cx="261784" cy="90775"/>
              </a:xfrm>
              <a:custGeom>
                <a:avLst/>
                <a:gdLst>
                  <a:gd name="connsiteX0" fmla="*/ 0 w 567813"/>
                  <a:gd name="connsiteY0" fmla="*/ 117987 h 199103"/>
                  <a:gd name="connsiteX1" fmla="*/ 184355 w 567813"/>
                  <a:gd name="connsiteY1" fmla="*/ 0 h 199103"/>
                  <a:gd name="connsiteX2" fmla="*/ 412955 w 567813"/>
                  <a:gd name="connsiteY2" fmla="*/ 199103 h 199103"/>
                  <a:gd name="connsiteX3" fmla="*/ 567813 w 567813"/>
                  <a:gd name="connsiteY3" fmla="*/ 84803 h 199103"/>
                  <a:gd name="connsiteX0" fmla="*/ 0 w 567813"/>
                  <a:gd name="connsiteY0" fmla="*/ 117987 h 199103"/>
                  <a:gd name="connsiteX1" fmla="*/ 184355 w 567813"/>
                  <a:gd name="connsiteY1" fmla="*/ 0 h 199103"/>
                  <a:gd name="connsiteX2" fmla="*/ 412955 w 567813"/>
                  <a:gd name="connsiteY2" fmla="*/ 199103 h 199103"/>
                  <a:gd name="connsiteX3" fmla="*/ 567813 w 567813"/>
                  <a:gd name="connsiteY3" fmla="*/ 84803 h 199103"/>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9368 h 196892"/>
                  <a:gd name="connsiteX1" fmla="*/ 184355 w 567813"/>
                  <a:gd name="connsiteY1" fmla="*/ 1381 h 196892"/>
                  <a:gd name="connsiteX2" fmla="*/ 446138 w 567813"/>
                  <a:gd name="connsiteY2" fmla="*/ 196797 h 196892"/>
                  <a:gd name="connsiteX3" fmla="*/ 567813 w 567813"/>
                  <a:gd name="connsiteY3" fmla="*/ 86184 h 196892"/>
                  <a:gd name="connsiteX0" fmla="*/ 0 w 567813"/>
                  <a:gd name="connsiteY0" fmla="*/ 119368 h 196892"/>
                  <a:gd name="connsiteX1" fmla="*/ 184355 w 567813"/>
                  <a:gd name="connsiteY1" fmla="*/ 1381 h 196892"/>
                  <a:gd name="connsiteX2" fmla="*/ 427703 w 567813"/>
                  <a:gd name="connsiteY2" fmla="*/ 196797 h 196892"/>
                  <a:gd name="connsiteX3" fmla="*/ 567813 w 567813"/>
                  <a:gd name="connsiteY3" fmla="*/ 86184 h 196892"/>
                  <a:gd name="connsiteX0" fmla="*/ 0 w 567813"/>
                  <a:gd name="connsiteY0" fmla="*/ 119368 h 196892"/>
                  <a:gd name="connsiteX1" fmla="*/ 184355 w 567813"/>
                  <a:gd name="connsiteY1" fmla="*/ 1381 h 196892"/>
                  <a:gd name="connsiteX2" fmla="*/ 427703 w 567813"/>
                  <a:gd name="connsiteY2" fmla="*/ 196797 h 196892"/>
                  <a:gd name="connsiteX3" fmla="*/ 567813 w 567813"/>
                  <a:gd name="connsiteY3" fmla="*/ 86184 h 196892"/>
                </a:gdLst>
                <a:ahLst/>
                <a:cxnLst>
                  <a:cxn ang="0">
                    <a:pos x="connsiteX0" y="connsiteY0"/>
                  </a:cxn>
                  <a:cxn ang="0">
                    <a:pos x="connsiteX1" y="connsiteY1"/>
                  </a:cxn>
                  <a:cxn ang="0">
                    <a:pos x="connsiteX2" y="connsiteY2"/>
                  </a:cxn>
                  <a:cxn ang="0">
                    <a:pos x="connsiteX3" y="connsiteY3"/>
                  </a:cxn>
                </a:cxnLst>
                <a:rect l="l" t="t" r="r" b="b"/>
                <a:pathLst>
                  <a:path w="567813" h="196892">
                    <a:moveTo>
                      <a:pt x="0" y="119368"/>
                    </a:moveTo>
                    <a:cubicBezTo>
                      <a:pt x="46704" y="68977"/>
                      <a:pt x="113071" y="-11524"/>
                      <a:pt x="184355" y="1381"/>
                    </a:cubicBezTo>
                    <a:cubicBezTo>
                      <a:pt x="255639" y="14286"/>
                      <a:pt x="331839" y="201713"/>
                      <a:pt x="427703" y="196797"/>
                    </a:cubicBezTo>
                    <a:cubicBezTo>
                      <a:pt x="523567" y="191881"/>
                      <a:pt x="545692" y="135344"/>
                      <a:pt x="567813" y="86184"/>
                    </a:cubicBezTo>
                  </a:path>
                </a:pathLst>
              </a:custGeom>
              <a:ln>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2400"/>
              </a:p>
            </p:txBody>
          </p:sp>
          <p:sp>
            <p:nvSpPr>
              <p:cNvPr id="40" name="フリーフォーム 39">
                <a:extLst>
                  <a:ext uri="{FF2B5EF4-FFF2-40B4-BE49-F238E27FC236}">
                    <a16:creationId xmlns:a16="http://schemas.microsoft.com/office/drawing/2014/main" id="{CF9A86B0-C0F8-754B-1B95-B84E7D2B87F9}"/>
                  </a:ext>
                </a:extLst>
              </p:cNvPr>
              <p:cNvSpPr/>
              <p:nvPr/>
            </p:nvSpPr>
            <p:spPr>
              <a:xfrm>
                <a:off x="1712045" y="815520"/>
                <a:ext cx="261784" cy="90775"/>
              </a:xfrm>
              <a:custGeom>
                <a:avLst/>
                <a:gdLst>
                  <a:gd name="connsiteX0" fmla="*/ 0 w 567813"/>
                  <a:gd name="connsiteY0" fmla="*/ 117987 h 199103"/>
                  <a:gd name="connsiteX1" fmla="*/ 184355 w 567813"/>
                  <a:gd name="connsiteY1" fmla="*/ 0 h 199103"/>
                  <a:gd name="connsiteX2" fmla="*/ 412955 w 567813"/>
                  <a:gd name="connsiteY2" fmla="*/ 199103 h 199103"/>
                  <a:gd name="connsiteX3" fmla="*/ 567813 w 567813"/>
                  <a:gd name="connsiteY3" fmla="*/ 84803 h 199103"/>
                  <a:gd name="connsiteX0" fmla="*/ 0 w 567813"/>
                  <a:gd name="connsiteY0" fmla="*/ 117987 h 199103"/>
                  <a:gd name="connsiteX1" fmla="*/ 184355 w 567813"/>
                  <a:gd name="connsiteY1" fmla="*/ 0 h 199103"/>
                  <a:gd name="connsiteX2" fmla="*/ 412955 w 567813"/>
                  <a:gd name="connsiteY2" fmla="*/ 199103 h 199103"/>
                  <a:gd name="connsiteX3" fmla="*/ 567813 w 567813"/>
                  <a:gd name="connsiteY3" fmla="*/ 84803 h 199103"/>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9368 h 196892"/>
                  <a:gd name="connsiteX1" fmla="*/ 184355 w 567813"/>
                  <a:gd name="connsiteY1" fmla="*/ 1381 h 196892"/>
                  <a:gd name="connsiteX2" fmla="*/ 446138 w 567813"/>
                  <a:gd name="connsiteY2" fmla="*/ 196797 h 196892"/>
                  <a:gd name="connsiteX3" fmla="*/ 567813 w 567813"/>
                  <a:gd name="connsiteY3" fmla="*/ 86184 h 196892"/>
                  <a:gd name="connsiteX0" fmla="*/ 0 w 567813"/>
                  <a:gd name="connsiteY0" fmla="*/ 119368 h 196892"/>
                  <a:gd name="connsiteX1" fmla="*/ 184355 w 567813"/>
                  <a:gd name="connsiteY1" fmla="*/ 1381 h 196892"/>
                  <a:gd name="connsiteX2" fmla="*/ 427703 w 567813"/>
                  <a:gd name="connsiteY2" fmla="*/ 196797 h 196892"/>
                  <a:gd name="connsiteX3" fmla="*/ 567813 w 567813"/>
                  <a:gd name="connsiteY3" fmla="*/ 86184 h 196892"/>
                  <a:gd name="connsiteX0" fmla="*/ 0 w 567813"/>
                  <a:gd name="connsiteY0" fmla="*/ 119368 h 196892"/>
                  <a:gd name="connsiteX1" fmla="*/ 184355 w 567813"/>
                  <a:gd name="connsiteY1" fmla="*/ 1381 h 196892"/>
                  <a:gd name="connsiteX2" fmla="*/ 427703 w 567813"/>
                  <a:gd name="connsiteY2" fmla="*/ 196797 h 196892"/>
                  <a:gd name="connsiteX3" fmla="*/ 567813 w 567813"/>
                  <a:gd name="connsiteY3" fmla="*/ 86184 h 196892"/>
                </a:gdLst>
                <a:ahLst/>
                <a:cxnLst>
                  <a:cxn ang="0">
                    <a:pos x="connsiteX0" y="connsiteY0"/>
                  </a:cxn>
                  <a:cxn ang="0">
                    <a:pos x="connsiteX1" y="connsiteY1"/>
                  </a:cxn>
                  <a:cxn ang="0">
                    <a:pos x="connsiteX2" y="connsiteY2"/>
                  </a:cxn>
                  <a:cxn ang="0">
                    <a:pos x="connsiteX3" y="connsiteY3"/>
                  </a:cxn>
                </a:cxnLst>
                <a:rect l="l" t="t" r="r" b="b"/>
                <a:pathLst>
                  <a:path w="567813" h="196892">
                    <a:moveTo>
                      <a:pt x="0" y="119368"/>
                    </a:moveTo>
                    <a:cubicBezTo>
                      <a:pt x="46704" y="68977"/>
                      <a:pt x="113071" y="-11524"/>
                      <a:pt x="184355" y="1381"/>
                    </a:cubicBezTo>
                    <a:cubicBezTo>
                      <a:pt x="255639" y="14286"/>
                      <a:pt x="331839" y="201713"/>
                      <a:pt x="427703" y="196797"/>
                    </a:cubicBezTo>
                    <a:cubicBezTo>
                      <a:pt x="523567" y="191881"/>
                      <a:pt x="545692" y="135344"/>
                      <a:pt x="567813" y="86184"/>
                    </a:cubicBezTo>
                  </a:path>
                </a:pathLst>
              </a:custGeom>
              <a:ln>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2400"/>
              </a:p>
            </p:txBody>
          </p:sp>
          <p:sp>
            <p:nvSpPr>
              <p:cNvPr id="41" name="フリーフォーム 40">
                <a:extLst>
                  <a:ext uri="{FF2B5EF4-FFF2-40B4-BE49-F238E27FC236}">
                    <a16:creationId xmlns:a16="http://schemas.microsoft.com/office/drawing/2014/main" id="{50CDB978-7A21-9807-369F-10B46F2BFB4F}"/>
                  </a:ext>
                </a:extLst>
              </p:cNvPr>
              <p:cNvSpPr/>
              <p:nvPr/>
            </p:nvSpPr>
            <p:spPr>
              <a:xfrm>
                <a:off x="1712045" y="937194"/>
                <a:ext cx="261784" cy="90775"/>
              </a:xfrm>
              <a:custGeom>
                <a:avLst/>
                <a:gdLst>
                  <a:gd name="connsiteX0" fmla="*/ 0 w 567813"/>
                  <a:gd name="connsiteY0" fmla="*/ 117987 h 199103"/>
                  <a:gd name="connsiteX1" fmla="*/ 184355 w 567813"/>
                  <a:gd name="connsiteY1" fmla="*/ 0 h 199103"/>
                  <a:gd name="connsiteX2" fmla="*/ 412955 w 567813"/>
                  <a:gd name="connsiteY2" fmla="*/ 199103 h 199103"/>
                  <a:gd name="connsiteX3" fmla="*/ 567813 w 567813"/>
                  <a:gd name="connsiteY3" fmla="*/ 84803 h 199103"/>
                  <a:gd name="connsiteX0" fmla="*/ 0 w 567813"/>
                  <a:gd name="connsiteY0" fmla="*/ 117987 h 199103"/>
                  <a:gd name="connsiteX1" fmla="*/ 184355 w 567813"/>
                  <a:gd name="connsiteY1" fmla="*/ 0 h 199103"/>
                  <a:gd name="connsiteX2" fmla="*/ 412955 w 567813"/>
                  <a:gd name="connsiteY2" fmla="*/ 199103 h 199103"/>
                  <a:gd name="connsiteX3" fmla="*/ 567813 w 567813"/>
                  <a:gd name="connsiteY3" fmla="*/ 84803 h 199103"/>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9368 h 196892"/>
                  <a:gd name="connsiteX1" fmla="*/ 184355 w 567813"/>
                  <a:gd name="connsiteY1" fmla="*/ 1381 h 196892"/>
                  <a:gd name="connsiteX2" fmla="*/ 446138 w 567813"/>
                  <a:gd name="connsiteY2" fmla="*/ 196797 h 196892"/>
                  <a:gd name="connsiteX3" fmla="*/ 567813 w 567813"/>
                  <a:gd name="connsiteY3" fmla="*/ 86184 h 196892"/>
                  <a:gd name="connsiteX0" fmla="*/ 0 w 567813"/>
                  <a:gd name="connsiteY0" fmla="*/ 119368 h 196892"/>
                  <a:gd name="connsiteX1" fmla="*/ 184355 w 567813"/>
                  <a:gd name="connsiteY1" fmla="*/ 1381 h 196892"/>
                  <a:gd name="connsiteX2" fmla="*/ 427703 w 567813"/>
                  <a:gd name="connsiteY2" fmla="*/ 196797 h 196892"/>
                  <a:gd name="connsiteX3" fmla="*/ 567813 w 567813"/>
                  <a:gd name="connsiteY3" fmla="*/ 86184 h 196892"/>
                  <a:gd name="connsiteX0" fmla="*/ 0 w 567813"/>
                  <a:gd name="connsiteY0" fmla="*/ 119368 h 196892"/>
                  <a:gd name="connsiteX1" fmla="*/ 184355 w 567813"/>
                  <a:gd name="connsiteY1" fmla="*/ 1381 h 196892"/>
                  <a:gd name="connsiteX2" fmla="*/ 427703 w 567813"/>
                  <a:gd name="connsiteY2" fmla="*/ 196797 h 196892"/>
                  <a:gd name="connsiteX3" fmla="*/ 567813 w 567813"/>
                  <a:gd name="connsiteY3" fmla="*/ 86184 h 196892"/>
                </a:gdLst>
                <a:ahLst/>
                <a:cxnLst>
                  <a:cxn ang="0">
                    <a:pos x="connsiteX0" y="connsiteY0"/>
                  </a:cxn>
                  <a:cxn ang="0">
                    <a:pos x="connsiteX1" y="connsiteY1"/>
                  </a:cxn>
                  <a:cxn ang="0">
                    <a:pos x="connsiteX2" y="connsiteY2"/>
                  </a:cxn>
                  <a:cxn ang="0">
                    <a:pos x="connsiteX3" y="connsiteY3"/>
                  </a:cxn>
                </a:cxnLst>
                <a:rect l="l" t="t" r="r" b="b"/>
                <a:pathLst>
                  <a:path w="567813" h="196892">
                    <a:moveTo>
                      <a:pt x="0" y="119368"/>
                    </a:moveTo>
                    <a:cubicBezTo>
                      <a:pt x="46704" y="68977"/>
                      <a:pt x="113071" y="-11524"/>
                      <a:pt x="184355" y="1381"/>
                    </a:cubicBezTo>
                    <a:cubicBezTo>
                      <a:pt x="255639" y="14286"/>
                      <a:pt x="331839" y="201713"/>
                      <a:pt x="427703" y="196797"/>
                    </a:cubicBezTo>
                    <a:cubicBezTo>
                      <a:pt x="523567" y="191881"/>
                      <a:pt x="545692" y="135344"/>
                      <a:pt x="567813" y="86184"/>
                    </a:cubicBezTo>
                  </a:path>
                </a:pathLst>
              </a:custGeom>
              <a:ln>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2400"/>
              </a:p>
            </p:txBody>
          </p:sp>
          <p:cxnSp>
            <p:nvCxnSpPr>
              <p:cNvPr id="42" name="直線コネクタ 41">
                <a:extLst>
                  <a:ext uri="{FF2B5EF4-FFF2-40B4-BE49-F238E27FC236}">
                    <a16:creationId xmlns:a16="http://schemas.microsoft.com/office/drawing/2014/main" id="{52AB2C45-64EB-0EB3-230F-7E451E595BEA}"/>
                  </a:ext>
                </a:extLst>
              </p:cNvPr>
              <p:cNvCxnSpPr>
                <a:cxnSpLocks/>
              </p:cNvCxnSpPr>
              <p:nvPr/>
            </p:nvCxnSpPr>
            <p:spPr>
              <a:xfrm flipV="1">
                <a:off x="1811713" y="719074"/>
                <a:ext cx="62448" cy="68282"/>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43" name="直線コネクタ 42">
                <a:extLst>
                  <a:ext uri="{FF2B5EF4-FFF2-40B4-BE49-F238E27FC236}">
                    <a16:creationId xmlns:a16="http://schemas.microsoft.com/office/drawing/2014/main" id="{ABD92E1B-3A93-6A4A-88E5-37AEA0EC720F}"/>
                  </a:ext>
                </a:extLst>
              </p:cNvPr>
              <p:cNvCxnSpPr>
                <a:cxnSpLocks/>
              </p:cNvCxnSpPr>
              <p:nvPr/>
            </p:nvCxnSpPr>
            <p:spPr>
              <a:xfrm flipV="1">
                <a:off x="1811713" y="947674"/>
                <a:ext cx="62448" cy="68282"/>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cxnSp>
          <p:nvCxnSpPr>
            <p:cNvPr id="9" name="直線コネクタ 8">
              <a:extLst>
                <a:ext uri="{FF2B5EF4-FFF2-40B4-BE49-F238E27FC236}">
                  <a16:creationId xmlns:a16="http://schemas.microsoft.com/office/drawing/2014/main" id="{C140D4CC-B415-3E67-9494-7BEEDC7E383C}"/>
                </a:ext>
              </a:extLst>
            </p:cNvPr>
            <p:cNvCxnSpPr>
              <a:cxnSpLocks/>
              <a:stCxn id="38" idx="1"/>
              <a:endCxn id="6" idx="0"/>
            </p:cNvCxnSpPr>
            <p:nvPr/>
          </p:nvCxnSpPr>
          <p:spPr>
            <a:xfrm flipH="1" flipV="1">
              <a:off x="1933495" y="703494"/>
              <a:ext cx="246176" cy="3140"/>
            </a:xfrm>
            <a:prstGeom prst="line">
              <a:avLst/>
            </a:prstGeom>
            <a:ln w="28575">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10" name="三角形 9">
              <a:extLst>
                <a:ext uri="{FF2B5EF4-FFF2-40B4-BE49-F238E27FC236}">
                  <a16:creationId xmlns:a16="http://schemas.microsoft.com/office/drawing/2014/main" id="{FD34128E-C83E-E9AB-65AE-0FA3EB73980F}"/>
                </a:ext>
              </a:extLst>
            </p:cNvPr>
            <p:cNvSpPr/>
            <p:nvPr/>
          </p:nvSpPr>
          <p:spPr>
            <a:xfrm rot="10800000">
              <a:off x="2926419" y="164802"/>
              <a:ext cx="236764" cy="204107"/>
            </a:xfrm>
            <a:prstGeom prst="triangle">
              <a:avLst/>
            </a:prstGeom>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a:p>
          </p:txBody>
        </p:sp>
        <p:sp>
          <p:nvSpPr>
            <p:cNvPr id="11" name="三角形 10">
              <a:extLst>
                <a:ext uri="{FF2B5EF4-FFF2-40B4-BE49-F238E27FC236}">
                  <a16:creationId xmlns:a16="http://schemas.microsoft.com/office/drawing/2014/main" id="{04494FF4-6AA1-977F-CD3E-B476DCB18526}"/>
                </a:ext>
              </a:extLst>
            </p:cNvPr>
            <p:cNvSpPr/>
            <p:nvPr/>
          </p:nvSpPr>
          <p:spPr>
            <a:xfrm rot="10800000">
              <a:off x="3211037" y="282719"/>
              <a:ext cx="236764" cy="204107"/>
            </a:xfrm>
            <a:prstGeom prst="triangle">
              <a:avLst/>
            </a:prstGeom>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a:p>
          </p:txBody>
        </p:sp>
        <p:sp>
          <p:nvSpPr>
            <p:cNvPr id="12" name="三角形 11">
              <a:extLst>
                <a:ext uri="{FF2B5EF4-FFF2-40B4-BE49-F238E27FC236}">
                  <a16:creationId xmlns:a16="http://schemas.microsoft.com/office/drawing/2014/main" id="{993396DF-5C11-E6F6-675D-9F7C95E5795B}"/>
                </a:ext>
              </a:extLst>
            </p:cNvPr>
            <p:cNvSpPr/>
            <p:nvPr/>
          </p:nvSpPr>
          <p:spPr>
            <a:xfrm rot="10800000">
              <a:off x="3481575" y="416671"/>
              <a:ext cx="236764" cy="204107"/>
            </a:xfrm>
            <a:prstGeom prst="triangle">
              <a:avLst/>
            </a:prstGeom>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a:p>
          </p:txBody>
        </p:sp>
        <p:cxnSp>
          <p:nvCxnSpPr>
            <p:cNvPr id="13" name="直線コネクタ 77">
              <a:extLst>
                <a:ext uri="{FF2B5EF4-FFF2-40B4-BE49-F238E27FC236}">
                  <a16:creationId xmlns:a16="http://schemas.microsoft.com/office/drawing/2014/main" id="{1708EA15-E292-9656-ACB1-067AF8D5669F}"/>
                </a:ext>
              </a:extLst>
            </p:cNvPr>
            <p:cNvCxnSpPr>
              <a:cxnSpLocks/>
              <a:stCxn id="38" idx="3"/>
              <a:endCxn id="10" idx="0"/>
            </p:cNvCxnSpPr>
            <p:nvPr/>
          </p:nvCxnSpPr>
          <p:spPr>
            <a:xfrm flipV="1">
              <a:off x="2734829" y="368909"/>
              <a:ext cx="309972" cy="337725"/>
            </a:xfrm>
            <a:prstGeom prst="bentConnector2">
              <a:avLst/>
            </a:prstGeom>
            <a:ln w="19050">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4" name="直線コネクタ 77">
              <a:extLst>
                <a:ext uri="{FF2B5EF4-FFF2-40B4-BE49-F238E27FC236}">
                  <a16:creationId xmlns:a16="http://schemas.microsoft.com/office/drawing/2014/main" id="{CF3649A6-9939-2B06-D455-D1C17A96983B}"/>
                </a:ext>
              </a:extLst>
            </p:cNvPr>
            <p:cNvCxnSpPr>
              <a:cxnSpLocks/>
              <a:stCxn id="38" idx="3"/>
              <a:endCxn id="11" idx="0"/>
            </p:cNvCxnSpPr>
            <p:nvPr/>
          </p:nvCxnSpPr>
          <p:spPr>
            <a:xfrm flipV="1">
              <a:off x="2734828" y="486826"/>
              <a:ext cx="594589" cy="219808"/>
            </a:xfrm>
            <a:prstGeom prst="bentConnector2">
              <a:avLst/>
            </a:prstGeom>
            <a:ln w="19050">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5" name="直線コネクタ 77">
              <a:extLst>
                <a:ext uri="{FF2B5EF4-FFF2-40B4-BE49-F238E27FC236}">
                  <a16:creationId xmlns:a16="http://schemas.microsoft.com/office/drawing/2014/main" id="{227A33CE-D9AB-1B02-FE0B-B8E9717CE0AB}"/>
                </a:ext>
              </a:extLst>
            </p:cNvPr>
            <p:cNvCxnSpPr>
              <a:cxnSpLocks/>
              <a:stCxn id="38" idx="3"/>
              <a:endCxn id="12" idx="0"/>
            </p:cNvCxnSpPr>
            <p:nvPr/>
          </p:nvCxnSpPr>
          <p:spPr>
            <a:xfrm flipV="1">
              <a:off x="2734828" y="620778"/>
              <a:ext cx="865128" cy="85856"/>
            </a:xfrm>
            <a:prstGeom prst="bentConnector2">
              <a:avLst/>
            </a:prstGeom>
            <a:ln w="1905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16" name="三角形 15">
              <a:extLst>
                <a:ext uri="{FF2B5EF4-FFF2-40B4-BE49-F238E27FC236}">
                  <a16:creationId xmlns:a16="http://schemas.microsoft.com/office/drawing/2014/main" id="{ABF03421-4B75-BA44-7902-E80EF78F48BD}"/>
                </a:ext>
              </a:extLst>
            </p:cNvPr>
            <p:cNvSpPr/>
            <p:nvPr/>
          </p:nvSpPr>
          <p:spPr>
            <a:xfrm rot="10800000">
              <a:off x="4547507" y="337747"/>
              <a:ext cx="236764" cy="204107"/>
            </a:xfrm>
            <a:prstGeom prst="triangle">
              <a:avLst/>
            </a:prstGeom>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a:p>
          </p:txBody>
        </p:sp>
        <p:sp>
          <p:nvSpPr>
            <p:cNvPr id="17" name="三角形 16">
              <a:extLst>
                <a:ext uri="{FF2B5EF4-FFF2-40B4-BE49-F238E27FC236}">
                  <a16:creationId xmlns:a16="http://schemas.microsoft.com/office/drawing/2014/main" id="{7DFC798D-496B-3719-D603-924D3A6A47F4}"/>
                </a:ext>
              </a:extLst>
            </p:cNvPr>
            <p:cNvSpPr/>
            <p:nvPr/>
          </p:nvSpPr>
          <p:spPr>
            <a:xfrm rot="10800000">
              <a:off x="4832125" y="455664"/>
              <a:ext cx="236764" cy="204107"/>
            </a:xfrm>
            <a:prstGeom prst="triangle">
              <a:avLst/>
            </a:prstGeom>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a:p>
          </p:txBody>
        </p:sp>
        <p:sp>
          <p:nvSpPr>
            <p:cNvPr id="18" name="三角形 17">
              <a:extLst>
                <a:ext uri="{FF2B5EF4-FFF2-40B4-BE49-F238E27FC236}">
                  <a16:creationId xmlns:a16="http://schemas.microsoft.com/office/drawing/2014/main" id="{C340CDF9-899E-EBE6-DCB4-458784AC353D}"/>
                </a:ext>
              </a:extLst>
            </p:cNvPr>
            <p:cNvSpPr/>
            <p:nvPr/>
          </p:nvSpPr>
          <p:spPr>
            <a:xfrm rot="10800000">
              <a:off x="5102663" y="589616"/>
              <a:ext cx="236764" cy="204107"/>
            </a:xfrm>
            <a:prstGeom prst="triangle">
              <a:avLst/>
            </a:prstGeom>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a:p>
          </p:txBody>
        </p:sp>
        <p:sp>
          <p:nvSpPr>
            <p:cNvPr id="19" name="三角形 18">
              <a:extLst>
                <a:ext uri="{FF2B5EF4-FFF2-40B4-BE49-F238E27FC236}">
                  <a16:creationId xmlns:a16="http://schemas.microsoft.com/office/drawing/2014/main" id="{458554FE-EEB8-8BF9-95C9-F8AFA949F761}"/>
                </a:ext>
              </a:extLst>
            </p:cNvPr>
            <p:cNvSpPr/>
            <p:nvPr/>
          </p:nvSpPr>
          <p:spPr>
            <a:xfrm rot="5400000">
              <a:off x="5673571" y="672897"/>
              <a:ext cx="487171" cy="419975"/>
            </a:xfrm>
            <a:prstGeom prst="triangle">
              <a:avLst/>
            </a:prstGeom>
            <a:ln w="28575">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a:p>
          </p:txBody>
        </p:sp>
        <p:sp>
          <p:nvSpPr>
            <p:cNvPr id="20" name="テキスト ボックス 19">
              <a:extLst>
                <a:ext uri="{FF2B5EF4-FFF2-40B4-BE49-F238E27FC236}">
                  <a16:creationId xmlns:a16="http://schemas.microsoft.com/office/drawing/2014/main" id="{71773281-3065-7AEF-7D9D-E0879839BC68}"/>
                </a:ext>
              </a:extLst>
            </p:cNvPr>
            <p:cNvSpPr txBox="1"/>
            <p:nvPr/>
          </p:nvSpPr>
          <p:spPr>
            <a:xfrm>
              <a:off x="1505913" y="628614"/>
              <a:ext cx="713679" cy="276999"/>
            </a:xfrm>
            <a:prstGeom prst="rect">
              <a:avLst/>
            </a:prstGeom>
            <a:noFill/>
            <a:ln>
              <a:noFill/>
            </a:ln>
          </p:spPr>
          <p:txBody>
            <a:bodyPr wrap="square" rtlCol="0">
              <a:spAutoFit/>
            </a:bodyPr>
            <a:lstStyle/>
            <a:p>
              <a:r>
                <a:rPr lang="en-US" altLang="ja-JP" sz="1200" dirty="0">
                  <a:solidFill>
                    <a:schemeClr val="tx1">
                      <a:lumMod val="75000"/>
                      <a:lumOff val="25000"/>
                    </a:schemeClr>
                  </a:solidFill>
                </a:rPr>
                <a:t>PA</a:t>
              </a:r>
              <a:endParaRPr lang="ja-JP" altLang="en-US" sz="1200" dirty="0" err="1">
                <a:solidFill>
                  <a:schemeClr val="tx1">
                    <a:lumMod val="75000"/>
                    <a:lumOff val="25000"/>
                  </a:schemeClr>
                </a:solidFill>
              </a:endParaRPr>
            </a:p>
          </p:txBody>
        </p:sp>
        <p:sp>
          <p:nvSpPr>
            <p:cNvPr id="21" name="テキスト ボックス 20">
              <a:extLst>
                <a:ext uri="{FF2B5EF4-FFF2-40B4-BE49-F238E27FC236}">
                  <a16:creationId xmlns:a16="http://schemas.microsoft.com/office/drawing/2014/main" id="{8D357AC9-D5FF-BA9A-854A-8F1BC416F181}"/>
                </a:ext>
              </a:extLst>
            </p:cNvPr>
            <p:cNvSpPr txBox="1"/>
            <p:nvPr/>
          </p:nvSpPr>
          <p:spPr>
            <a:xfrm>
              <a:off x="5681820" y="802404"/>
              <a:ext cx="713679" cy="276999"/>
            </a:xfrm>
            <a:prstGeom prst="rect">
              <a:avLst/>
            </a:prstGeom>
            <a:noFill/>
            <a:ln>
              <a:noFill/>
            </a:ln>
          </p:spPr>
          <p:txBody>
            <a:bodyPr wrap="square" rtlCol="0">
              <a:spAutoFit/>
            </a:bodyPr>
            <a:lstStyle/>
            <a:p>
              <a:r>
                <a:rPr lang="en-US" altLang="ja-JP" sz="1200" dirty="0">
                  <a:solidFill>
                    <a:schemeClr val="tx1">
                      <a:lumMod val="75000"/>
                      <a:lumOff val="25000"/>
                    </a:schemeClr>
                  </a:solidFill>
                </a:rPr>
                <a:t>LNA</a:t>
              </a:r>
              <a:endParaRPr lang="ja-JP" altLang="en-US" sz="1200" dirty="0" err="1">
                <a:solidFill>
                  <a:schemeClr val="tx1">
                    <a:lumMod val="75000"/>
                    <a:lumOff val="25000"/>
                  </a:schemeClr>
                </a:solidFill>
              </a:endParaRPr>
            </a:p>
          </p:txBody>
        </p:sp>
        <p:cxnSp>
          <p:nvCxnSpPr>
            <p:cNvPr id="22" name="直線コネクタ 77">
              <a:extLst>
                <a:ext uri="{FF2B5EF4-FFF2-40B4-BE49-F238E27FC236}">
                  <a16:creationId xmlns:a16="http://schemas.microsoft.com/office/drawing/2014/main" id="{5CBFD434-9890-0EE5-4B6D-21B3821582BC}"/>
                </a:ext>
              </a:extLst>
            </p:cNvPr>
            <p:cNvCxnSpPr>
              <a:cxnSpLocks/>
              <a:stCxn id="19" idx="3"/>
              <a:endCxn id="18" idx="0"/>
            </p:cNvCxnSpPr>
            <p:nvPr/>
          </p:nvCxnSpPr>
          <p:spPr>
            <a:xfrm rot="10800000">
              <a:off x="5221044" y="793725"/>
              <a:ext cx="486125" cy="89161"/>
            </a:xfrm>
            <a:prstGeom prst="bentConnector2">
              <a:avLst/>
            </a:prstGeom>
            <a:ln w="19050">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3" name="直線コネクタ 77">
              <a:extLst>
                <a:ext uri="{FF2B5EF4-FFF2-40B4-BE49-F238E27FC236}">
                  <a16:creationId xmlns:a16="http://schemas.microsoft.com/office/drawing/2014/main" id="{34520A31-84CA-F8BA-A52F-57E9BD9CA642}"/>
                </a:ext>
              </a:extLst>
            </p:cNvPr>
            <p:cNvCxnSpPr>
              <a:cxnSpLocks/>
              <a:stCxn id="19" idx="3"/>
              <a:endCxn id="17" idx="0"/>
            </p:cNvCxnSpPr>
            <p:nvPr/>
          </p:nvCxnSpPr>
          <p:spPr>
            <a:xfrm rot="10800000">
              <a:off x="4950505" y="659773"/>
              <a:ext cx="756664" cy="223113"/>
            </a:xfrm>
            <a:prstGeom prst="bentConnector2">
              <a:avLst/>
            </a:prstGeom>
            <a:ln w="19050">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4" name="直線コネクタ 77">
              <a:extLst>
                <a:ext uri="{FF2B5EF4-FFF2-40B4-BE49-F238E27FC236}">
                  <a16:creationId xmlns:a16="http://schemas.microsoft.com/office/drawing/2014/main" id="{2ADAE1E8-A34B-3ABA-ED0C-C54A92FE330D}"/>
                </a:ext>
              </a:extLst>
            </p:cNvPr>
            <p:cNvCxnSpPr>
              <a:cxnSpLocks/>
              <a:stCxn id="19" idx="3"/>
              <a:endCxn id="16" idx="0"/>
            </p:cNvCxnSpPr>
            <p:nvPr/>
          </p:nvCxnSpPr>
          <p:spPr>
            <a:xfrm rot="10800000">
              <a:off x="4665890" y="541856"/>
              <a:ext cx="1041281" cy="341031"/>
            </a:xfrm>
            <a:prstGeom prst="bentConnector2">
              <a:avLst/>
            </a:prstGeom>
            <a:ln w="1905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25" name="稲妻 132">
              <a:extLst>
                <a:ext uri="{FF2B5EF4-FFF2-40B4-BE49-F238E27FC236}">
                  <a16:creationId xmlns:a16="http://schemas.microsoft.com/office/drawing/2014/main" id="{B10A5654-8C71-50F3-F9C8-40A853ACAA8C}"/>
                </a:ext>
              </a:extLst>
            </p:cNvPr>
            <p:cNvSpPr/>
            <p:nvPr/>
          </p:nvSpPr>
          <p:spPr>
            <a:xfrm rot="7787909">
              <a:off x="3944888" y="430640"/>
              <a:ext cx="391531" cy="350217"/>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3450 w 16578"/>
                <a:gd name="connsiteY0" fmla="*/ 0 h 21600"/>
                <a:gd name="connsiteX1" fmla="*/ 7838 w 16578"/>
                <a:gd name="connsiteY1" fmla="*/ 6080 h 21600"/>
                <a:gd name="connsiteX2" fmla="*/ 6028 w 16578"/>
                <a:gd name="connsiteY2" fmla="*/ 6797 h 21600"/>
                <a:gd name="connsiteX3" fmla="*/ 11555 w 16578"/>
                <a:gd name="connsiteY3" fmla="*/ 12007 h 21600"/>
                <a:gd name="connsiteX4" fmla="*/ 9745 w 16578"/>
                <a:gd name="connsiteY4" fmla="*/ 12877 h 21600"/>
                <a:gd name="connsiteX5" fmla="*/ 16578 w 16578"/>
                <a:gd name="connsiteY5" fmla="*/ 21600 h 21600"/>
                <a:gd name="connsiteX6" fmla="*/ 4990 w 16578"/>
                <a:gd name="connsiteY6" fmla="*/ 14915 h 21600"/>
                <a:gd name="connsiteX7" fmla="*/ 7200 w 16578"/>
                <a:gd name="connsiteY7" fmla="*/ 13987 h 21600"/>
                <a:gd name="connsiteX8" fmla="*/ 0 w 16578"/>
                <a:gd name="connsiteY8" fmla="*/ 9705 h 21600"/>
                <a:gd name="connsiteX9" fmla="*/ 2580 w 16578"/>
                <a:gd name="connsiteY9" fmla="*/ 8382 h 21600"/>
                <a:gd name="connsiteX10" fmla="*/ 3450 w 16578"/>
                <a:gd name="connsiteY10" fmla="*/ 0 h 21600"/>
                <a:gd name="connsiteX0" fmla="*/ 870 w 13998"/>
                <a:gd name="connsiteY0" fmla="*/ 0 h 21600"/>
                <a:gd name="connsiteX1" fmla="*/ 5258 w 13998"/>
                <a:gd name="connsiteY1" fmla="*/ 6080 h 21600"/>
                <a:gd name="connsiteX2" fmla="*/ 3448 w 13998"/>
                <a:gd name="connsiteY2" fmla="*/ 6797 h 21600"/>
                <a:gd name="connsiteX3" fmla="*/ 8975 w 13998"/>
                <a:gd name="connsiteY3" fmla="*/ 12007 h 21600"/>
                <a:gd name="connsiteX4" fmla="*/ 7165 w 13998"/>
                <a:gd name="connsiteY4" fmla="*/ 12877 h 21600"/>
                <a:gd name="connsiteX5" fmla="*/ 13998 w 13998"/>
                <a:gd name="connsiteY5" fmla="*/ 21600 h 21600"/>
                <a:gd name="connsiteX6" fmla="*/ 2410 w 13998"/>
                <a:gd name="connsiteY6" fmla="*/ 14915 h 21600"/>
                <a:gd name="connsiteX7" fmla="*/ 4620 w 13998"/>
                <a:gd name="connsiteY7" fmla="*/ 13987 h 21600"/>
                <a:gd name="connsiteX8" fmla="*/ 0 w 13998"/>
                <a:gd name="connsiteY8" fmla="*/ 8382 h 21600"/>
                <a:gd name="connsiteX9" fmla="*/ 870 w 13998"/>
                <a:gd name="connsiteY9" fmla="*/ 0 h 21600"/>
                <a:gd name="connsiteX0" fmla="*/ 0 w 13128"/>
                <a:gd name="connsiteY0" fmla="*/ 0 h 21600"/>
                <a:gd name="connsiteX1" fmla="*/ 4388 w 13128"/>
                <a:gd name="connsiteY1" fmla="*/ 6080 h 21600"/>
                <a:gd name="connsiteX2" fmla="*/ 2578 w 13128"/>
                <a:gd name="connsiteY2" fmla="*/ 6797 h 21600"/>
                <a:gd name="connsiteX3" fmla="*/ 8105 w 13128"/>
                <a:gd name="connsiteY3" fmla="*/ 12007 h 21600"/>
                <a:gd name="connsiteX4" fmla="*/ 6295 w 13128"/>
                <a:gd name="connsiteY4" fmla="*/ 12877 h 21600"/>
                <a:gd name="connsiteX5" fmla="*/ 13128 w 13128"/>
                <a:gd name="connsiteY5" fmla="*/ 21600 h 21600"/>
                <a:gd name="connsiteX6" fmla="*/ 1540 w 13128"/>
                <a:gd name="connsiteY6" fmla="*/ 14915 h 21600"/>
                <a:gd name="connsiteX7" fmla="*/ 3750 w 13128"/>
                <a:gd name="connsiteY7" fmla="*/ 13987 h 21600"/>
                <a:gd name="connsiteX8" fmla="*/ 0 w 13128"/>
                <a:gd name="connsiteY8" fmla="*/ 0 h 21600"/>
                <a:gd name="connsiteX0" fmla="*/ 0 w 13128"/>
                <a:gd name="connsiteY0" fmla="*/ 0 h 21600"/>
                <a:gd name="connsiteX1" fmla="*/ 4388 w 13128"/>
                <a:gd name="connsiteY1" fmla="*/ 6080 h 21600"/>
                <a:gd name="connsiteX2" fmla="*/ 8105 w 13128"/>
                <a:gd name="connsiteY2" fmla="*/ 12007 h 21600"/>
                <a:gd name="connsiteX3" fmla="*/ 6295 w 13128"/>
                <a:gd name="connsiteY3" fmla="*/ 12877 h 21600"/>
                <a:gd name="connsiteX4" fmla="*/ 13128 w 13128"/>
                <a:gd name="connsiteY4" fmla="*/ 21600 h 21600"/>
                <a:gd name="connsiteX5" fmla="*/ 1540 w 13128"/>
                <a:gd name="connsiteY5" fmla="*/ 14915 h 21600"/>
                <a:gd name="connsiteX6" fmla="*/ 3750 w 13128"/>
                <a:gd name="connsiteY6" fmla="*/ 13987 h 21600"/>
                <a:gd name="connsiteX7" fmla="*/ 0 w 13128"/>
                <a:gd name="connsiteY7" fmla="*/ 0 h 21600"/>
                <a:gd name="connsiteX0" fmla="*/ 0 w 13128"/>
                <a:gd name="connsiteY0" fmla="*/ 0 h 21600"/>
                <a:gd name="connsiteX1" fmla="*/ 8105 w 13128"/>
                <a:gd name="connsiteY1" fmla="*/ 12007 h 21600"/>
                <a:gd name="connsiteX2" fmla="*/ 6295 w 13128"/>
                <a:gd name="connsiteY2" fmla="*/ 12877 h 21600"/>
                <a:gd name="connsiteX3" fmla="*/ 13128 w 13128"/>
                <a:gd name="connsiteY3" fmla="*/ 21600 h 21600"/>
                <a:gd name="connsiteX4" fmla="*/ 1540 w 13128"/>
                <a:gd name="connsiteY4" fmla="*/ 14915 h 21600"/>
                <a:gd name="connsiteX5" fmla="*/ 3750 w 13128"/>
                <a:gd name="connsiteY5" fmla="*/ 13987 h 21600"/>
                <a:gd name="connsiteX6" fmla="*/ 0 w 13128"/>
                <a:gd name="connsiteY6" fmla="*/ 0 h 21600"/>
                <a:gd name="connsiteX0" fmla="*/ 0 w 17400"/>
                <a:gd name="connsiteY0" fmla="*/ 0 h 18900"/>
                <a:gd name="connsiteX1" fmla="*/ 12377 w 17400"/>
                <a:gd name="connsiteY1" fmla="*/ 9307 h 18900"/>
                <a:gd name="connsiteX2" fmla="*/ 10567 w 17400"/>
                <a:gd name="connsiteY2" fmla="*/ 10177 h 18900"/>
                <a:gd name="connsiteX3" fmla="*/ 17400 w 17400"/>
                <a:gd name="connsiteY3" fmla="*/ 18900 h 18900"/>
                <a:gd name="connsiteX4" fmla="*/ 5812 w 17400"/>
                <a:gd name="connsiteY4" fmla="*/ 12215 h 18900"/>
                <a:gd name="connsiteX5" fmla="*/ 8022 w 17400"/>
                <a:gd name="connsiteY5" fmla="*/ 11287 h 18900"/>
                <a:gd name="connsiteX6" fmla="*/ 0 w 17400"/>
                <a:gd name="connsiteY6" fmla="*/ 0 h 1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0" h="18900">
                  <a:moveTo>
                    <a:pt x="0" y="0"/>
                  </a:moveTo>
                  <a:lnTo>
                    <a:pt x="12377" y="9307"/>
                  </a:lnTo>
                  <a:lnTo>
                    <a:pt x="10567" y="10177"/>
                  </a:lnTo>
                  <a:lnTo>
                    <a:pt x="17400" y="18900"/>
                  </a:lnTo>
                  <a:lnTo>
                    <a:pt x="5812" y="12215"/>
                  </a:lnTo>
                  <a:lnTo>
                    <a:pt x="8022" y="11287"/>
                  </a:lnTo>
                  <a:lnTo>
                    <a:pt x="0" y="0"/>
                  </a:lnTo>
                  <a:close/>
                </a:path>
              </a:pathLst>
            </a:custGeom>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a:p>
          </p:txBody>
        </p:sp>
        <p:sp>
          <p:nvSpPr>
            <p:cNvPr id="26" name="角丸四角形 25">
              <a:extLst>
                <a:ext uri="{FF2B5EF4-FFF2-40B4-BE49-F238E27FC236}">
                  <a16:creationId xmlns:a16="http://schemas.microsoft.com/office/drawing/2014/main" id="{BB2BA3C5-7BCF-4548-F80D-67CF2E44C6F5}"/>
                </a:ext>
              </a:extLst>
            </p:cNvPr>
            <p:cNvSpPr/>
            <p:nvPr/>
          </p:nvSpPr>
          <p:spPr>
            <a:xfrm>
              <a:off x="7055957" y="620778"/>
              <a:ext cx="538256" cy="532399"/>
            </a:xfrm>
            <a:prstGeom prst="roundRect">
              <a:avLst>
                <a:gd name="adj" fmla="val 13031"/>
              </a:avLst>
            </a:prstGeom>
            <a:solidFill>
              <a:schemeClr val="bg2">
                <a:lumMod val="50000"/>
              </a:schemeClr>
            </a:solidFill>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ja-JP" sz="1467" dirty="0"/>
                <a:t>RF</a:t>
              </a:r>
            </a:p>
            <a:p>
              <a:pPr algn="ctr"/>
              <a:r>
                <a:rPr lang="en-US" altLang="ja-JP" sz="1467" dirty="0"/>
                <a:t>IC</a:t>
              </a:r>
              <a:endParaRPr lang="ja-JP" altLang="en-US" sz="1467"/>
            </a:p>
          </p:txBody>
        </p:sp>
        <p:grpSp>
          <p:nvGrpSpPr>
            <p:cNvPr id="27" name="グループ化 26">
              <a:extLst>
                <a:ext uri="{FF2B5EF4-FFF2-40B4-BE49-F238E27FC236}">
                  <a16:creationId xmlns:a16="http://schemas.microsoft.com/office/drawing/2014/main" id="{18045B7C-753E-68FF-9118-2CA928172AFB}"/>
                </a:ext>
              </a:extLst>
            </p:cNvPr>
            <p:cNvGrpSpPr/>
            <p:nvPr/>
          </p:nvGrpSpPr>
          <p:grpSpPr>
            <a:xfrm>
              <a:off x="6307787" y="594908"/>
              <a:ext cx="555157" cy="578601"/>
              <a:chOff x="1634753" y="657059"/>
              <a:chExt cx="416368" cy="433951"/>
            </a:xfrm>
          </p:grpSpPr>
          <p:sp>
            <p:nvSpPr>
              <p:cNvPr id="32" name="角丸四角形 31">
                <a:extLst>
                  <a:ext uri="{FF2B5EF4-FFF2-40B4-BE49-F238E27FC236}">
                    <a16:creationId xmlns:a16="http://schemas.microsoft.com/office/drawing/2014/main" id="{FA583972-4015-6C36-95C6-22B3CB8DB370}"/>
                  </a:ext>
                </a:extLst>
              </p:cNvPr>
              <p:cNvSpPr/>
              <p:nvPr/>
            </p:nvSpPr>
            <p:spPr>
              <a:xfrm>
                <a:off x="1634753" y="657059"/>
                <a:ext cx="416368" cy="433951"/>
              </a:xfrm>
              <a:prstGeom prst="roundRect">
                <a:avLst/>
              </a:prstGeom>
              <a:ln w="28575">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a:p>
            </p:txBody>
          </p:sp>
          <p:sp>
            <p:nvSpPr>
              <p:cNvPr id="33" name="フリーフォーム 32">
                <a:extLst>
                  <a:ext uri="{FF2B5EF4-FFF2-40B4-BE49-F238E27FC236}">
                    <a16:creationId xmlns:a16="http://schemas.microsoft.com/office/drawing/2014/main" id="{DB4C0404-7B9C-1214-AEBE-53F3D039636D}"/>
                  </a:ext>
                </a:extLst>
              </p:cNvPr>
              <p:cNvSpPr/>
              <p:nvPr/>
            </p:nvSpPr>
            <p:spPr>
              <a:xfrm>
                <a:off x="1712045" y="715968"/>
                <a:ext cx="261784" cy="90775"/>
              </a:xfrm>
              <a:custGeom>
                <a:avLst/>
                <a:gdLst>
                  <a:gd name="connsiteX0" fmla="*/ 0 w 567813"/>
                  <a:gd name="connsiteY0" fmla="*/ 117987 h 199103"/>
                  <a:gd name="connsiteX1" fmla="*/ 184355 w 567813"/>
                  <a:gd name="connsiteY1" fmla="*/ 0 h 199103"/>
                  <a:gd name="connsiteX2" fmla="*/ 412955 w 567813"/>
                  <a:gd name="connsiteY2" fmla="*/ 199103 h 199103"/>
                  <a:gd name="connsiteX3" fmla="*/ 567813 w 567813"/>
                  <a:gd name="connsiteY3" fmla="*/ 84803 h 199103"/>
                  <a:gd name="connsiteX0" fmla="*/ 0 w 567813"/>
                  <a:gd name="connsiteY0" fmla="*/ 117987 h 199103"/>
                  <a:gd name="connsiteX1" fmla="*/ 184355 w 567813"/>
                  <a:gd name="connsiteY1" fmla="*/ 0 h 199103"/>
                  <a:gd name="connsiteX2" fmla="*/ 412955 w 567813"/>
                  <a:gd name="connsiteY2" fmla="*/ 199103 h 199103"/>
                  <a:gd name="connsiteX3" fmla="*/ 567813 w 567813"/>
                  <a:gd name="connsiteY3" fmla="*/ 84803 h 199103"/>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9368 h 196892"/>
                  <a:gd name="connsiteX1" fmla="*/ 184355 w 567813"/>
                  <a:gd name="connsiteY1" fmla="*/ 1381 h 196892"/>
                  <a:gd name="connsiteX2" fmla="*/ 446138 w 567813"/>
                  <a:gd name="connsiteY2" fmla="*/ 196797 h 196892"/>
                  <a:gd name="connsiteX3" fmla="*/ 567813 w 567813"/>
                  <a:gd name="connsiteY3" fmla="*/ 86184 h 196892"/>
                  <a:gd name="connsiteX0" fmla="*/ 0 w 567813"/>
                  <a:gd name="connsiteY0" fmla="*/ 119368 h 196892"/>
                  <a:gd name="connsiteX1" fmla="*/ 184355 w 567813"/>
                  <a:gd name="connsiteY1" fmla="*/ 1381 h 196892"/>
                  <a:gd name="connsiteX2" fmla="*/ 427703 w 567813"/>
                  <a:gd name="connsiteY2" fmla="*/ 196797 h 196892"/>
                  <a:gd name="connsiteX3" fmla="*/ 567813 w 567813"/>
                  <a:gd name="connsiteY3" fmla="*/ 86184 h 196892"/>
                  <a:gd name="connsiteX0" fmla="*/ 0 w 567813"/>
                  <a:gd name="connsiteY0" fmla="*/ 119368 h 196892"/>
                  <a:gd name="connsiteX1" fmla="*/ 184355 w 567813"/>
                  <a:gd name="connsiteY1" fmla="*/ 1381 h 196892"/>
                  <a:gd name="connsiteX2" fmla="*/ 427703 w 567813"/>
                  <a:gd name="connsiteY2" fmla="*/ 196797 h 196892"/>
                  <a:gd name="connsiteX3" fmla="*/ 567813 w 567813"/>
                  <a:gd name="connsiteY3" fmla="*/ 86184 h 196892"/>
                </a:gdLst>
                <a:ahLst/>
                <a:cxnLst>
                  <a:cxn ang="0">
                    <a:pos x="connsiteX0" y="connsiteY0"/>
                  </a:cxn>
                  <a:cxn ang="0">
                    <a:pos x="connsiteX1" y="connsiteY1"/>
                  </a:cxn>
                  <a:cxn ang="0">
                    <a:pos x="connsiteX2" y="connsiteY2"/>
                  </a:cxn>
                  <a:cxn ang="0">
                    <a:pos x="connsiteX3" y="connsiteY3"/>
                  </a:cxn>
                </a:cxnLst>
                <a:rect l="l" t="t" r="r" b="b"/>
                <a:pathLst>
                  <a:path w="567813" h="196892">
                    <a:moveTo>
                      <a:pt x="0" y="119368"/>
                    </a:moveTo>
                    <a:cubicBezTo>
                      <a:pt x="46704" y="68977"/>
                      <a:pt x="113071" y="-11524"/>
                      <a:pt x="184355" y="1381"/>
                    </a:cubicBezTo>
                    <a:cubicBezTo>
                      <a:pt x="255639" y="14286"/>
                      <a:pt x="331839" y="201713"/>
                      <a:pt x="427703" y="196797"/>
                    </a:cubicBezTo>
                    <a:cubicBezTo>
                      <a:pt x="523567" y="191881"/>
                      <a:pt x="545692" y="135344"/>
                      <a:pt x="567813" y="86184"/>
                    </a:cubicBezTo>
                  </a:path>
                </a:pathLst>
              </a:custGeom>
              <a:ln>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2400"/>
              </a:p>
            </p:txBody>
          </p:sp>
          <p:sp>
            <p:nvSpPr>
              <p:cNvPr id="34" name="フリーフォーム 33">
                <a:extLst>
                  <a:ext uri="{FF2B5EF4-FFF2-40B4-BE49-F238E27FC236}">
                    <a16:creationId xmlns:a16="http://schemas.microsoft.com/office/drawing/2014/main" id="{077F11BC-ED15-0285-D03F-20424ACD1274}"/>
                  </a:ext>
                </a:extLst>
              </p:cNvPr>
              <p:cNvSpPr/>
              <p:nvPr/>
            </p:nvSpPr>
            <p:spPr>
              <a:xfrm>
                <a:off x="1712045" y="815520"/>
                <a:ext cx="261784" cy="90775"/>
              </a:xfrm>
              <a:custGeom>
                <a:avLst/>
                <a:gdLst>
                  <a:gd name="connsiteX0" fmla="*/ 0 w 567813"/>
                  <a:gd name="connsiteY0" fmla="*/ 117987 h 199103"/>
                  <a:gd name="connsiteX1" fmla="*/ 184355 w 567813"/>
                  <a:gd name="connsiteY1" fmla="*/ 0 h 199103"/>
                  <a:gd name="connsiteX2" fmla="*/ 412955 w 567813"/>
                  <a:gd name="connsiteY2" fmla="*/ 199103 h 199103"/>
                  <a:gd name="connsiteX3" fmla="*/ 567813 w 567813"/>
                  <a:gd name="connsiteY3" fmla="*/ 84803 h 199103"/>
                  <a:gd name="connsiteX0" fmla="*/ 0 w 567813"/>
                  <a:gd name="connsiteY0" fmla="*/ 117987 h 199103"/>
                  <a:gd name="connsiteX1" fmla="*/ 184355 w 567813"/>
                  <a:gd name="connsiteY1" fmla="*/ 0 h 199103"/>
                  <a:gd name="connsiteX2" fmla="*/ 412955 w 567813"/>
                  <a:gd name="connsiteY2" fmla="*/ 199103 h 199103"/>
                  <a:gd name="connsiteX3" fmla="*/ 567813 w 567813"/>
                  <a:gd name="connsiteY3" fmla="*/ 84803 h 199103"/>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9368 h 196892"/>
                  <a:gd name="connsiteX1" fmla="*/ 184355 w 567813"/>
                  <a:gd name="connsiteY1" fmla="*/ 1381 h 196892"/>
                  <a:gd name="connsiteX2" fmla="*/ 446138 w 567813"/>
                  <a:gd name="connsiteY2" fmla="*/ 196797 h 196892"/>
                  <a:gd name="connsiteX3" fmla="*/ 567813 w 567813"/>
                  <a:gd name="connsiteY3" fmla="*/ 86184 h 196892"/>
                  <a:gd name="connsiteX0" fmla="*/ 0 w 567813"/>
                  <a:gd name="connsiteY0" fmla="*/ 119368 h 196892"/>
                  <a:gd name="connsiteX1" fmla="*/ 184355 w 567813"/>
                  <a:gd name="connsiteY1" fmla="*/ 1381 h 196892"/>
                  <a:gd name="connsiteX2" fmla="*/ 427703 w 567813"/>
                  <a:gd name="connsiteY2" fmla="*/ 196797 h 196892"/>
                  <a:gd name="connsiteX3" fmla="*/ 567813 w 567813"/>
                  <a:gd name="connsiteY3" fmla="*/ 86184 h 196892"/>
                  <a:gd name="connsiteX0" fmla="*/ 0 w 567813"/>
                  <a:gd name="connsiteY0" fmla="*/ 119368 h 196892"/>
                  <a:gd name="connsiteX1" fmla="*/ 184355 w 567813"/>
                  <a:gd name="connsiteY1" fmla="*/ 1381 h 196892"/>
                  <a:gd name="connsiteX2" fmla="*/ 427703 w 567813"/>
                  <a:gd name="connsiteY2" fmla="*/ 196797 h 196892"/>
                  <a:gd name="connsiteX3" fmla="*/ 567813 w 567813"/>
                  <a:gd name="connsiteY3" fmla="*/ 86184 h 196892"/>
                </a:gdLst>
                <a:ahLst/>
                <a:cxnLst>
                  <a:cxn ang="0">
                    <a:pos x="connsiteX0" y="connsiteY0"/>
                  </a:cxn>
                  <a:cxn ang="0">
                    <a:pos x="connsiteX1" y="connsiteY1"/>
                  </a:cxn>
                  <a:cxn ang="0">
                    <a:pos x="connsiteX2" y="connsiteY2"/>
                  </a:cxn>
                  <a:cxn ang="0">
                    <a:pos x="connsiteX3" y="connsiteY3"/>
                  </a:cxn>
                </a:cxnLst>
                <a:rect l="l" t="t" r="r" b="b"/>
                <a:pathLst>
                  <a:path w="567813" h="196892">
                    <a:moveTo>
                      <a:pt x="0" y="119368"/>
                    </a:moveTo>
                    <a:cubicBezTo>
                      <a:pt x="46704" y="68977"/>
                      <a:pt x="113071" y="-11524"/>
                      <a:pt x="184355" y="1381"/>
                    </a:cubicBezTo>
                    <a:cubicBezTo>
                      <a:pt x="255639" y="14286"/>
                      <a:pt x="331839" y="201713"/>
                      <a:pt x="427703" y="196797"/>
                    </a:cubicBezTo>
                    <a:cubicBezTo>
                      <a:pt x="523567" y="191881"/>
                      <a:pt x="545692" y="135344"/>
                      <a:pt x="567813" y="86184"/>
                    </a:cubicBezTo>
                  </a:path>
                </a:pathLst>
              </a:custGeom>
              <a:ln>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2400"/>
              </a:p>
            </p:txBody>
          </p:sp>
          <p:sp>
            <p:nvSpPr>
              <p:cNvPr id="35" name="フリーフォーム 34">
                <a:extLst>
                  <a:ext uri="{FF2B5EF4-FFF2-40B4-BE49-F238E27FC236}">
                    <a16:creationId xmlns:a16="http://schemas.microsoft.com/office/drawing/2014/main" id="{B953AAD9-CCB3-2360-68FE-D70138EDA5FB}"/>
                  </a:ext>
                </a:extLst>
              </p:cNvPr>
              <p:cNvSpPr/>
              <p:nvPr/>
            </p:nvSpPr>
            <p:spPr>
              <a:xfrm>
                <a:off x="1712045" y="937194"/>
                <a:ext cx="261784" cy="90775"/>
              </a:xfrm>
              <a:custGeom>
                <a:avLst/>
                <a:gdLst>
                  <a:gd name="connsiteX0" fmla="*/ 0 w 567813"/>
                  <a:gd name="connsiteY0" fmla="*/ 117987 h 199103"/>
                  <a:gd name="connsiteX1" fmla="*/ 184355 w 567813"/>
                  <a:gd name="connsiteY1" fmla="*/ 0 h 199103"/>
                  <a:gd name="connsiteX2" fmla="*/ 412955 w 567813"/>
                  <a:gd name="connsiteY2" fmla="*/ 199103 h 199103"/>
                  <a:gd name="connsiteX3" fmla="*/ 567813 w 567813"/>
                  <a:gd name="connsiteY3" fmla="*/ 84803 h 199103"/>
                  <a:gd name="connsiteX0" fmla="*/ 0 w 567813"/>
                  <a:gd name="connsiteY0" fmla="*/ 117987 h 199103"/>
                  <a:gd name="connsiteX1" fmla="*/ 184355 w 567813"/>
                  <a:gd name="connsiteY1" fmla="*/ 0 h 199103"/>
                  <a:gd name="connsiteX2" fmla="*/ 412955 w 567813"/>
                  <a:gd name="connsiteY2" fmla="*/ 199103 h 199103"/>
                  <a:gd name="connsiteX3" fmla="*/ 567813 w 567813"/>
                  <a:gd name="connsiteY3" fmla="*/ 84803 h 199103"/>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7987 h 199190"/>
                  <a:gd name="connsiteX1" fmla="*/ 184355 w 567813"/>
                  <a:gd name="connsiteY1" fmla="*/ 0 h 199190"/>
                  <a:gd name="connsiteX2" fmla="*/ 412955 w 567813"/>
                  <a:gd name="connsiteY2" fmla="*/ 199103 h 199190"/>
                  <a:gd name="connsiteX3" fmla="*/ 567813 w 567813"/>
                  <a:gd name="connsiteY3" fmla="*/ 84803 h 199190"/>
                  <a:gd name="connsiteX0" fmla="*/ 0 w 567813"/>
                  <a:gd name="connsiteY0" fmla="*/ 119368 h 196892"/>
                  <a:gd name="connsiteX1" fmla="*/ 184355 w 567813"/>
                  <a:gd name="connsiteY1" fmla="*/ 1381 h 196892"/>
                  <a:gd name="connsiteX2" fmla="*/ 446138 w 567813"/>
                  <a:gd name="connsiteY2" fmla="*/ 196797 h 196892"/>
                  <a:gd name="connsiteX3" fmla="*/ 567813 w 567813"/>
                  <a:gd name="connsiteY3" fmla="*/ 86184 h 196892"/>
                  <a:gd name="connsiteX0" fmla="*/ 0 w 567813"/>
                  <a:gd name="connsiteY0" fmla="*/ 119368 h 196892"/>
                  <a:gd name="connsiteX1" fmla="*/ 184355 w 567813"/>
                  <a:gd name="connsiteY1" fmla="*/ 1381 h 196892"/>
                  <a:gd name="connsiteX2" fmla="*/ 427703 w 567813"/>
                  <a:gd name="connsiteY2" fmla="*/ 196797 h 196892"/>
                  <a:gd name="connsiteX3" fmla="*/ 567813 w 567813"/>
                  <a:gd name="connsiteY3" fmla="*/ 86184 h 196892"/>
                  <a:gd name="connsiteX0" fmla="*/ 0 w 567813"/>
                  <a:gd name="connsiteY0" fmla="*/ 119368 h 196892"/>
                  <a:gd name="connsiteX1" fmla="*/ 184355 w 567813"/>
                  <a:gd name="connsiteY1" fmla="*/ 1381 h 196892"/>
                  <a:gd name="connsiteX2" fmla="*/ 427703 w 567813"/>
                  <a:gd name="connsiteY2" fmla="*/ 196797 h 196892"/>
                  <a:gd name="connsiteX3" fmla="*/ 567813 w 567813"/>
                  <a:gd name="connsiteY3" fmla="*/ 86184 h 196892"/>
                </a:gdLst>
                <a:ahLst/>
                <a:cxnLst>
                  <a:cxn ang="0">
                    <a:pos x="connsiteX0" y="connsiteY0"/>
                  </a:cxn>
                  <a:cxn ang="0">
                    <a:pos x="connsiteX1" y="connsiteY1"/>
                  </a:cxn>
                  <a:cxn ang="0">
                    <a:pos x="connsiteX2" y="connsiteY2"/>
                  </a:cxn>
                  <a:cxn ang="0">
                    <a:pos x="connsiteX3" y="connsiteY3"/>
                  </a:cxn>
                </a:cxnLst>
                <a:rect l="l" t="t" r="r" b="b"/>
                <a:pathLst>
                  <a:path w="567813" h="196892">
                    <a:moveTo>
                      <a:pt x="0" y="119368"/>
                    </a:moveTo>
                    <a:cubicBezTo>
                      <a:pt x="46704" y="68977"/>
                      <a:pt x="113071" y="-11524"/>
                      <a:pt x="184355" y="1381"/>
                    </a:cubicBezTo>
                    <a:cubicBezTo>
                      <a:pt x="255639" y="14286"/>
                      <a:pt x="331839" y="201713"/>
                      <a:pt x="427703" y="196797"/>
                    </a:cubicBezTo>
                    <a:cubicBezTo>
                      <a:pt x="523567" y="191881"/>
                      <a:pt x="545692" y="135344"/>
                      <a:pt x="567813" y="86184"/>
                    </a:cubicBezTo>
                  </a:path>
                </a:pathLst>
              </a:custGeom>
              <a:ln>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2400"/>
              </a:p>
            </p:txBody>
          </p:sp>
          <p:cxnSp>
            <p:nvCxnSpPr>
              <p:cNvPr id="36" name="直線コネクタ 35">
                <a:extLst>
                  <a:ext uri="{FF2B5EF4-FFF2-40B4-BE49-F238E27FC236}">
                    <a16:creationId xmlns:a16="http://schemas.microsoft.com/office/drawing/2014/main" id="{36903ABA-2E7C-90F6-730E-373700DFDEC2}"/>
                  </a:ext>
                </a:extLst>
              </p:cNvPr>
              <p:cNvCxnSpPr>
                <a:cxnSpLocks/>
              </p:cNvCxnSpPr>
              <p:nvPr/>
            </p:nvCxnSpPr>
            <p:spPr>
              <a:xfrm flipV="1">
                <a:off x="1811713" y="719074"/>
                <a:ext cx="62448" cy="68282"/>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7" name="直線コネクタ 36">
                <a:extLst>
                  <a:ext uri="{FF2B5EF4-FFF2-40B4-BE49-F238E27FC236}">
                    <a16:creationId xmlns:a16="http://schemas.microsoft.com/office/drawing/2014/main" id="{418C6849-00D6-F849-6F47-5FAD4FE15EC9}"/>
                  </a:ext>
                </a:extLst>
              </p:cNvPr>
              <p:cNvCxnSpPr>
                <a:cxnSpLocks/>
              </p:cNvCxnSpPr>
              <p:nvPr/>
            </p:nvCxnSpPr>
            <p:spPr>
              <a:xfrm flipV="1">
                <a:off x="1811713" y="947674"/>
                <a:ext cx="62448" cy="68282"/>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cxnSp>
          <p:nvCxnSpPr>
            <p:cNvPr id="28" name="直線コネクタ 77">
              <a:extLst>
                <a:ext uri="{FF2B5EF4-FFF2-40B4-BE49-F238E27FC236}">
                  <a16:creationId xmlns:a16="http://schemas.microsoft.com/office/drawing/2014/main" id="{DAEF3DCE-8577-9CD5-79D4-FE0D0F9580AA}"/>
                </a:ext>
              </a:extLst>
            </p:cNvPr>
            <p:cNvCxnSpPr>
              <a:cxnSpLocks/>
              <a:stCxn id="19" idx="0"/>
              <a:endCxn id="32" idx="1"/>
            </p:cNvCxnSpPr>
            <p:nvPr/>
          </p:nvCxnSpPr>
          <p:spPr>
            <a:xfrm>
              <a:off x="6127144" y="882885"/>
              <a:ext cx="180643" cy="1324"/>
            </a:xfrm>
            <a:prstGeom prst="straightConnector1">
              <a:avLst/>
            </a:prstGeom>
            <a:ln w="19050">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9" name="直線コネクタ 77">
              <a:extLst>
                <a:ext uri="{FF2B5EF4-FFF2-40B4-BE49-F238E27FC236}">
                  <a16:creationId xmlns:a16="http://schemas.microsoft.com/office/drawing/2014/main" id="{ED7D6ED2-60C2-FBB5-B8F0-BAC80072F6C4}"/>
                </a:ext>
              </a:extLst>
            </p:cNvPr>
            <p:cNvCxnSpPr>
              <a:cxnSpLocks/>
              <a:stCxn id="26" idx="1"/>
              <a:endCxn id="32" idx="3"/>
            </p:cNvCxnSpPr>
            <p:nvPr/>
          </p:nvCxnSpPr>
          <p:spPr>
            <a:xfrm flipH="1" flipV="1">
              <a:off x="6862944" y="884209"/>
              <a:ext cx="193013" cy="2769"/>
            </a:xfrm>
            <a:prstGeom prst="straightConnector1">
              <a:avLst/>
            </a:prstGeom>
            <a:ln w="1905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30" name="角丸四角形 29">
              <a:extLst>
                <a:ext uri="{FF2B5EF4-FFF2-40B4-BE49-F238E27FC236}">
                  <a16:creationId xmlns:a16="http://schemas.microsoft.com/office/drawing/2014/main" id="{6DF10B29-A805-380C-F108-D0E592181EC9}"/>
                </a:ext>
              </a:extLst>
            </p:cNvPr>
            <p:cNvSpPr/>
            <p:nvPr/>
          </p:nvSpPr>
          <p:spPr>
            <a:xfrm>
              <a:off x="7874521" y="620778"/>
              <a:ext cx="1054652" cy="532399"/>
            </a:xfrm>
            <a:prstGeom prst="roundRect">
              <a:avLst>
                <a:gd name="adj" fmla="val 13031"/>
              </a:avLst>
            </a:prstGeom>
            <a:solidFill>
              <a:schemeClr val="bg2">
                <a:lumMod val="50000"/>
              </a:schemeClr>
            </a:solidFill>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ja-JP" sz="1467" dirty="0"/>
                <a:t>MODEM</a:t>
              </a:r>
              <a:endParaRPr lang="ja-JP" altLang="en-US" sz="1467"/>
            </a:p>
          </p:txBody>
        </p:sp>
        <p:cxnSp>
          <p:nvCxnSpPr>
            <p:cNvPr id="31" name="直線コネクタ 77">
              <a:extLst>
                <a:ext uri="{FF2B5EF4-FFF2-40B4-BE49-F238E27FC236}">
                  <a16:creationId xmlns:a16="http://schemas.microsoft.com/office/drawing/2014/main" id="{31610319-0796-0DF1-14D4-A1EEDF713E0B}"/>
                </a:ext>
              </a:extLst>
            </p:cNvPr>
            <p:cNvCxnSpPr>
              <a:cxnSpLocks/>
              <a:stCxn id="26" idx="3"/>
              <a:endCxn id="30" idx="1"/>
            </p:cNvCxnSpPr>
            <p:nvPr/>
          </p:nvCxnSpPr>
          <p:spPr>
            <a:xfrm>
              <a:off x="7594213" y="886978"/>
              <a:ext cx="280307" cy="0"/>
            </a:xfrm>
            <a:prstGeom prst="straightConnector1">
              <a:avLst/>
            </a:prstGeom>
            <a:ln w="19050">
              <a:solidFill>
                <a:schemeClr val="bg2">
                  <a:lumMod val="50000"/>
                </a:schemeClr>
              </a:solidFill>
            </a:ln>
          </p:spPr>
          <p:style>
            <a:lnRef idx="1">
              <a:schemeClr val="dk1"/>
            </a:lnRef>
            <a:fillRef idx="0">
              <a:schemeClr val="dk1"/>
            </a:fillRef>
            <a:effectRef idx="0">
              <a:schemeClr val="dk1"/>
            </a:effectRef>
            <a:fontRef idx="minor">
              <a:schemeClr val="tx1"/>
            </a:fontRef>
          </p:style>
        </p:cxnSp>
      </p:grpSp>
      <p:sp>
        <p:nvSpPr>
          <p:cNvPr id="44" name="テキスト ボックス 43">
            <a:extLst>
              <a:ext uri="{FF2B5EF4-FFF2-40B4-BE49-F238E27FC236}">
                <a16:creationId xmlns:a16="http://schemas.microsoft.com/office/drawing/2014/main" id="{7AEB24AE-4B28-003A-9ACC-F73C515C9919}"/>
              </a:ext>
            </a:extLst>
          </p:cNvPr>
          <p:cNvSpPr txBox="1"/>
          <p:nvPr/>
        </p:nvSpPr>
        <p:spPr>
          <a:xfrm>
            <a:off x="943677" y="2250871"/>
            <a:ext cx="1330908" cy="369332"/>
          </a:xfrm>
          <a:prstGeom prst="rect">
            <a:avLst/>
          </a:prstGeom>
          <a:noFill/>
        </p:spPr>
        <p:txBody>
          <a:bodyPr wrap="square" rtlCol="0">
            <a:spAutoFit/>
          </a:bodyPr>
          <a:lstStyle/>
          <a:p>
            <a:pPr algn="ctr"/>
            <a:r>
              <a:rPr kumimoji="1" lang="en-US" altLang="ja-JP" dirty="0"/>
              <a:t>RF</a:t>
            </a:r>
            <a:r>
              <a:rPr kumimoji="1" lang="ja-JP" altLang="en-US"/>
              <a:t>出力</a:t>
            </a:r>
          </a:p>
        </p:txBody>
      </p:sp>
      <p:cxnSp>
        <p:nvCxnSpPr>
          <p:cNvPr id="46" name="直線矢印コネクタ 45">
            <a:extLst>
              <a:ext uri="{FF2B5EF4-FFF2-40B4-BE49-F238E27FC236}">
                <a16:creationId xmlns:a16="http://schemas.microsoft.com/office/drawing/2014/main" id="{3E10D63E-1F76-AD7B-C3A3-6631713B4E4A}"/>
              </a:ext>
            </a:extLst>
          </p:cNvPr>
          <p:cNvCxnSpPr/>
          <p:nvPr/>
        </p:nvCxnSpPr>
        <p:spPr>
          <a:xfrm>
            <a:off x="1596584" y="2658783"/>
            <a:ext cx="0" cy="5355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6AC86C24-F720-9F76-4296-66F57300C3E8}"/>
              </a:ext>
            </a:extLst>
          </p:cNvPr>
          <p:cNvCxnSpPr/>
          <p:nvPr/>
        </p:nvCxnSpPr>
        <p:spPr>
          <a:xfrm>
            <a:off x="2524046" y="2658783"/>
            <a:ext cx="0" cy="5355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62DA8E55-7D26-9B96-0E4A-89DABF3BB598}"/>
              </a:ext>
            </a:extLst>
          </p:cNvPr>
          <p:cNvSpPr txBox="1"/>
          <p:nvPr/>
        </p:nvSpPr>
        <p:spPr>
          <a:xfrm>
            <a:off x="1858592" y="2051022"/>
            <a:ext cx="1330908" cy="646331"/>
          </a:xfrm>
          <a:prstGeom prst="rect">
            <a:avLst/>
          </a:prstGeom>
          <a:noFill/>
        </p:spPr>
        <p:txBody>
          <a:bodyPr wrap="square" rtlCol="0">
            <a:spAutoFit/>
          </a:bodyPr>
          <a:lstStyle/>
          <a:p>
            <a:pPr algn="ctr"/>
            <a:r>
              <a:rPr kumimoji="1" lang="ja-JP" altLang="en-US"/>
              <a:t>アンプ</a:t>
            </a:r>
            <a:endParaRPr lang="en-US" altLang="ja-JP" dirty="0"/>
          </a:p>
          <a:p>
            <a:pPr algn="ctr"/>
            <a:r>
              <a:rPr kumimoji="1" lang="ja-JP" altLang="en-US"/>
              <a:t>利得</a:t>
            </a:r>
          </a:p>
        </p:txBody>
      </p:sp>
      <p:sp>
        <p:nvSpPr>
          <p:cNvPr id="49" name="テキスト ボックス 48">
            <a:extLst>
              <a:ext uri="{FF2B5EF4-FFF2-40B4-BE49-F238E27FC236}">
                <a16:creationId xmlns:a16="http://schemas.microsoft.com/office/drawing/2014/main" id="{CA79FB9B-7ABD-329B-4C9F-AAF308ABFA16}"/>
              </a:ext>
            </a:extLst>
          </p:cNvPr>
          <p:cNvSpPr txBox="1"/>
          <p:nvPr/>
        </p:nvSpPr>
        <p:spPr>
          <a:xfrm>
            <a:off x="3741212" y="1714947"/>
            <a:ext cx="1720629" cy="646331"/>
          </a:xfrm>
          <a:prstGeom prst="rect">
            <a:avLst/>
          </a:prstGeom>
          <a:noFill/>
        </p:spPr>
        <p:txBody>
          <a:bodyPr wrap="square" rtlCol="0">
            <a:spAutoFit/>
          </a:bodyPr>
          <a:lstStyle/>
          <a:p>
            <a:pPr algn="ctr"/>
            <a:r>
              <a:rPr kumimoji="1" lang="ja-JP" altLang="en-US"/>
              <a:t>アンテナ利得</a:t>
            </a:r>
            <a:endParaRPr kumimoji="1" lang="en-US" altLang="ja-JP" dirty="0"/>
          </a:p>
          <a:p>
            <a:pPr algn="ctr"/>
            <a:r>
              <a:rPr lang="ja-JP" altLang="en-US"/>
              <a:t>アレイ利得</a:t>
            </a:r>
            <a:endParaRPr kumimoji="1" lang="ja-JP" altLang="en-US"/>
          </a:p>
        </p:txBody>
      </p:sp>
      <p:cxnSp>
        <p:nvCxnSpPr>
          <p:cNvPr id="50" name="直線矢印コネクタ 49">
            <a:extLst>
              <a:ext uri="{FF2B5EF4-FFF2-40B4-BE49-F238E27FC236}">
                <a16:creationId xmlns:a16="http://schemas.microsoft.com/office/drawing/2014/main" id="{677E6D21-CFD3-A7F1-E6D3-5DA6986D807A}"/>
              </a:ext>
            </a:extLst>
          </p:cNvPr>
          <p:cNvCxnSpPr/>
          <p:nvPr/>
        </p:nvCxnSpPr>
        <p:spPr>
          <a:xfrm>
            <a:off x="4574914" y="2371400"/>
            <a:ext cx="0" cy="5355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1" name="右中かっこ 50">
            <a:extLst>
              <a:ext uri="{FF2B5EF4-FFF2-40B4-BE49-F238E27FC236}">
                <a16:creationId xmlns:a16="http://schemas.microsoft.com/office/drawing/2014/main" id="{4F7CB089-EDED-507F-5633-1972CDFCAFA4}"/>
              </a:ext>
            </a:extLst>
          </p:cNvPr>
          <p:cNvSpPr/>
          <p:nvPr/>
        </p:nvSpPr>
        <p:spPr>
          <a:xfrm rot="5400000">
            <a:off x="8633328" y="3868957"/>
            <a:ext cx="354043" cy="166407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3C2FA08C-6696-66D1-EBB7-4E074D9230C1}"/>
              </a:ext>
            </a:extLst>
          </p:cNvPr>
          <p:cNvSpPr txBox="1"/>
          <p:nvPr/>
        </p:nvSpPr>
        <p:spPr>
          <a:xfrm>
            <a:off x="7850305" y="4973037"/>
            <a:ext cx="2042204" cy="369332"/>
          </a:xfrm>
          <a:prstGeom prst="rect">
            <a:avLst/>
          </a:prstGeom>
          <a:noFill/>
        </p:spPr>
        <p:txBody>
          <a:bodyPr wrap="square" rtlCol="0">
            <a:spAutoFit/>
          </a:bodyPr>
          <a:lstStyle/>
          <a:p>
            <a:pPr algn="ctr"/>
            <a:r>
              <a:rPr kumimoji="1" lang="ja-JP" altLang="en-US"/>
              <a:t>実装時の損失</a:t>
            </a:r>
          </a:p>
        </p:txBody>
      </p:sp>
      <p:sp>
        <p:nvSpPr>
          <p:cNvPr id="53" name="テキスト ボックス 52">
            <a:extLst>
              <a:ext uri="{FF2B5EF4-FFF2-40B4-BE49-F238E27FC236}">
                <a16:creationId xmlns:a16="http://schemas.microsoft.com/office/drawing/2014/main" id="{38D27495-D80C-D0CC-9F26-588DFF76172F}"/>
              </a:ext>
            </a:extLst>
          </p:cNvPr>
          <p:cNvSpPr txBox="1"/>
          <p:nvPr/>
        </p:nvSpPr>
        <p:spPr>
          <a:xfrm>
            <a:off x="5870458" y="1851615"/>
            <a:ext cx="1720629" cy="646331"/>
          </a:xfrm>
          <a:prstGeom prst="rect">
            <a:avLst/>
          </a:prstGeom>
          <a:noFill/>
        </p:spPr>
        <p:txBody>
          <a:bodyPr wrap="square" rtlCol="0">
            <a:spAutoFit/>
          </a:bodyPr>
          <a:lstStyle/>
          <a:p>
            <a:pPr algn="ctr"/>
            <a:r>
              <a:rPr kumimoji="1" lang="ja-JP" altLang="en-US"/>
              <a:t>アンテナ利得</a:t>
            </a:r>
            <a:endParaRPr kumimoji="1" lang="en-US" altLang="ja-JP" dirty="0"/>
          </a:p>
          <a:p>
            <a:pPr algn="ctr"/>
            <a:r>
              <a:rPr lang="ja-JP" altLang="en-US"/>
              <a:t>アレイ利得</a:t>
            </a:r>
            <a:endParaRPr kumimoji="1" lang="ja-JP" altLang="en-US"/>
          </a:p>
        </p:txBody>
      </p:sp>
      <p:cxnSp>
        <p:nvCxnSpPr>
          <p:cNvPr id="54" name="直線矢印コネクタ 53">
            <a:extLst>
              <a:ext uri="{FF2B5EF4-FFF2-40B4-BE49-F238E27FC236}">
                <a16:creationId xmlns:a16="http://schemas.microsoft.com/office/drawing/2014/main" id="{F7994CF2-3E07-D624-76EB-4A196101D465}"/>
              </a:ext>
            </a:extLst>
          </p:cNvPr>
          <p:cNvCxnSpPr/>
          <p:nvPr/>
        </p:nvCxnSpPr>
        <p:spPr>
          <a:xfrm>
            <a:off x="6704160" y="2508068"/>
            <a:ext cx="0" cy="5355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0D5EB917-CDB4-8E74-EEA5-28D5630DCA5E}"/>
              </a:ext>
            </a:extLst>
          </p:cNvPr>
          <p:cNvCxnSpPr/>
          <p:nvPr/>
        </p:nvCxnSpPr>
        <p:spPr>
          <a:xfrm>
            <a:off x="7826873" y="3079417"/>
            <a:ext cx="0" cy="5355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3B9BFAB0-2C0F-6D21-9FBE-C0A6549F8DC0}"/>
              </a:ext>
            </a:extLst>
          </p:cNvPr>
          <p:cNvSpPr txBox="1"/>
          <p:nvPr/>
        </p:nvSpPr>
        <p:spPr>
          <a:xfrm>
            <a:off x="7161419" y="2471656"/>
            <a:ext cx="1330908" cy="646331"/>
          </a:xfrm>
          <a:prstGeom prst="rect">
            <a:avLst/>
          </a:prstGeom>
          <a:noFill/>
        </p:spPr>
        <p:txBody>
          <a:bodyPr wrap="square" rtlCol="0">
            <a:spAutoFit/>
          </a:bodyPr>
          <a:lstStyle/>
          <a:p>
            <a:pPr algn="ctr"/>
            <a:r>
              <a:rPr kumimoji="1" lang="ja-JP" altLang="en-US"/>
              <a:t>アンプ</a:t>
            </a:r>
            <a:endParaRPr lang="en-US" altLang="ja-JP" dirty="0"/>
          </a:p>
          <a:p>
            <a:pPr algn="ctr"/>
            <a:r>
              <a:rPr kumimoji="1" lang="ja-JP" altLang="en-US"/>
              <a:t>利得</a:t>
            </a:r>
          </a:p>
        </p:txBody>
      </p:sp>
      <p:cxnSp>
        <p:nvCxnSpPr>
          <p:cNvPr id="57" name="直線矢印コネクタ 56">
            <a:extLst>
              <a:ext uri="{FF2B5EF4-FFF2-40B4-BE49-F238E27FC236}">
                <a16:creationId xmlns:a16="http://schemas.microsoft.com/office/drawing/2014/main" id="{C602E5BA-5E6B-D63C-EA22-9A69F588F2B9}"/>
              </a:ext>
            </a:extLst>
          </p:cNvPr>
          <p:cNvCxnSpPr/>
          <p:nvPr/>
        </p:nvCxnSpPr>
        <p:spPr>
          <a:xfrm>
            <a:off x="11001148" y="3079417"/>
            <a:ext cx="0" cy="5355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9C506D9E-F64B-EE45-5E92-277EB0A80BC9}"/>
              </a:ext>
            </a:extLst>
          </p:cNvPr>
          <p:cNvSpPr txBox="1"/>
          <p:nvPr/>
        </p:nvSpPr>
        <p:spPr>
          <a:xfrm>
            <a:off x="10123923" y="2664027"/>
            <a:ext cx="1754449" cy="369332"/>
          </a:xfrm>
          <a:prstGeom prst="rect">
            <a:avLst/>
          </a:prstGeom>
          <a:noFill/>
        </p:spPr>
        <p:txBody>
          <a:bodyPr wrap="square" rtlCol="0">
            <a:spAutoFit/>
          </a:bodyPr>
          <a:lstStyle/>
          <a:p>
            <a:pPr algn="ctr"/>
            <a:r>
              <a:rPr kumimoji="1" lang="ja-JP" altLang="en-US"/>
              <a:t>システム</a:t>
            </a:r>
            <a:r>
              <a:rPr lang="ja-JP" altLang="en-US"/>
              <a:t>利得</a:t>
            </a:r>
            <a:endParaRPr kumimoji="1" lang="en-US" altLang="ja-JP" dirty="0"/>
          </a:p>
        </p:txBody>
      </p:sp>
      <p:sp>
        <p:nvSpPr>
          <p:cNvPr id="60" name="右中かっこ 59">
            <a:extLst>
              <a:ext uri="{FF2B5EF4-FFF2-40B4-BE49-F238E27FC236}">
                <a16:creationId xmlns:a16="http://schemas.microsoft.com/office/drawing/2014/main" id="{A334FC09-150F-76E0-91B9-384CA0E31F95}"/>
              </a:ext>
            </a:extLst>
          </p:cNvPr>
          <p:cNvSpPr/>
          <p:nvPr/>
        </p:nvSpPr>
        <p:spPr>
          <a:xfrm rot="5400000">
            <a:off x="3368997" y="3868958"/>
            <a:ext cx="354043" cy="166407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B83E5102-6144-31ED-4CFD-E9D6FD9592EF}"/>
              </a:ext>
            </a:extLst>
          </p:cNvPr>
          <p:cNvSpPr txBox="1"/>
          <p:nvPr/>
        </p:nvSpPr>
        <p:spPr>
          <a:xfrm>
            <a:off x="2585974" y="4973038"/>
            <a:ext cx="2042204" cy="369332"/>
          </a:xfrm>
          <a:prstGeom prst="rect">
            <a:avLst/>
          </a:prstGeom>
          <a:noFill/>
        </p:spPr>
        <p:txBody>
          <a:bodyPr wrap="square" rtlCol="0">
            <a:spAutoFit/>
          </a:bodyPr>
          <a:lstStyle/>
          <a:p>
            <a:pPr algn="ctr"/>
            <a:r>
              <a:rPr kumimoji="1" lang="ja-JP" altLang="en-US"/>
              <a:t>実装時の損失</a:t>
            </a:r>
          </a:p>
        </p:txBody>
      </p:sp>
      <p:sp>
        <p:nvSpPr>
          <p:cNvPr id="62" name="右中かっこ 61">
            <a:extLst>
              <a:ext uri="{FF2B5EF4-FFF2-40B4-BE49-F238E27FC236}">
                <a16:creationId xmlns:a16="http://schemas.microsoft.com/office/drawing/2014/main" id="{26619650-716A-0D24-3771-BD4FCC2CBB5A}"/>
              </a:ext>
            </a:extLst>
          </p:cNvPr>
          <p:cNvSpPr/>
          <p:nvPr/>
        </p:nvSpPr>
        <p:spPr>
          <a:xfrm rot="5400000">
            <a:off x="5445538" y="4019792"/>
            <a:ext cx="354043" cy="136241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681355E8-B533-D946-22E7-859456B04C84}"/>
              </a:ext>
            </a:extLst>
          </p:cNvPr>
          <p:cNvSpPr txBox="1"/>
          <p:nvPr/>
        </p:nvSpPr>
        <p:spPr>
          <a:xfrm>
            <a:off x="4574914" y="4973039"/>
            <a:ext cx="2042204" cy="369332"/>
          </a:xfrm>
          <a:prstGeom prst="rect">
            <a:avLst/>
          </a:prstGeom>
          <a:noFill/>
        </p:spPr>
        <p:txBody>
          <a:bodyPr wrap="square" rtlCol="0">
            <a:spAutoFit/>
          </a:bodyPr>
          <a:lstStyle/>
          <a:p>
            <a:pPr algn="ctr"/>
            <a:r>
              <a:rPr kumimoji="1" lang="ja-JP" altLang="en-US"/>
              <a:t>伝搬損失</a:t>
            </a:r>
          </a:p>
        </p:txBody>
      </p:sp>
      <p:sp>
        <p:nvSpPr>
          <p:cNvPr id="64" name="タイトル 1">
            <a:extLst>
              <a:ext uri="{FF2B5EF4-FFF2-40B4-BE49-F238E27FC236}">
                <a16:creationId xmlns:a16="http://schemas.microsoft.com/office/drawing/2014/main" id="{41B26496-FE31-46F3-A947-F08902B45382}"/>
              </a:ext>
            </a:extLst>
          </p:cNvPr>
          <p:cNvSpPr>
            <a:spLocks noGrp="1"/>
          </p:cNvSpPr>
          <p:nvPr>
            <p:ph type="title"/>
          </p:nvPr>
        </p:nvSpPr>
        <p:spPr>
          <a:xfrm>
            <a:off x="838200" y="365125"/>
            <a:ext cx="10515600" cy="1325563"/>
          </a:xfrm>
        </p:spPr>
        <p:txBody>
          <a:bodyPr/>
          <a:lstStyle/>
          <a:p>
            <a:r>
              <a:rPr lang="ja-JP" altLang="en-US" dirty="0"/>
              <a:t>リンクバジェット</a:t>
            </a:r>
            <a:endParaRPr kumimoji="1" lang="ja-JP" altLang="en-US" dirty="0"/>
          </a:p>
        </p:txBody>
      </p:sp>
    </p:spTree>
    <p:extLst>
      <p:ext uri="{BB962C8B-B14F-4D97-AF65-F5344CB8AC3E}">
        <p14:creationId xmlns:p14="http://schemas.microsoft.com/office/powerpoint/2010/main" val="1047816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左中かっこ 131">
            <a:extLst>
              <a:ext uri="{FF2B5EF4-FFF2-40B4-BE49-F238E27FC236}">
                <a16:creationId xmlns:a16="http://schemas.microsoft.com/office/drawing/2014/main" id="{6EF7D2AC-2F1A-4C29-AB04-61396BA14693}"/>
              </a:ext>
            </a:extLst>
          </p:cNvPr>
          <p:cNvSpPr/>
          <p:nvPr/>
        </p:nvSpPr>
        <p:spPr>
          <a:xfrm rot="16200000">
            <a:off x="3898580" y="3533903"/>
            <a:ext cx="223242" cy="3388880"/>
          </a:xfrm>
          <a:prstGeom prst="leftBrace">
            <a:avLst>
              <a:gd name="adj1" fmla="val 4274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88C003C3-F45D-49C6-871F-1A0461F93C89}"/>
              </a:ext>
            </a:extLst>
          </p:cNvPr>
          <p:cNvGrpSpPr/>
          <p:nvPr/>
        </p:nvGrpSpPr>
        <p:grpSpPr>
          <a:xfrm>
            <a:off x="222839" y="1236707"/>
            <a:ext cx="11505644" cy="5532047"/>
            <a:chOff x="169051" y="1008108"/>
            <a:chExt cx="11505644" cy="5532047"/>
          </a:xfrm>
        </p:grpSpPr>
        <p:sp>
          <p:nvSpPr>
            <p:cNvPr id="59" name="テキスト ボックス 58">
              <a:extLst>
                <a:ext uri="{FF2B5EF4-FFF2-40B4-BE49-F238E27FC236}">
                  <a16:creationId xmlns:a16="http://schemas.microsoft.com/office/drawing/2014/main" id="{DFDE95B5-E1D0-4A52-ACCB-CE72B168B15C}"/>
                </a:ext>
              </a:extLst>
            </p:cNvPr>
            <p:cNvSpPr txBox="1"/>
            <p:nvPr/>
          </p:nvSpPr>
          <p:spPr>
            <a:xfrm>
              <a:off x="169051" y="2149455"/>
              <a:ext cx="1160775" cy="523220"/>
            </a:xfrm>
            <a:prstGeom prst="rect">
              <a:avLst/>
            </a:prstGeom>
            <a:noFill/>
          </p:spPr>
          <p:txBody>
            <a:bodyPr wrap="square" rtlCol="0">
              <a:spAutoFit/>
            </a:bodyPr>
            <a:lstStyle/>
            <a:p>
              <a:r>
                <a:rPr lang="ja-JP" altLang="en-US" sz="1400"/>
                <a:t>送信</a:t>
              </a:r>
              <a:endParaRPr lang="en-US" altLang="ja-JP" sz="1400" dirty="0"/>
            </a:p>
            <a:p>
              <a:r>
                <a:rPr lang="ja-JP" altLang="en-US" sz="1400"/>
                <a:t>アンプ出力</a:t>
              </a:r>
            </a:p>
          </p:txBody>
        </p:sp>
        <p:sp>
          <p:nvSpPr>
            <p:cNvPr id="72" name="テキスト ボックス 71">
              <a:extLst>
                <a:ext uri="{FF2B5EF4-FFF2-40B4-BE49-F238E27FC236}">
                  <a16:creationId xmlns:a16="http://schemas.microsoft.com/office/drawing/2014/main" id="{EAA52038-B367-4AD5-9E23-0B2E1F727EC2}"/>
                </a:ext>
              </a:extLst>
            </p:cNvPr>
            <p:cNvSpPr txBox="1"/>
            <p:nvPr/>
          </p:nvSpPr>
          <p:spPr>
            <a:xfrm>
              <a:off x="4281951" y="1008108"/>
              <a:ext cx="2219719" cy="338554"/>
            </a:xfrm>
            <a:prstGeom prst="rect">
              <a:avLst/>
            </a:prstGeom>
            <a:noFill/>
            <a:ln>
              <a:noFill/>
            </a:ln>
          </p:spPr>
          <p:txBody>
            <a:bodyPr wrap="square" rtlCol="0">
              <a:spAutoFit/>
            </a:bodyPr>
            <a:lstStyle/>
            <a:p>
              <a:r>
                <a:rPr lang="en-US" altLang="ja-JP" sz="1600" dirty="0"/>
                <a:t>EIRP</a:t>
              </a:r>
              <a:endParaRPr lang="ja-JP" altLang="en-US" sz="1600" dirty="0"/>
            </a:p>
          </p:txBody>
        </p:sp>
        <p:cxnSp>
          <p:nvCxnSpPr>
            <p:cNvPr id="77" name="直線コネクタ 76">
              <a:extLst>
                <a:ext uri="{FF2B5EF4-FFF2-40B4-BE49-F238E27FC236}">
                  <a16:creationId xmlns:a16="http://schemas.microsoft.com/office/drawing/2014/main" id="{91B7ED99-9337-4560-B3B0-45EA06CD7278}"/>
                </a:ext>
              </a:extLst>
            </p:cNvPr>
            <p:cNvCxnSpPr>
              <a:cxnSpLocks/>
            </p:cNvCxnSpPr>
            <p:nvPr/>
          </p:nvCxnSpPr>
          <p:spPr>
            <a:xfrm>
              <a:off x="1132792" y="2615525"/>
              <a:ext cx="1403357"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78" name="直線コネクタ 77">
              <a:extLst>
                <a:ext uri="{FF2B5EF4-FFF2-40B4-BE49-F238E27FC236}">
                  <a16:creationId xmlns:a16="http://schemas.microsoft.com/office/drawing/2014/main" id="{C5E3B314-9297-44FA-9D1D-17DD4E402D11}"/>
                </a:ext>
              </a:extLst>
            </p:cNvPr>
            <p:cNvCxnSpPr>
              <a:cxnSpLocks/>
            </p:cNvCxnSpPr>
            <p:nvPr/>
          </p:nvCxnSpPr>
          <p:spPr>
            <a:xfrm>
              <a:off x="2912166" y="1355093"/>
              <a:ext cx="1355901" cy="0"/>
            </a:xfrm>
            <a:prstGeom prst="line">
              <a:avLst/>
            </a:prstGeom>
            <a:ln w="12700">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86" name="直線矢印コネクタ 85">
              <a:extLst>
                <a:ext uri="{FF2B5EF4-FFF2-40B4-BE49-F238E27FC236}">
                  <a16:creationId xmlns:a16="http://schemas.microsoft.com/office/drawing/2014/main" id="{2ACE29C4-95B0-46E4-B63B-75A9ED8DF382}"/>
                </a:ext>
              </a:extLst>
            </p:cNvPr>
            <p:cNvCxnSpPr>
              <a:cxnSpLocks/>
            </p:cNvCxnSpPr>
            <p:nvPr/>
          </p:nvCxnSpPr>
          <p:spPr>
            <a:xfrm flipV="1">
              <a:off x="3030539" y="1398510"/>
              <a:ext cx="0" cy="169562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87" name="直線コネクタ 86">
              <a:extLst>
                <a:ext uri="{FF2B5EF4-FFF2-40B4-BE49-F238E27FC236}">
                  <a16:creationId xmlns:a16="http://schemas.microsoft.com/office/drawing/2014/main" id="{8A2F087D-523B-4963-8E24-6B5D1CDF1590}"/>
                </a:ext>
              </a:extLst>
            </p:cNvPr>
            <p:cNvCxnSpPr>
              <a:cxnSpLocks/>
            </p:cNvCxnSpPr>
            <p:nvPr/>
          </p:nvCxnSpPr>
          <p:spPr>
            <a:xfrm>
              <a:off x="2146854" y="3180721"/>
              <a:ext cx="1341783"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88" name="直線矢印コネクタ 87">
              <a:extLst>
                <a:ext uri="{FF2B5EF4-FFF2-40B4-BE49-F238E27FC236}">
                  <a16:creationId xmlns:a16="http://schemas.microsoft.com/office/drawing/2014/main" id="{21C35FD7-AECC-4664-BB29-120FA7A3C405}"/>
                </a:ext>
              </a:extLst>
            </p:cNvPr>
            <p:cNvCxnSpPr>
              <a:cxnSpLocks/>
            </p:cNvCxnSpPr>
            <p:nvPr/>
          </p:nvCxnSpPr>
          <p:spPr>
            <a:xfrm>
              <a:off x="2368168" y="2654494"/>
              <a:ext cx="0" cy="50806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89" name="テキスト ボックス 88">
              <a:extLst>
                <a:ext uri="{FF2B5EF4-FFF2-40B4-BE49-F238E27FC236}">
                  <a16:creationId xmlns:a16="http://schemas.microsoft.com/office/drawing/2014/main" id="{D4AA33E0-AA08-4E8C-BAD0-D9F9A7F4862B}"/>
                </a:ext>
              </a:extLst>
            </p:cNvPr>
            <p:cNvSpPr txBox="1"/>
            <p:nvPr/>
          </p:nvSpPr>
          <p:spPr>
            <a:xfrm>
              <a:off x="1486815" y="2704495"/>
              <a:ext cx="949969" cy="400110"/>
            </a:xfrm>
            <a:prstGeom prst="rect">
              <a:avLst/>
            </a:prstGeom>
            <a:noFill/>
          </p:spPr>
          <p:txBody>
            <a:bodyPr wrap="square" rtlCol="0">
              <a:spAutoFit/>
            </a:bodyPr>
            <a:lstStyle/>
            <a:p>
              <a:r>
                <a:rPr lang="ja-JP" altLang="en-US" sz="1000"/>
                <a:t>インプリロス</a:t>
              </a:r>
              <a:endParaRPr lang="en-US" altLang="ja-JP" sz="1000" dirty="0"/>
            </a:p>
            <a:p>
              <a:r>
                <a:rPr lang="en-US" altLang="ja-JP" sz="1000" dirty="0"/>
                <a:t>: </a:t>
              </a:r>
              <a:r>
                <a:rPr lang="en-US" altLang="ja-JP" sz="1000" dirty="0">
                  <a:solidFill>
                    <a:schemeClr val="accent2"/>
                  </a:solidFill>
                </a:rPr>
                <a:t>10dB</a:t>
              </a:r>
            </a:p>
          </p:txBody>
        </p:sp>
        <p:cxnSp>
          <p:nvCxnSpPr>
            <p:cNvPr id="90" name="直線矢印コネクタ 89">
              <a:extLst>
                <a:ext uri="{FF2B5EF4-FFF2-40B4-BE49-F238E27FC236}">
                  <a16:creationId xmlns:a16="http://schemas.microsoft.com/office/drawing/2014/main" id="{2428CC1F-D49F-425C-9CB8-38E8B1B45C89}"/>
                </a:ext>
              </a:extLst>
            </p:cNvPr>
            <p:cNvCxnSpPr>
              <a:cxnSpLocks/>
            </p:cNvCxnSpPr>
            <p:nvPr/>
          </p:nvCxnSpPr>
          <p:spPr>
            <a:xfrm>
              <a:off x="4094921" y="1366729"/>
              <a:ext cx="0" cy="252941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91" name="テキスト ボックス 90">
              <a:extLst>
                <a:ext uri="{FF2B5EF4-FFF2-40B4-BE49-F238E27FC236}">
                  <a16:creationId xmlns:a16="http://schemas.microsoft.com/office/drawing/2014/main" id="{927B5EB7-E883-46D0-8057-D85778015435}"/>
                </a:ext>
              </a:extLst>
            </p:cNvPr>
            <p:cNvSpPr txBox="1"/>
            <p:nvPr/>
          </p:nvSpPr>
          <p:spPr>
            <a:xfrm>
              <a:off x="4058087" y="2027554"/>
              <a:ext cx="1621797" cy="646331"/>
            </a:xfrm>
            <a:prstGeom prst="rect">
              <a:avLst/>
            </a:prstGeom>
            <a:noFill/>
          </p:spPr>
          <p:txBody>
            <a:bodyPr wrap="square" rtlCol="0">
              <a:spAutoFit/>
            </a:bodyPr>
            <a:lstStyle/>
            <a:p>
              <a:r>
                <a:rPr lang="ja-JP" altLang="en-US" sz="1200"/>
                <a:t>伝搬損失</a:t>
              </a:r>
              <a:r>
                <a:rPr lang="en-US" altLang="ja-JP" sz="1200" dirty="0"/>
                <a:t> 500m</a:t>
              </a:r>
            </a:p>
            <a:p>
              <a:r>
                <a:rPr lang="en-US" altLang="ja-JP" sz="1200" dirty="0"/>
                <a:t>136.0 dB</a:t>
              </a:r>
            </a:p>
            <a:p>
              <a:endParaRPr lang="en-US" altLang="ja-JP" sz="1200" dirty="0"/>
            </a:p>
          </p:txBody>
        </p:sp>
        <p:cxnSp>
          <p:nvCxnSpPr>
            <p:cNvPr id="92" name="直線コネクタ 91">
              <a:extLst>
                <a:ext uri="{FF2B5EF4-FFF2-40B4-BE49-F238E27FC236}">
                  <a16:creationId xmlns:a16="http://schemas.microsoft.com/office/drawing/2014/main" id="{6F5C5805-439B-4F1D-A644-A5D438E139B7}"/>
                </a:ext>
              </a:extLst>
            </p:cNvPr>
            <p:cNvCxnSpPr>
              <a:cxnSpLocks/>
            </p:cNvCxnSpPr>
            <p:nvPr/>
          </p:nvCxnSpPr>
          <p:spPr>
            <a:xfrm>
              <a:off x="3795599" y="4823987"/>
              <a:ext cx="1579591" cy="0"/>
            </a:xfrm>
            <a:prstGeom prst="line">
              <a:avLst/>
            </a:prstGeom>
            <a:ln w="12700"/>
          </p:spPr>
          <p:style>
            <a:lnRef idx="1">
              <a:schemeClr val="dk1"/>
            </a:lnRef>
            <a:fillRef idx="0">
              <a:schemeClr val="dk1"/>
            </a:fillRef>
            <a:effectRef idx="0">
              <a:schemeClr val="dk1"/>
            </a:effectRef>
            <a:fontRef idx="minor">
              <a:schemeClr val="tx1"/>
            </a:fontRef>
          </p:style>
        </p:cxnSp>
        <p:sp>
          <p:nvSpPr>
            <p:cNvPr id="93" name="テキスト ボックス 92">
              <a:extLst>
                <a:ext uri="{FF2B5EF4-FFF2-40B4-BE49-F238E27FC236}">
                  <a16:creationId xmlns:a16="http://schemas.microsoft.com/office/drawing/2014/main" id="{090E4B2E-D965-4465-8A82-691EFE31A882}"/>
                </a:ext>
              </a:extLst>
            </p:cNvPr>
            <p:cNvSpPr txBox="1"/>
            <p:nvPr/>
          </p:nvSpPr>
          <p:spPr>
            <a:xfrm>
              <a:off x="2467706" y="4150390"/>
              <a:ext cx="1564839" cy="430887"/>
            </a:xfrm>
            <a:prstGeom prst="rect">
              <a:avLst/>
            </a:prstGeom>
            <a:noFill/>
          </p:spPr>
          <p:txBody>
            <a:bodyPr wrap="square" rtlCol="0">
              <a:spAutoFit/>
            </a:bodyPr>
            <a:lstStyle/>
            <a:p>
              <a:pPr algn="r"/>
              <a:r>
                <a:rPr lang="en-US" altLang="ja-JP" sz="1100" dirty="0"/>
                <a:t>Fading Margin</a:t>
              </a:r>
            </a:p>
            <a:p>
              <a:pPr algn="r"/>
              <a:r>
                <a:rPr lang="en-US" altLang="ja-JP" sz="1100" dirty="0">
                  <a:solidFill>
                    <a:schemeClr val="accent2"/>
                  </a:solidFill>
                </a:rPr>
                <a:t>20dB</a:t>
              </a:r>
              <a:endParaRPr lang="ja-JP" altLang="en-US" sz="1100">
                <a:solidFill>
                  <a:schemeClr val="accent2"/>
                </a:solidFill>
              </a:endParaRPr>
            </a:p>
          </p:txBody>
        </p:sp>
        <p:cxnSp>
          <p:nvCxnSpPr>
            <p:cNvPr id="94" name="直線コネクタ 93">
              <a:extLst>
                <a:ext uri="{FF2B5EF4-FFF2-40B4-BE49-F238E27FC236}">
                  <a16:creationId xmlns:a16="http://schemas.microsoft.com/office/drawing/2014/main" id="{EF720C7E-02EB-4137-8FCB-A34DF1383A01}"/>
                </a:ext>
              </a:extLst>
            </p:cNvPr>
            <p:cNvCxnSpPr>
              <a:cxnSpLocks/>
            </p:cNvCxnSpPr>
            <p:nvPr/>
          </p:nvCxnSpPr>
          <p:spPr>
            <a:xfrm>
              <a:off x="3795597" y="3888780"/>
              <a:ext cx="591739"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95" name="直線矢印コネクタ 94">
              <a:extLst>
                <a:ext uri="{FF2B5EF4-FFF2-40B4-BE49-F238E27FC236}">
                  <a16:creationId xmlns:a16="http://schemas.microsoft.com/office/drawing/2014/main" id="{5B331416-9C87-4F4D-8AA2-82A3FA63909C}"/>
                </a:ext>
              </a:extLst>
            </p:cNvPr>
            <p:cNvCxnSpPr>
              <a:cxnSpLocks/>
            </p:cNvCxnSpPr>
            <p:nvPr/>
          </p:nvCxnSpPr>
          <p:spPr>
            <a:xfrm>
              <a:off x="4098883" y="3916017"/>
              <a:ext cx="0" cy="84056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96" name="直線矢印コネクタ 95">
              <a:extLst>
                <a:ext uri="{FF2B5EF4-FFF2-40B4-BE49-F238E27FC236}">
                  <a16:creationId xmlns:a16="http://schemas.microsoft.com/office/drawing/2014/main" id="{8D352FAF-7590-4B41-B5A2-199045DE8FF3}"/>
                </a:ext>
              </a:extLst>
            </p:cNvPr>
            <p:cNvCxnSpPr>
              <a:cxnSpLocks/>
            </p:cNvCxnSpPr>
            <p:nvPr/>
          </p:nvCxnSpPr>
          <p:spPr>
            <a:xfrm flipV="1">
              <a:off x="4989904" y="3263415"/>
              <a:ext cx="0" cy="146817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97" name="テキスト ボックス 96">
              <a:extLst>
                <a:ext uri="{FF2B5EF4-FFF2-40B4-BE49-F238E27FC236}">
                  <a16:creationId xmlns:a16="http://schemas.microsoft.com/office/drawing/2014/main" id="{FA6B08AF-6C3F-4568-985C-E84EBD20AFE2}"/>
                </a:ext>
              </a:extLst>
            </p:cNvPr>
            <p:cNvSpPr txBox="1"/>
            <p:nvPr/>
          </p:nvSpPr>
          <p:spPr>
            <a:xfrm>
              <a:off x="4963010" y="3820871"/>
              <a:ext cx="1425922" cy="461665"/>
            </a:xfrm>
            <a:prstGeom prst="rect">
              <a:avLst/>
            </a:prstGeom>
            <a:noFill/>
          </p:spPr>
          <p:txBody>
            <a:bodyPr wrap="square" rtlCol="0">
              <a:spAutoFit/>
            </a:bodyPr>
            <a:lstStyle/>
            <a:p>
              <a:r>
                <a:rPr lang="en-US" altLang="ja-JP" sz="1200" dirty="0"/>
                <a:t>Rx Ant. </a:t>
              </a:r>
              <a:r>
                <a:rPr lang="ja-JP" altLang="en-US" sz="1200"/>
                <a:t>利得</a:t>
              </a:r>
              <a:endParaRPr lang="en-US" altLang="ja-JP" sz="1200" dirty="0"/>
            </a:p>
            <a:p>
              <a:r>
                <a:rPr lang="en-US" altLang="ja-JP" sz="1200" dirty="0"/>
                <a:t>45 </a:t>
              </a:r>
              <a:r>
                <a:rPr lang="en-US" altLang="ja-JP" sz="1200" dirty="0" err="1"/>
                <a:t>dBi</a:t>
              </a:r>
              <a:endParaRPr lang="ja-JP" altLang="en-US" sz="1200"/>
            </a:p>
          </p:txBody>
        </p:sp>
        <p:cxnSp>
          <p:nvCxnSpPr>
            <p:cNvPr id="98" name="直線矢印コネクタ 97">
              <a:extLst>
                <a:ext uri="{FF2B5EF4-FFF2-40B4-BE49-F238E27FC236}">
                  <a16:creationId xmlns:a16="http://schemas.microsoft.com/office/drawing/2014/main" id="{6C4760C9-A1E3-4C70-A585-1C9C5495148C}"/>
                </a:ext>
              </a:extLst>
            </p:cNvPr>
            <p:cNvCxnSpPr>
              <a:cxnSpLocks/>
            </p:cNvCxnSpPr>
            <p:nvPr/>
          </p:nvCxnSpPr>
          <p:spPr>
            <a:xfrm flipV="1">
              <a:off x="5738691" y="2589282"/>
              <a:ext cx="0" cy="63874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99" name="テキスト ボックス 98">
              <a:extLst>
                <a:ext uri="{FF2B5EF4-FFF2-40B4-BE49-F238E27FC236}">
                  <a16:creationId xmlns:a16="http://schemas.microsoft.com/office/drawing/2014/main" id="{AFE6B7A7-12F7-4989-A64D-AFD400C5E75D}"/>
                </a:ext>
              </a:extLst>
            </p:cNvPr>
            <p:cNvSpPr txBox="1"/>
            <p:nvPr/>
          </p:nvSpPr>
          <p:spPr>
            <a:xfrm>
              <a:off x="5535740" y="2010849"/>
              <a:ext cx="1207492" cy="461665"/>
            </a:xfrm>
            <a:prstGeom prst="rect">
              <a:avLst/>
            </a:prstGeom>
            <a:noFill/>
          </p:spPr>
          <p:txBody>
            <a:bodyPr wrap="square" rtlCol="0">
              <a:spAutoFit/>
            </a:bodyPr>
            <a:lstStyle/>
            <a:p>
              <a:r>
                <a:rPr lang="en-US" altLang="ja-JP" sz="1200" dirty="0"/>
                <a:t>LNA Gain</a:t>
              </a:r>
            </a:p>
            <a:p>
              <a:r>
                <a:rPr lang="en-US" altLang="ja-JP" sz="1200" dirty="0"/>
                <a:t>(</a:t>
              </a:r>
              <a:r>
                <a:rPr lang="en-US" altLang="ja-JP" sz="1200" dirty="0">
                  <a:solidFill>
                    <a:schemeClr val="accent2"/>
                  </a:solidFill>
                </a:rPr>
                <a:t>20 dB</a:t>
              </a:r>
              <a:r>
                <a:rPr lang="en-US" altLang="ja-JP" sz="1200" dirty="0"/>
                <a:t>)</a:t>
              </a:r>
              <a:endParaRPr lang="ja-JP" altLang="en-US" sz="1200"/>
            </a:p>
          </p:txBody>
        </p:sp>
        <p:cxnSp>
          <p:nvCxnSpPr>
            <p:cNvPr id="100" name="直線コネクタ 99">
              <a:extLst>
                <a:ext uri="{FF2B5EF4-FFF2-40B4-BE49-F238E27FC236}">
                  <a16:creationId xmlns:a16="http://schemas.microsoft.com/office/drawing/2014/main" id="{1A606271-2A28-4706-B948-3E4CDACB55DB}"/>
                </a:ext>
              </a:extLst>
            </p:cNvPr>
            <p:cNvCxnSpPr>
              <a:cxnSpLocks/>
            </p:cNvCxnSpPr>
            <p:nvPr/>
          </p:nvCxnSpPr>
          <p:spPr>
            <a:xfrm>
              <a:off x="5628516" y="2529399"/>
              <a:ext cx="1171731"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01" name="直線矢印コネクタ 100">
              <a:extLst>
                <a:ext uri="{FF2B5EF4-FFF2-40B4-BE49-F238E27FC236}">
                  <a16:creationId xmlns:a16="http://schemas.microsoft.com/office/drawing/2014/main" id="{3699FD90-AE1D-4E8E-8278-A39836B88144}"/>
                </a:ext>
              </a:extLst>
            </p:cNvPr>
            <p:cNvCxnSpPr>
              <a:cxnSpLocks/>
            </p:cNvCxnSpPr>
            <p:nvPr/>
          </p:nvCxnSpPr>
          <p:spPr>
            <a:xfrm>
              <a:off x="6601043" y="2545990"/>
              <a:ext cx="0" cy="50806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02" name="テキスト ボックス 101">
              <a:extLst>
                <a:ext uri="{FF2B5EF4-FFF2-40B4-BE49-F238E27FC236}">
                  <a16:creationId xmlns:a16="http://schemas.microsoft.com/office/drawing/2014/main" id="{353B1D77-F223-4E14-B5DF-96FE2874BAD5}"/>
                </a:ext>
              </a:extLst>
            </p:cNvPr>
            <p:cNvSpPr txBox="1"/>
            <p:nvPr/>
          </p:nvSpPr>
          <p:spPr>
            <a:xfrm>
              <a:off x="6557827" y="2674508"/>
              <a:ext cx="1980898" cy="276999"/>
            </a:xfrm>
            <a:prstGeom prst="rect">
              <a:avLst/>
            </a:prstGeom>
            <a:noFill/>
          </p:spPr>
          <p:txBody>
            <a:bodyPr wrap="square" rtlCol="0">
              <a:spAutoFit/>
            </a:bodyPr>
            <a:lstStyle/>
            <a:p>
              <a:r>
                <a:rPr lang="ja-JP" altLang="en-US" sz="1200"/>
                <a:t>インプリロス</a:t>
              </a:r>
              <a:r>
                <a:rPr lang="en-US" altLang="ja-JP" sz="1000" dirty="0"/>
                <a:t> (</a:t>
              </a:r>
              <a:r>
                <a:rPr lang="en-US" altLang="ja-JP" sz="1000" dirty="0">
                  <a:solidFill>
                    <a:schemeClr val="accent2"/>
                  </a:solidFill>
                </a:rPr>
                <a:t>10dB</a:t>
              </a:r>
              <a:r>
                <a:rPr lang="en-US" altLang="ja-JP" sz="1000" dirty="0"/>
                <a:t>)</a:t>
              </a:r>
              <a:endParaRPr lang="ja-JP" altLang="en-US" sz="1200"/>
            </a:p>
          </p:txBody>
        </p:sp>
        <p:cxnSp>
          <p:nvCxnSpPr>
            <p:cNvPr id="103" name="直線コネクタ 102">
              <a:extLst>
                <a:ext uri="{FF2B5EF4-FFF2-40B4-BE49-F238E27FC236}">
                  <a16:creationId xmlns:a16="http://schemas.microsoft.com/office/drawing/2014/main" id="{2FA38D47-D5DD-4FC6-A839-EDE3A32B9329}"/>
                </a:ext>
              </a:extLst>
            </p:cNvPr>
            <p:cNvCxnSpPr>
              <a:cxnSpLocks/>
            </p:cNvCxnSpPr>
            <p:nvPr/>
          </p:nvCxnSpPr>
          <p:spPr>
            <a:xfrm>
              <a:off x="6388933" y="3094138"/>
              <a:ext cx="1717100" cy="0"/>
            </a:xfrm>
            <a:prstGeom prst="line">
              <a:avLst/>
            </a:prstGeom>
            <a:ln w="12700"/>
          </p:spPr>
          <p:style>
            <a:lnRef idx="1">
              <a:schemeClr val="dk1"/>
            </a:lnRef>
            <a:fillRef idx="0">
              <a:schemeClr val="dk1"/>
            </a:fillRef>
            <a:effectRef idx="0">
              <a:schemeClr val="dk1"/>
            </a:effectRef>
            <a:fontRef idx="minor">
              <a:schemeClr val="tx1"/>
            </a:fontRef>
          </p:style>
        </p:cxnSp>
        <p:sp>
          <p:nvSpPr>
            <p:cNvPr id="105" name="テキスト ボックス 104">
              <a:extLst>
                <a:ext uri="{FF2B5EF4-FFF2-40B4-BE49-F238E27FC236}">
                  <a16:creationId xmlns:a16="http://schemas.microsoft.com/office/drawing/2014/main" id="{C64D2B7F-44E8-403B-9815-721E1D220956}"/>
                </a:ext>
              </a:extLst>
            </p:cNvPr>
            <p:cNvSpPr txBox="1"/>
            <p:nvPr/>
          </p:nvSpPr>
          <p:spPr>
            <a:xfrm>
              <a:off x="8103290" y="2959947"/>
              <a:ext cx="3090257" cy="338554"/>
            </a:xfrm>
            <a:prstGeom prst="rect">
              <a:avLst/>
            </a:prstGeom>
            <a:noFill/>
          </p:spPr>
          <p:txBody>
            <a:bodyPr wrap="square" rtlCol="0">
              <a:spAutoFit/>
            </a:bodyPr>
            <a:lstStyle/>
            <a:p>
              <a:r>
                <a:rPr lang="ja-JP" altLang="en-US" sz="1600"/>
                <a:t>受信電力</a:t>
              </a:r>
              <a:r>
                <a:rPr lang="en-US" altLang="ja-JP" sz="1600" dirty="0"/>
                <a:t> : -63 + 13 = -50dBm</a:t>
              </a:r>
              <a:endParaRPr lang="ja-JP" altLang="en-US" sz="1600"/>
            </a:p>
          </p:txBody>
        </p:sp>
        <p:cxnSp>
          <p:nvCxnSpPr>
            <p:cNvPr id="106" name="直線コネクタ 105">
              <a:extLst>
                <a:ext uri="{FF2B5EF4-FFF2-40B4-BE49-F238E27FC236}">
                  <a16:creationId xmlns:a16="http://schemas.microsoft.com/office/drawing/2014/main" id="{593887D3-D8E5-4F86-B5FA-51F65B8ED34C}"/>
                </a:ext>
              </a:extLst>
            </p:cNvPr>
            <p:cNvCxnSpPr>
              <a:cxnSpLocks/>
            </p:cNvCxnSpPr>
            <p:nvPr/>
          </p:nvCxnSpPr>
          <p:spPr>
            <a:xfrm>
              <a:off x="4838721" y="6350031"/>
              <a:ext cx="2167561" cy="0"/>
            </a:xfrm>
            <a:prstGeom prst="line">
              <a:avLst/>
            </a:prstGeom>
            <a:ln w="12700">
              <a:solidFill>
                <a:schemeClr val="accent5"/>
              </a:solidFill>
            </a:ln>
          </p:spPr>
          <p:style>
            <a:lnRef idx="1">
              <a:schemeClr val="dk1"/>
            </a:lnRef>
            <a:fillRef idx="0">
              <a:schemeClr val="dk1"/>
            </a:fillRef>
            <a:effectRef idx="0">
              <a:schemeClr val="dk1"/>
            </a:effectRef>
            <a:fontRef idx="minor">
              <a:schemeClr val="tx1"/>
            </a:fontRef>
          </p:style>
        </p:cxnSp>
        <p:sp>
          <p:nvSpPr>
            <p:cNvPr id="107" name="テキスト ボックス 106">
              <a:extLst>
                <a:ext uri="{FF2B5EF4-FFF2-40B4-BE49-F238E27FC236}">
                  <a16:creationId xmlns:a16="http://schemas.microsoft.com/office/drawing/2014/main" id="{2D5E2336-EBAB-47BB-96C4-5E5164498BEE}"/>
                </a:ext>
              </a:extLst>
            </p:cNvPr>
            <p:cNvSpPr txBox="1"/>
            <p:nvPr/>
          </p:nvSpPr>
          <p:spPr>
            <a:xfrm>
              <a:off x="6954082" y="6201601"/>
              <a:ext cx="2962725" cy="338554"/>
            </a:xfrm>
            <a:prstGeom prst="rect">
              <a:avLst/>
            </a:prstGeom>
            <a:noFill/>
          </p:spPr>
          <p:txBody>
            <a:bodyPr wrap="square" rtlCol="0">
              <a:spAutoFit/>
            </a:bodyPr>
            <a:lstStyle/>
            <a:p>
              <a:r>
                <a:rPr lang="ja-JP" altLang="en-US" sz="1600">
                  <a:solidFill>
                    <a:schemeClr val="accent5"/>
                  </a:solidFill>
                </a:rPr>
                <a:t>熱雑音</a:t>
              </a:r>
              <a:r>
                <a:rPr lang="en-US" altLang="ja-JP" sz="1600" dirty="0">
                  <a:solidFill>
                    <a:schemeClr val="accent5"/>
                  </a:solidFill>
                </a:rPr>
                <a:t> (</a:t>
              </a:r>
              <a:r>
                <a:rPr lang="en-US" altLang="ja-JP" sz="1600" dirty="0" err="1">
                  <a:solidFill>
                    <a:schemeClr val="accent5"/>
                  </a:solidFill>
                </a:rPr>
                <a:t>Nt</a:t>
              </a:r>
              <a:r>
                <a:rPr lang="en-US" altLang="ja-JP" sz="1600" dirty="0">
                  <a:solidFill>
                    <a:schemeClr val="accent5"/>
                  </a:solidFill>
                </a:rPr>
                <a:t>) -174dBm/Hz</a:t>
              </a:r>
              <a:endParaRPr lang="ja-JP" altLang="en-US" sz="1600">
                <a:solidFill>
                  <a:schemeClr val="accent5"/>
                </a:solidFill>
              </a:endParaRPr>
            </a:p>
          </p:txBody>
        </p:sp>
        <p:cxnSp>
          <p:nvCxnSpPr>
            <p:cNvPr id="108" name="直線矢印コネクタ 107">
              <a:extLst>
                <a:ext uri="{FF2B5EF4-FFF2-40B4-BE49-F238E27FC236}">
                  <a16:creationId xmlns:a16="http://schemas.microsoft.com/office/drawing/2014/main" id="{888BED5C-9D20-427D-A7CB-C66ACB17C6E9}"/>
                </a:ext>
              </a:extLst>
            </p:cNvPr>
            <p:cNvCxnSpPr>
              <a:cxnSpLocks/>
            </p:cNvCxnSpPr>
            <p:nvPr/>
          </p:nvCxnSpPr>
          <p:spPr>
            <a:xfrm flipV="1">
              <a:off x="7808477" y="4731588"/>
              <a:ext cx="0" cy="527253"/>
            </a:xfrm>
            <a:prstGeom prst="straightConnector1">
              <a:avLst/>
            </a:prstGeom>
            <a:ln w="12700">
              <a:solidFill>
                <a:schemeClr val="accent5"/>
              </a:solidFill>
              <a:tailEnd type="triangle"/>
            </a:ln>
          </p:spPr>
          <p:style>
            <a:lnRef idx="1">
              <a:schemeClr val="dk1"/>
            </a:lnRef>
            <a:fillRef idx="0">
              <a:schemeClr val="dk1"/>
            </a:fillRef>
            <a:effectRef idx="0">
              <a:schemeClr val="dk1"/>
            </a:effectRef>
            <a:fontRef idx="minor">
              <a:schemeClr val="tx1"/>
            </a:fontRef>
          </p:style>
        </p:cxnSp>
        <p:sp>
          <p:nvSpPr>
            <p:cNvPr id="109" name="テキスト ボックス 108">
              <a:extLst>
                <a:ext uri="{FF2B5EF4-FFF2-40B4-BE49-F238E27FC236}">
                  <a16:creationId xmlns:a16="http://schemas.microsoft.com/office/drawing/2014/main" id="{5A39748C-3B8A-4120-B04E-BE6B9B6DA050}"/>
                </a:ext>
              </a:extLst>
            </p:cNvPr>
            <p:cNvSpPr txBox="1"/>
            <p:nvPr/>
          </p:nvSpPr>
          <p:spPr>
            <a:xfrm>
              <a:off x="7823795" y="4843303"/>
              <a:ext cx="1252701" cy="307777"/>
            </a:xfrm>
            <a:prstGeom prst="rect">
              <a:avLst/>
            </a:prstGeom>
            <a:noFill/>
          </p:spPr>
          <p:txBody>
            <a:bodyPr wrap="square" rtlCol="0">
              <a:spAutoFit/>
            </a:bodyPr>
            <a:lstStyle/>
            <a:p>
              <a:r>
                <a:rPr lang="en-US" altLang="ja-JP" sz="1400" dirty="0" err="1">
                  <a:solidFill>
                    <a:schemeClr val="accent5"/>
                  </a:solidFill>
                </a:rPr>
                <a:t>Nf</a:t>
              </a:r>
              <a:r>
                <a:rPr lang="en-US" altLang="ja-JP" sz="1400" dirty="0">
                  <a:solidFill>
                    <a:schemeClr val="accent5"/>
                  </a:solidFill>
                </a:rPr>
                <a:t> = </a:t>
              </a:r>
              <a:r>
                <a:rPr lang="en-US" altLang="ja-JP" sz="1400" dirty="0">
                  <a:solidFill>
                    <a:schemeClr val="accent2"/>
                  </a:solidFill>
                </a:rPr>
                <a:t>15dB</a:t>
              </a:r>
              <a:endParaRPr lang="ja-JP" altLang="en-US" sz="1400">
                <a:solidFill>
                  <a:schemeClr val="accent2"/>
                </a:solidFill>
              </a:endParaRPr>
            </a:p>
          </p:txBody>
        </p:sp>
        <p:cxnSp>
          <p:nvCxnSpPr>
            <p:cNvPr id="110" name="直線コネクタ 109">
              <a:extLst>
                <a:ext uri="{FF2B5EF4-FFF2-40B4-BE49-F238E27FC236}">
                  <a16:creationId xmlns:a16="http://schemas.microsoft.com/office/drawing/2014/main" id="{4E09B950-85F8-4771-870C-D1ADD2AF0054}"/>
                </a:ext>
              </a:extLst>
            </p:cNvPr>
            <p:cNvCxnSpPr>
              <a:cxnSpLocks/>
            </p:cNvCxnSpPr>
            <p:nvPr/>
          </p:nvCxnSpPr>
          <p:spPr>
            <a:xfrm>
              <a:off x="6557096" y="5284943"/>
              <a:ext cx="1642803" cy="0"/>
            </a:xfrm>
            <a:prstGeom prst="line">
              <a:avLst/>
            </a:prstGeom>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111" name="直線矢印コネクタ 110">
              <a:extLst>
                <a:ext uri="{FF2B5EF4-FFF2-40B4-BE49-F238E27FC236}">
                  <a16:creationId xmlns:a16="http://schemas.microsoft.com/office/drawing/2014/main" id="{BA10300D-DA33-4F8D-94F6-266ADADE59BA}"/>
                </a:ext>
              </a:extLst>
            </p:cNvPr>
            <p:cNvCxnSpPr>
              <a:cxnSpLocks/>
            </p:cNvCxnSpPr>
            <p:nvPr/>
          </p:nvCxnSpPr>
          <p:spPr>
            <a:xfrm flipV="1">
              <a:off x="6743231" y="5284943"/>
              <a:ext cx="0" cy="1060729"/>
            </a:xfrm>
            <a:prstGeom prst="straightConnector1">
              <a:avLst/>
            </a:prstGeom>
            <a:ln w="12700">
              <a:solidFill>
                <a:schemeClr val="accent5"/>
              </a:solidFill>
              <a:tailEnd type="triangle"/>
            </a:ln>
          </p:spPr>
          <p:style>
            <a:lnRef idx="1">
              <a:schemeClr val="dk1"/>
            </a:lnRef>
            <a:fillRef idx="0">
              <a:schemeClr val="dk1"/>
            </a:fillRef>
            <a:effectRef idx="0">
              <a:schemeClr val="dk1"/>
            </a:effectRef>
            <a:fontRef idx="minor">
              <a:schemeClr val="tx1"/>
            </a:fontRef>
          </p:style>
        </p:cxnSp>
        <p:sp>
          <p:nvSpPr>
            <p:cNvPr id="112" name="テキスト ボックス 111">
              <a:extLst>
                <a:ext uri="{FF2B5EF4-FFF2-40B4-BE49-F238E27FC236}">
                  <a16:creationId xmlns:a16="http://schemas.microsoft.com/office/drawing/2014/main" id="{80B5C4BB-9AE1-4A0C-97EB-6E889755C7FE}"/>
                </a:ext>
              </a:extLst>
            </p:cNvPr>
            <p:cNvSpPr txBox="1"/>
            <p:nvPr/>
          </p:nvSpPr>
          <p:spPr>
            <a:xfrm>
              <a:off x="6725634" y="5645297"/>
              <a:ext cx="2350860" cy="307777"/>
            </a:xfrm>
            <a:prstGeom prst="rect">
              <a:avLst/>
            </a:prstGeom>
            <a:noFill/>
          </p:spPr>
          <p:txBody>
            <a:bodyPr wrap="square" rtlCol="0">
              <a:spAutoFit/>
            </a:bodyPr>
            <a:lstStyle/>
            <a:p>
              <a:r>
                <a:rPr lang="ja-JP" altLang="en-US" sz="1400">
                  <a:solidFill>
                    <a:schemeClr val="accent5"/>
                  </a:solidFill>
                </a:rPr>
                <a:t>帯域幅</a:t>
              </a:r>
              <a:r>
                <a:rPr lang="en-US" altLang="ja-JP" sz="1400" dirty="0">
                  <a:solidFill>
                    <a:schemeClr val="accent5"/>
                  </a:solidFill>
                </a:rPr>
                <a:t> 4GHz/Ch = +96dB</a:t>
              </a:r>
              <a:endParaRPr lang="ja-JP" altLang="en-US" sz="1400">
                <a:solidFill>
                  <a:schemeClr val="accent5"/>
                </a:solidFill>
              </a:endParaRPr>
            </a:p>
          </p:txBody>
        </p:sp>
        <p:cxnSp>
          <p:nvCxnSpPr>
            <p:cNvPr id="113" name="直線コネクタ 112">
              <a:extLst>
                <a:ext uri="{FF2B5EF4-FFF2-40B4-BE49-F238E27FC236}">
                  <a16:creationId xmlns:a16="http://schemas.microsoft.com/office/drawing/2014/main" id="{334309DE-5A1A-4D3A-BEAA-6B10EE61EB8B}"/>
                </a:ext>
              </a:extLst>
            </p:cNvPr>
            <p:cNvCxnSpPr>
              <a:cxnSpLocks/>
            </p:cNvCxnSpPr>
            <p:nvPr/>
          </p:nvCxnSpPr>
          <p:spPr>
            <a:xfrm>
              <a:off x="7667973" y="4680203"/>
              <a:ext cx="1809660" cy="0"/>
            </a:xfrm>
            <a:prstGeom prst="line">
              <a:avLst/>
            </a:prstGeom>
            <a:ln w="12700">
              <a:solidFill>
                <a:schemeClr val="accent5"/>
              </a:solidFill>
            </a:ln>
          </p:spPr>
          <p:style>
            <a:lnRef idx="1">
              <a:schemeClr val="dk1"/>
            </a:lnRef>
            <a:fillRef idx="0">
              <a:schemeClr val="dk1"/>
            </a:fillRef>
            <a:effectRef idx="0">
              <a:schemeClr val="dk1"/>
            </a:effectRef>
            <a:fontRef idx="minor">
              <a:schemeClr val="tx1"/>
            </a:fontRef>
          </p:style>
        </p:cxnSp>
        <p:sp>
          <p:nvSpPr>
            <p:cNvPr id="114" name="テキスト ボックス 113">
              <a:extLst>
                <a:ext uri="{FF2B5EF4-FFF2-40B4-BE49-F238E27FC236}">
                  <a16:creationId xmlns:a16="http://schemas.microsoft.com/office/drawing/2014/main" id="{5CD118B0-F40E-46D2-BFFF-7BB159B65561}"/>
                </a:ext>
              </a:extLst>
            </p:cNvPr>
            <p:cNvSpPr txBox="1"/>
            <p:nvPr/>
          </p:nvSpPr>
          <p:spPr>
            <a:xfrm>
              <a:off x="9600469" y="4548760"/>
              <a:ext cx="1954847" cy="584775"/>
            </a:xfrm>
            <a:prstGeom prst="rect">
              <a:avLst/>
            </a:prstGeom>
            <a:noFill/>
          </p:spPr>
          <p:txBody>
            <a:bodyPr wrap="square" rtlCol="0">
              <a:spAutoFit/>
            </a:bodyPr>
            <a:lstStyle/>
            <a:p>
              <a:r>
                <a:rPr lang="en-US" altLang="ja-JP" sz="1600" b="1" dirty="0">
                  <a:solidFill>
                    <a:schemeClr val="accent5"/>
                  </a:solidFill>
                </a:rPr>
                <a:t>Rx Noise (N)</a:t>
              </a:r>
            </a:p>
            <a:p>
              <a:r>
                <a:rPr lang="en-US" altLang="ja-JP" sz="1600" b="1" dirty="0">
                  <a:solidFill>
                    <a:schemeClr val="accent5"/>
                  </a:solidFill>
                </a:rPr>
                <a:t> - 63dBm</a:t>
              </a:r>
              <a:endParaRPr lang="ja-JP" altLang="en-US" sz="1600" b="1">
                <a:solidFill>
                  <a:schemeClr val="accent5"/>
                </a:solidFill>
              </a:endParaRPr>
            </a:p>
          </p:txBody>
        </p:sp>
        <p:sp>
          <p:nvSpPr>
            <p:cNvPr id="116" name="円/楕円 82">
              <a:extLst>
                <a:ext uri="{FF2B5EF4-FFF2-40B4-BE49-F238E27FC236}">
                  <a16:creationId xmlns:a16="http://schemas.microsoft.com/office/drawing/2014/main" id="{5DFAC82F-6CCC-46FC-BBB7-52D778852836}"/>
                </a:ext>
              </a:extLst>
            </p:cNvPr>
            <p:cNvSpPr/>
            <p:nvPr/>
          </p:nvSpPr>
          <p:spPr>
            <a:xfrm>
              <a:off x="9400485" y="4587815"/>
              <a:ext cx="184667" cy="168769"/>
            </a:xfrm>
            <a:prstGeom prst="ellipse">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p>
          </p:txBody>
        </p:sp>
        <p:sp>
          <p:nvSpPr>
            <p:cNvPr id="117" name="テキスト ボックス 116">
              <a:extLst>
                <a:ext uri="{FF2B5EF4-FFF2-40B4-BE49-F238E27FC236}">
                  <a16:creationId xmlns:a16="http://schemas.microsoft.com/office/drawing/2014/main" id="{939E160C-6E6B-490A-BCD3-E92A504402EF}"/>
                </a:ext>
              </a:extLst>
            </p:cNvPr>
            <p:cNvSpPr txBox="1"/>
            <p:nvPr/>
          </p:nvSpPr>
          <p:spPr>
            <a:xfrm>
              <a:off x="8133702" y="3792763"/>
              <a:ext cx="3540993" cy="338554"/>
            </a:xfrm>
            <a:prstGeom prst="rect">
              <a:avLst/>
            </a:prstGeom>
            <a:noFill/>
          </p:spPr>
          <p:txBody>
            <a:bodyPr wrap="square" rtlCol="0">
              <a:spAutoFit/>
            </a:bodyPr>
            <a:lstStyle/>
            <a:p>
              <a:r>
                <a:rPr lang="ja-JP" altLang="en-US" sz="1600" b="1"/>
                <a:t>所要</a:t>
              </a:r>
              <a:r>
                <a:rPr lang="en-US" altLang="ja-JP" sz="1600" b="1" dirty="0"/>
                <a:t>SNR : 13dB (16QAM MIMO)</a:t>
              </a:r>
              <a:endParaRPr lang="ja-JP" altLang="en-US" sz="1600" b="1"/>
            </a:p>
          </p:txBody>
        </p:sp>
        <p:cxnSp>
          <p:nvCxnSpPr>
            <p:cNvPr id="118" name="直線矢印コネクタ 117">
              <a:extLst>
                <a:ext uri="{FF2B5EF4-FFF2-40B4-BE49-F238E27FC236}">
                  <a16:creationId xmlns:a16="http://schemas.microsoft.com/office/drawing/2014/main" id="{AD2D4E6B-8676-491D-9AF4-B34DB0D748F1}"/>
                </a:ext>
              </a:extLst>
            </p:cNvPr>
            <p:cNvCxnSpPr>
              <a:cxnSpLocks/>
            </p:cNvCxnSpPr>
            <p:nvPr/>
          </p:nvCxnSpPr>
          <p:spPr>
            <a:xfrm>
              <a:off x="8086448" y="3298501"/>
              <a:ext cx="10168" cy="135517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9" name="円/楕円 11">
              <a:extLst>
                <a:ext uri="{FF2B5EF4-FFF2-40B4-BE49-F238E27FC236}">
                  <a16:creationId xmlns:a16="http://schemas.microsoft.com/office/drawing/2014/main" id="{D2C89104-A796-4AF4-89E9-CE83C5661E0C}"/>
                </a:ext>
              </a:extLst>
            </p:cNvPr>
            <p:cNvSpPr/>
            <p:nvPr/>
          </p:nvSpPr>
          <p:spPr>
            <a:xfrm>
              <a:off x="7952609" y="3027887"/>
              <a:ext cx="184667" cy="1687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p>
          </p:txBody>
        </p:sp>
        <p:sp>
          <p:nvSpPr>
            <p:cNvPr id="120" name="テキスト ボックス 119">
              <a:extLst>
                <a:ext uri="{FF2B5EF4-FFF2-40B4-BE49-F238E27FC236}">
                  <a16:creationId xmlns:a16="http://schemas.microsoft.com/office/drawing/2014/main" id="{AA3F1A8A-E4A4-4186-964C-67199A371F43}"/>
                </a:ext>
              </a:extLst>
            </p:cNvPr>
            <p:cNvSpPr txBox="1"/>
            <p:nvPr/>
          </p:nvSpPr>
          <p:spPr>
            <a:xfrm>
              <a:off x="2984893" y="1826290"/>
              <a:ext cx="1070823" cy="461665"/>
            </a:xfrm>
            <a:prstGeom prst="rect">
              <a:avLst/>
            </a:prstGeom>
            <a:noFill/>
          </p:spPr>
          <p:txBody>
            <a:bodyPr wrap="square" rtlCol="0">
              <a:spAutoFit/>
            </a:bodyPr>
            <a:lstStyle/>
            <a:p>
              <a:r>
                <a:rPr lang="en-US" altLang="ja-JP" sz="1200" dirty="0"/>
                <a:t>Tx Ant.</a:t>
              </a:r>
              <a:r>
                <a:rPr lang="ja-JP" altLang="en-US" sz="1200"/>
                <a:t> 利得</a:t>
              </a:r>
              <a:endParaRPr lang="en-US" altLang="ja-JP" sz="1200" dirty="0"/>
            </a:p>
            <a:p>
              <a:r>
                <a:rPr lang="en-US" altLang="ja-JP" sz="1200" dirty="0"/>
                <a:t>45 </a:t>
              </a:r>
              <a:r>
                <a:rPr lang="en-US" altLang="ja-JP" sz="1200" dirty="0" err="1"/>
                <a:t>dBi</a:t>
              </a:r>
              <a:endParaRPr lang="ja-JP" altLang="en-US" sz="1200"/>
            </a:p>
          </p:txBody>
        </p:sp>
        <p:cxnSp>
          <p:nvCxnSpPr>
            <p:cNvPr id="121" name="直線コネクタ 120">
              <a:extLst>
                <a:ext uri="{FF2B5EF4-FFF2-40B4-BE49-F238E27FC236}">
                  <a16:creationId xmlns:a16="http://schemas.microsoft.com/office/drawing/2014/main" id="{2772BF4F-C392-4EA3-8BDD-52647C987379}"/>
                </a:ext>
              </a:extLst>
            </p:cNvPr>
            <p:cNvCxnSpPr>
              <a:cxnSpLocks/>
            </p:cNvCxnSpPr>
            <p:nvPr/>
          </p:nvCxnSpPr>
          <p:spPr>
            <a:xfrm>
              <a:off x="4949687" y="3249040"/>
              <a:ext cx="884248" cy="0"/>
            </a:xfrm>
            <a:prstGeom prst="line">
              <a:avLst/>
            </a:prstGeom>
            <a:ln w="12700"/>
          </p:spPr>
          <p:style>
            <a:lnRef idx="1">
              <a:schemeClr val="dk1"/>
            </a:lnRef>
            <a:fillRef idx="0">
              <a:schemeClr val="dk1"/>
            </a:fillRef>
            <a:effectRef idx="0">
              <a:schemeClr val="dk1"/>
            </a:effectRef>
            <a:fontRef idx="minor">
              <a:schemeClr val="tx1"/>
            </a:fontRef>
          </p:style>
        </p:cxnSp>
        <p:sp>
          <p:nvSpPr>
            <p:cNvPr id="122" name="テキスト ボックス 121">
              <a:extLst>
                <a:ext uri="{FF2B5EF4-FFF2-40B4-BE49-F238E27FC236}">
                  <a16:creationId xmlns:a16="http://schemas.microsoft.com/office/drawing/2014/main" id="{5842EC65-4B22-4249-9819-866F65B2C81E}"/>
                </a:ext>
              </a:extLst>
            </p:cNvPr>
            <p:cNvSpPr txBox="1"/>
            <p:nvPr/>
          </p:nvSpPr>
          <p:spPr>
            <a:xfrm>
              <a:off x="6806909" y="2420889"/>
              <a:ext cx="979823" cy="261610"/>
            </a:xfrm>
            <a:prstGeom prst="rect">
              <a:avLst/>
            </a:prstGeom>
            <a:noFill/>
          </p:spPr>
          <p:txBody>
            <a:bodyPr wrap="square" rtlCol="0">
              <a:spAutoFit/>
            </a:bodyPr>
            <a:lstStyle/>
            <a:p>
              <a:r>
                <a:rPr lang="en-US" altLang="ja-JP" sz="1050" b="1" dirty="0"/>
                <a:t>-40dBm</a:t>
              </a:r>
              <a:endParaRPr lang="ja-JP" altLang="en-US" sz="1050" b="1"/>
            </a:p>
          </p:txBody>
        </p:sp>
        <p:sp>
          <p:nvSpPr>
            <p:cNvPr id="123" name="テキスト ボックス 122">
              <a:extLst>
                <a:ext uri="{FF2B5EF4-FFF2-40B4-BE49-F238E27FC236}">
                  <a16:creationId xmlns:a16="http://schemas.microsoft.com/office/drawing/2014/main" id="{222980DA-103C-4905-B143-159938B581CF}"/>
                </a:ext>
              </a:extLst>
            </p:cNvPr>
            <p:cNvSpPr txBox="1"/>
            <p:nvPr/>
          </p:nvSpPr>
          <p:spPr>
            <a:xfrm>
              <a:off x="5853235" y="3144300"/>
              <a:ext cx="979823" cy="261610"/>
            </a:xfrm>
            <a:prstGeom prst="rect">
              <a:avLst/>
            </a:prstGeom>
            <a:noFill/>
          </p:spPr>
          <p:txBody>
            <a:bodyPr wrap="square" rtlCol="0">
              <a:spAutoFit/>
            </a:bodyPr>
            <a:lstStyle/>
            <a:p>
              <a:r>
                <a:rPr lang="en-US" altLang="ja-JP" sz="1050" b="1" dirty="0"/>
                <a:t>-60dBm</a:t>
              </a:r>
              <a:endParaRPr lang="ja-JP" altLang="en-US" sz="1050" b="1"/>
            </a:p>
          </p:txBody>
        </p:sp>
        <p:sp>
          <p:nvSpPr>
            <p:cNvPr id="124" name="テキスト ボックス 123">
              <a:extLst>
                <a:ext uri="{FF2B5EF4-FFF2-40B4-BE49-F238E27FC236}">
                  <a16:creationId xmlns:a16="http://schemas.microsoft.com/office/drawing/2014/main" id="{11A1FF79-E78C-40B2-9CD7-7C34965E568E}"/>
                </a:ext>
              </a:extLst>
            </p:cNvPr>
            <p:cNvSpPr txBox="1"/>
            <p:nvPr/>
          </p:nvSpPr>
          <p:spPr>
            <a:xfrm>
              <a:off x="5391811" y="4653672"/>
              <a:ext cx="979823" cy="261610"/>
            </a:xfrm>
            <a:prstGeom prst="rect">
              <a:avLst/>
            </a:prstGeom>
            <a:noFill/>
          </p:spPr>
          <p:txBody>
            <a:bodyPr wrap="square" rtlCol="0">
              <a:spAutoFit/>
            </a:bodyPr>
            <a:lstStyle/>
            <a:p>
              <a:r>
                <a:rPr lang="en-US" altLang="ja-JP" sz="1050" b="1" dirty="0"/>
                <a:t>-105dBm</a:t>
              </a:r>
              <a:endParaRPr lang="ja-JP" altLang="en-US" sz="1050" b="1"/>
            </a:p>
          </p:txBody>
        </p:sp>
        <p:sp>
          <p:nvSpPr>
            <p:cNvPr id="125" name="テキスト ボックス 124">
              <a:extLst>
                <a:ext uri="{FF2B5EF4-FFF2-40B4-BE49-F238E27FC236}">
                  <a16:creationId xmlns:a16="http://schemas.microsoft.com/office/drawing/2014/main" id="{70F7C68B-6289-42D9-B352-FDAF65F77762}"/>
                </a:ext>
              </a:extLst>
            </p:cNvPr>
            <p:cNvSpPr txBox="1"/>
            <p:nvPr/>
          </p:nvSpPr>
          <p:spPr>
            <a:xfrm>
              <a:off x="4084999" y="3888780"/>
              <a:ext cx="979823" cy="261610"/>
            </a:xfrm>
            <a:prstGeom prst="rect">
              <a:avLst/>
            </a:prstGeom>
            <a:noFill/>
          </p:spPr>
          <p:txBody>
            <a:bodyPr wrap="square" rtlCol="0">
              <a:spAutoFit/>
            </a:bodyPr>
            <a:lstStyle/>
            <a:p>
              <a:r>
                <a:rPr lang="en-US" altLang="ja-JP" sz="1050" b="1" dirty="0"/>
                <a:t>-85dBm</a:t>
              </a:r>
              <a:endParaRPr lang="ja-JP" altLang="en-US" sz="1050" b="1"/>
            </a:p>
          </p:txBody>
        </p:sp>
        <p:sp>
          <p:nvSpPr>
            <p:cNvPr id="126" name="テキスト ボックス 125">
              <a:extLst>
                <a:ext uri="{FF2B5EF4-FFF2-40B4-BE49-F238E27FC236}">
                  <a16:creationId xmlns:a16="http://schemas.microsoft.com/office/drawing/2014/main" id="{A4D85D34-1E91-4DD0-9E65-9E4581ED1139}"/>
                </a:ext>
              </a:extLst>
            </p:cNvPr>
            <p:cNvSpPr txBox="1"/>
            <p:nvPr/>
          </p:nvSpPr>
          <p:spPr>
            <a:xfrm>
              <a:off x="4267380" y="1251014"/>
              <a:ext cx="979823" cy="261610"/>
            </a:xfrm>
            <a:prstGeom prst="rect">
              <a:avLst/>
            </a:prstGeom>
            <a:noFill/>
          </p:spPr>
          <p:txBody>
            <a:bodyPr wrap="square" rtlCol="0">
              <a:spAutoFit/>
            </a:bodyPr>
            <a:lstStyle/>
            <a:p>
              <a:r>
                <a:rPr lang="en-US" altLang="ja-JP" sz="1050" b="1" dirty="0"/>
                <a:t>+51 dBm</a:t>
              </a:r>
              <a:endParaRPr lang="ja-JP" altLang="en-US" sz="1050" b="1" dirty="0"/>
            </a:p>
          </p:txBody>
        </p:sp>
        <p:sp>
          <p:nvSpPr>
            <p:cNvPr id="127" name="テキスト ボックス 126">
              <a:extLst>
                <a:ext uri="{FF2B5EF4-FFF2-40B4-BE49-F238E27FC236}">
                  <a16:creationId xmlns:a16="http://schemas.microsoft.com/office/drawing/2014/main" id="{DDA54DCB-B44C-4751-9637-CE65481B1B29}"/>
                </a:ext>
              </a:extLst>
            </p:cNvPr>
            <p:cNvSpPr txBox="1"/>
            <p:nvPr/>
          </p:nvSpPr>
          <p:spPr>
            <a:xfrm>
              <a:off x="2905635" y="3155693"/>
              <a:ext cx="815403" cy="261610"/>
            </a:xfrm>
            <a:prstGeom prst="rect">
              <a:avLst/>
            </a:prstGeom>
            <a:noFill/>
          </p:spPr>
          <p:txBody>
            <a:bodyPr wrap="square" rtlCol="0">
              <a:spAutoFit/>
            </a:bodyPr>
            <a:lstStyle/>
            <a:p>
              <a:r>
                <a:rPr lang="en-US" altLang="ja-JP" sz="1050" b="1" dirty="0"/>
                <a:t>+6 dBm</a:t>
              </a:r>
              <a:endParaRPr lang="ja-JP" altLang="en-US" sz="1050" b="1"/>
            </a:p>
          </p:txBody>
        </p:sp>
        <p:sp>
          <p:nvSpPr>
            <p:cNvPr id="128" name="テキスト ボックス 127">
              <a:extLst>
                <a:ext uri="{FF2B5EF4-FFF2-40B4-BE49-F238E27FC236}">
                  <a16:creationId xmlns:a16="http://schemas.microsoft.com/office/drawing/2014/main" id="{8CC7ED8B-CA7A-4570-AFBB-26C67FC34EF8}"/>
                </a:ext>
              </a:extLst>
            </p:cNvPr>
            <p:cNvSpPr txBox="1"/>
            <p:nvPr/>
          </p:nvSpPr>
          <p:spPr>
            <a:xfrm>
              <a:off x="1636989" y="2366770"/>
              <a:ext cx="1102887" cy="253916"/>
            </a:xfrm>
            <a:prstGeom prst="rect">
              <a:avLst/>
            </a:prstGeom>
            <a:noFill/>
          </p:spPr>
          <p:txBody>
            <a:bodyPr wrap="square" rtlCol="0">
              <a:spAutoFit/>
            </a:bodyPr>
            <a:lstStyle/>
            <a:p>
              <a:r>
                <a:rPr lang="en-US" altLang="ja-JP" sz="1050" b="1" dirty="0"/>
                <a:t>+16 dBm</a:t>
              </a:r>
              <a:endParaRPr lang="ja-JP" altLang="en-US" sz="1050" b="1"/>
            </a:p>
          </p:txBody>
        </p:sp>
      </p:grpSp>
      <p:sp>
        <p:nvSpPr>
          <p:cNvPr id="54" name="タイトル 1">
            <a:extLst>
              <a:ext uri="{FF2B5EF4-FFF2-40B4-BE49-F238E27FC236}">
                <a16:creationId xmlns:a16="http://schemas.microsoft.com/office/drawing/2014/main" id="{EB0C1773-630B-43D4-BA14-29423E61860A}"/>
              </a:ext>
            </a:extLst>
          </p:cNvPr>
          <p:cNvSpPr>
            <a:spLocks noGrp="1"/>
          </p:cNvSpPr>
          <p:nvPr>
            <p:ph type="title"/>
          </p:nvPr>
        </p:nvSpPr>
        <p:spPr>
          <a:xfrm>
            <a:off x="838200" y="365125"/>
            <a:ext cx="10515600" cy="1325563"/>
          </a:xfrm>
        </p:spPr>
        <p:txBody>
          <a:bodyPr/>
          <a:lstStyle/>
          <a:p>
            <a:r>
              <a:rPr lang="en-US" altLang="ja-JP" dirty="0"/>
              <a:t>Fronthaul / Backhaul</a:t>
            </a:r>
            <a:r>
              <a:rPr lang="ja-JP" altLang="en-US" dirty="0"/>
              <a:t>のケース１</a:t>
            </a:r>
            <a:endParaRPr kumimoji="1" lang="ja-JP" altLang="en-US" dirty="0"/>
          </a:p>
        </p:txBody>
      </p:sp>
      <p:sp>
        <p:nvSpPr>
          <p:cNvPr id="61" name="吹き出し: 角を丸めた四角形 60">
            <a:extLst>
              <a:ext uri="{FF2B5EF4-FFF2-40B4-BE49-F238E27FC236}">
                <a16:creationId xmlns:a16="http://schemas.microsoft.com/office/drawing/2014/main" id="{49206C6D-1AFA-4164-BF26-F8D039EB00D3}"/>
              </a:ext>
            </a:extLst>
          </p:cNvPr>
          <p:cNvSpPr/>
          <p:nvPr/>
        </p:nvSpPr>
        <p:spPr>
          <a:xfrm>
            <a:off x="6323804" y="1523036"/>
            <a:ext cx="1590708" cy="612648"/>
          </a:xfrm>
          <a:prstGeom prst="wedgeRoundRectCallout">
            <a:avLst>
              <a:gd name="adj1" fmla="val -44846"/>
              <a:gd name="adj2" fmla="val 73765"/>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t>InP</a:t>
            </a:r>
            <a:r>
              <a:rPr lang="ja-JP" altLang="en-US" dirty="0"/>
              <a:t>系</a:t>
            </a:r>
            <a:r>
              <a:rPr lang="en-US" altLang="ja-JP" dirty="0"/>
              <a:t>LNA</a:t>
            </a:r>
          </a:p>
          <a:p>
            <a:pPr algn="ctr"/>
            <a:r>
              <a:rPr lang="ja-JP" altLang="en-US" dirty="0"/>
              <a:t>で達成済</a:t>
            </a:r>
            <a:endParaRPr kumimoji="1" lang="ja-JP" altLang="en-US" dirty="0"/>
          </a:p>
        </p:txBody>
      </p:sp>
      <p:sp>
        <p:nvSpPr>
          <p:cNvPr id="66" name="吹き出し: 角を丸めた四角形 65">
            <a:extLst>
              <a:ext uri="{FF2B5EF4-FFF2-40B4-BE49-F238E27FC236}">
                <a16:creationId xmlns:a16="http://schemas.microsoft.com/office/drawing/2014/main" id="{AF1F201E-7ADE-4214-854E-500325441492}"/>
              </a:ext>
            </a:extLst>
          </p:cNvPr>
          <p:cNvSpPr/>
          <p:nvPr/>
        </p:nvSpPr>
        <p:spPr>
          <a:xfrm>
            <a:off x="3234801" y="5460675"/>
            <a:ext cx="2167561" cy="612648"/>
          </a:xfrm>
          <a:prstGeom prst="wedgeRoundRectCallout">
            <a:avLst>
              <a:gd name="adj1" fmla="val -4173"/>
              <a:gd name="adj2" fmla="val 188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アンテナ・実装部は要調査</a:t>
            </a:r>
          </a:p>
        </p:txBody>
      </p:sp>
      <p:sp>
        <p:nvSpPr>
          <p:cNvPr id="130" name="吹き出し: 角を丸めた四角形 129">
            <a:extLst>
              <a:ext uri="{FF2B5EF4-FFF2-40B4-BE49-F238E27FC236}">
                <a16:creationId xmlns:a16="http://schemas.microsoft.com/office/drawing/2014/main" id="{F35B94DB-5BE7-456E-875C-B21F4E023467}"/>
              </a:ext>
            </a:extLst>
          </p:cNvPr>
          <p:cNvSpPr/>
          <p:nvPr/>
        </p:nvSpPr>
        <p:spPr>
          <a:xfrm>
            <a:off x="70551" y="3923789"/>
            <a:ext cx="2506154" cy="1392233"/>
          </a:xfrm>
          <a:prstGeom prst="wedgeRoundRectCallout">
            <a:avLst>
              <a:gd name="adj1" fmla="val 34944"/>
              <a:gd name="adj2" fmla="val -12706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t>InP</a:t>
            </a:r>
            <a:r>
              <a:rPr kumimoji="1" lang="en-US" altLang="ja-JP" dirty="0"/>
              <a:t> PA</a:t>
            </a:r>
            <a:r>
              <a:rPr kumimoji="1" lang="ja-JP" altLang="en-US" dirty="0"/>
              <a:t>で</a:t>
            </a:r>
            <a:r>
              <a:rPr kumimoji="1" lang="en-US" altLang="ja-JP" dirty="0"/>
              <a:t>2030</a:t>
            </a:r>
            <a:r>
              <a:rPr kumimoji="1" lang="ja-JP" altLang="en-US" dirty="0"/>
              <a:t>年までに達成見込み</a:t>
            </a:r>
            <a:endParaRPr kumimoji="1" lang="en-US" altLang="ja-JP" dirty="0"/>
          </a:p>
          <a:p>
            <a:pPr algn="ctr"/>
            <a:r>
              <a:rPr kumimoji="1" lang="ja-JP" altLang="en-US" dirty="0"/>
              <a:t>他、信号源でも単体出力・多素子アレイが進めば可能</a:t>
            </a:r>
          </a:p>
        </p:txBody>
      </p:sp>
      <p:sp>
        <p:nvSpPr>
          <p:cNvPr id="131" name="吹き出し: 角を丸めた四角形 130">
            <a:extLst>
              <a:ext uri="{FF2B5EF4-FFF2-40B4-BE49-F238E27FC236}">
                <a16:creationId xmlns:a16="http://schemas.microsoft.com/office/drawing/2014/main" id="{F19F7710-E687-4A45-B883-69A19A03434F}"/>
              </a:ext>
            </a:extLst>
          </p:cNvPr>
          <p:cNvSpPr/>
          <p:nvPr/>
        </p:nvSpPr>
        <p:spPr>
          <a:xfrm>
            <a:off x="70550" y="5359045"/>
            <a:ext cx="2640275" cy="750638"/>
          </a:xfrm>
          <a:prstGeom prst="wedgeRoundRectCallout">
            <a:avLst>
              <a:gd name="adj1" fmla="val -4173"/>
              <a:gd name="adj2" fmla="val 188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信号源に要求される位相雑音などは要調査</a:t>
            </a:r>
          </a:p>
        </p:txBody>
      </p:sp>
      <p:sp>
        <p:nvSpPr>
          <p:cNvPr id="133" name="吹き出し: 角を丸めた四角形 132">
            <a:extLst>
              <a:ext uri="{FF2B5EF4-FFF2-40B4-BE49-F238E27FC236}">
                <a16:creationId xmlns:a16="http://schemas.microsoft.com/office/drawing/2014/main" id="{9C379211-C518-4A0D-9D1D-453FF9191BC6}"/>
              </a:ext>
            </a:extLst>
          </p:cNvPr>
          <p:cNvSpPr/>
          <p:nvPr/>
        </p:nvSpPr>
        <p:spPr>
          <a:xfrm>
            <a:off x="9130282" y="5522764"/>
            <a:ext cx="2962715" cy="612648"/>
          </a:xfrm>
          <a:prstGeom prst="wedgeRoundRectCallout">
            <a:avLst>
              <a:gd name="adj1" fmla="val -58481"/>
              <a:gd name="adj2" fmla="val -86753"/>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t>InP</a:t>
            </a:r>
            <a:r>
              <a:rPr lang="ja-JP" altLang="en-US" dirty="0"/>
              <a:t>系で達成済、</a:t>
            </a:r>
            <a:r>
              <a:rPr kumimoji="1" lang="en-US" altLang="ja-JP" dirty="0"/>
              <a:t>Si</a:t>
            </a:r>
            <a:r>
              <a:rPr kumimoji="1" lang="ja-JP" altLang="en-US" dirty="0"/>
              <a:t>系</a:t>
            </a:r>
            <a:r>
              <a:rPr lang="ja-JP" altLang="en-US" dirty="0"/>
              <a:t>は</a:t>
            </a:r>
            <a:r>
              <a:rPr lang="en-US" altLang="ja-JP" dirty="0"/>
              <a:t>300GHz</a:t>
            </a:r>
            <a:r>
              <a:rPr lang="ja-JP" altLang="en-US" dirty="0"/>
              <a:t>だとまだ厳しい</a:t>
            </a:r>
            <a:endParaRPr kumimoji="1" lang="en-US" altLang="ja-JP" dirty="0"/>
          </a:p>
        </p:txBody>
      </p:sp>
    </p:spTree>
    <p:extLst>
      <p:ext uri="{BB962C8B-B14F-4D97-AF65-F5344CB8AC3E}">
        <p14:creationId xmlns:p14="http://schemas.microsoft.com/office/powerpoint/2010/main" val="1410601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タイトル 1">
            <a:extLst>
              <a:ext uri="{FF2B5EF4-FFF2-40B4-BE49-F238E27FC236}">
                <a16:creationId xmlns:a16="http://schemas.microsoft.com/office/drawing/2014/main" id="{EB0C1773-630B-43D4-BA14-29423E61860A}"/>
              </a:ext>
            </a:extLst>
          </p:cNvPr>
          <p:cNvSpPr>
            <a:spLocks noGrp="1"/>
          </p:cNvSpPr>
          <p:nvPr>
            <p:ph type="title"/>
          </p:nvPr>
        </p:nvSpPr>
        <p:spPr>
          <a:xfrm>
            <a:off x="838200" y="365125"/>
            <a:ext cx="10515600" cy="1325563"/>
          </a:xfrm>
        </p:spPr>
        <p:txBody>
          <a:bodyPr/>
          <a:lstStyle/>
          <a:p>
            <a:r>
              <a:rPr lang="en-US" altLang="ja-JP" dirty="0"/>
              <a:t>Fronthaul / Backhaul</a:t>
            </a:r>
            <a:r>
              <a:rPr lang="ja-JP" altLang="en-US" dirty="0"/>
              <a:t>のケース２ </a:t>
            </a:r>
            <a:endParaRPr kumimoji="1" lang="ja-JP" altLang="en-US" dirty="0"/>
          </a:p>
        </p:txBody>
      </p:sp>
      <p:sp>
        <p:nvSpPr>
          <p:cNvPr id="8" name="吹き出し: 角を丸めた四角形 7">
            <a:extLst>
              <a:ext uri="{FF2B5EF4-FFF2-40B4-BE49-F238E27FC236}">
                <a16:creationId xmlns:a16="http://schemas.microsoft.com/office/drawing/2014/main" id="{761064E2-CD5B-4AA8-811F-3D6479716ACB}"/>
              </a:ext>
            </a:extLst>
          </p:cNvPr>
          <p:cNvSpPr/>
          <p:nvPr/>
        </p:nvSpPr>
        <p:spPr>
          <a:xfrm>
            <a:off x="1083684" y="1394265"/>
            <a:ext cx="1288761" cy="612648"/>
          </a:xfrm>
          <a:prstGeom prst="wedgeRoundRectCallout">
            <a:avLst>
              <a:gd name="adj1" fmla="val 27280"/>
              <a:gd name="adj2" fmla="val 7798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TWTA</a:t>
            </a:r>
          </a:p>
          <a:p>
            <a:pPr algn="ctr"/>
            <a:r>
              <a:rPr lang="ja-JP" altLang="en-US" dirty="0"/>
              <a:t>で達成済</a:t>
            </a:r>
            <a:endParaRPr kumimoji="1" lang="ja-JP" altLang="en-US" dirty="0"/>
          </a:p>
        </p:txBody>
      </p:sp>
      <p:sp>
        <p:nvSpPr>
          <p:cNvPr id="59" name="テキスト ボックス 58">
            <a:extLst>
              <a:ext uri="{FF2B5EF4-FFF2-40B4-BE49-F238E27FC236}">
                <a16:creationId xmlns:a16="http://schemas.microsoft.com/office/drawing/2014/main" id="{1B29A6B6-924B-4F59-8A40-A7A4B79D1B7B}"/>
              </a:ext>
            </a:extLst>
          </p:cNvPr>
          <p:cNvSpPr txBox="1"/>
          <p:nvPr/>
        </p:nvSpPr>
        <p:spPr>
          <a:xfrm>
            <a:off x="169051" y="2019427"/>
            <a:ext cx="1160775" cy="523220"/>
          </a:xfrm>
          <a:prstGeom prst="rect">
            <a:avLst/>
          </a:prstGeom>
          <a:noFill/>
        </p:spPr>
        <p:txBody>
          <a:bodyPr wrap="square" rtlCol="0">
            <a:spAutoFit/>
          </a:bodyPr>
          <a:lstStyle/>
          <a:p>
            <a:r>
              <a:rPr lang="ja-JP" altLang="en-US" sz="1400"/>
              <a:t>送信</a:t>
            </a:r>
            <a:endParaRPr lang="en-US" altLang="ja-JP" sz="1400" dirty="0"/>
          </a:p>
          <a:p>
            <a:r>
              <a:rPr lang="ja-JP" altLang="en-US" sz="1400"/>
              <a:t>アンプ出力</a:t>
            </a:r>
          </a:p>
        </p:txBody>
      </p:sp>
      <p:sp>
        <p:nvSpPr>
          <p:cNvPr id="72" name="テキスト ボックス 71">
            <a:extLst>
              <a:ext uri="{FF2B5EF4-FFF2-40B4-BE49-F238E27FC236}">
                <a16:creationId xmlns:a16="http://schemas.microsoft.com/office/drawing/2014/main" id="{08A9E054-0AE9-4EAE-AC36-0332908A8D7F}"/>
              </a:ext>
            </a:extLst>
          </p:cNvPr>
          <p:cNvSpPr txBox="1"/>
          <p:nvPr/>
        </p:nvSpPr>
        <p:spPr>
          <a:xfrm>
            <a:off x="4271458" y="1262502"/>
            <a:ext cx="2219719" cy="338554"/>
          </a:xfrm>
          <a:prstGeom prst="rect">
            <a:avLst/>
          </a:prstGeom>
          <a:noFill/>
          <a:ln>
            <a:noFill/>
          </a:ln>
        </p:spPr>
        <p:txBody>
          <a:bodyPr wrap="square" rtlCol="0">
            <a:spAutoFit/>
          </a:bodyPr>
          <a:lstStyle/>
          <a:p>
            <a:r>
              <a:rPr lang="en-US" altLang="ja-JP" sz="1600" dirty="0"/>
              <a:t>EIRP</a:t>
            </a:r>
            <a:endParaRPr lang="ja-JP" altLang="en-US" sz="1600"/>
          </a:p>
        </p:txBody>
      </p:sp>
      <p:cxnSp>
        <p:nvCxnSpPr>
          <p:cNvPr id="77" name="直線コネクタ 76">
            <a:extLst>
              <a:ext uri="{FF2B5EF4-FFF2-40B4-BE49-F238E27FC236}">
                <a16:creationId xmlns:a16="http://schemas.microsoft.com/office/drawing/2014/main" id="{AFFA4F19-89E1-42A1-9435-F37509425CEE}"/>
              </a:ext>
            </a:extLst>
          </p:cNvPr>
          <p:cNvCxnSpPr>
            <a:cxnSpLocks/>
          </p:cNvCxnSpPr>
          <p:nvPr/>
        </p:nvCxnSpPr>
        <p:spPr>
          <a:xfrm>
            <a:off x="1132792" y="2503678"/>
            <a:ext cx="1403357"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78" name="直線コネクタ 77">
            <a:extLst>
              <a:ext uri="{FF2B5EF4-FFF2-40B4-BE49-F238E27FC236}">
                <a16:creationId xmlns:a16="http://schemas.microsoft.com/office/drawing/2014/main" id="{2A861447-88E3-4296-8F77-12F99EB19BFD}"/>
              </a:ext>
            </a:extLst>
          </p:cNvPr>
          <p:cNvCxnSpPr>
            <a:cxnSpLocks/>
          </p:cNvCxnSpPr>
          <p:nvPr/>
        </p:nvCxnSpPr>
        <p:spPr>
          <a:xfrm>
            <a:off x="2905635" y="1452554"/>
            <a:ext cx="1355901" cy="0"/>
          </a:xfrm>
          <a:prstGeom prst="line">
            <a:avLst/>
          </a:prstGeom>
          <a:ln w="12700">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86" name="直線矢印コネクタ 85">
            <a:extLst>
              <a:ext uri="{FF2B5EF4-FFF2-40B4-BE49-F238E27FC236}">
                <a16:creationId xmlns:a16="http://schemas.microsoft.com/office/drawing/2014/main" id="{9669B2A2-8D32-436A-B84F-09E9A99A1B94}"/>
              </a:ext>
            </a:extLst>
          </p:cNvPr>
          <p:cNvCxnSpPr>
            <a:cxnSpLocks/>
          </p:cNvCxnSpPr>
          <p:nvPr/>
        </p:nvCxnSpPr>
        <p:spPr>
          <a:xfrm flipV="1">
            <a:off x="3028540" y="1493434"/>
            <a:ext cx="0" cy="156426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87" name="直線コネクタ 86">
            <a:extLst>
              <a:ext uri="{FF2B5EF4-FFF2-40B4-BE49-F238E27FC236}">
                <a16:creationId xmlns:a16="http://schemas.microsoft.com/office/drawing/2014/main" id="{B6C12172-F80B-4A04-A179-C122A73D4612}"/>
              </a:ext>
            </a:extLst>
          </p:cNvPr>
          <p:cNvCxnSpPr>
            <a:cxnSpLocks/>
          </p:cNvCxnSpPr>
          <p:nvPr/>
        </p:nvCxnSpPr>
        <p:spPr>
          <a:xfrm>
            <a:off x="2146854" y="3082730"/>
            <a:ext cx="1341783"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88" name="直線矢印コネクタ 87">
            <a:extLst>
              <a:ext uri="{FF2B5EF4-FFF2-40B4-BE49-F238E27FC236}">
                <a16:creationId xmlns:a16="http://schemas.microsoft.com/office/drawing/2014/main" id="{A148C095-B52E-4216-B824-19CC80D2162F}"/>
              </a:ext>
            </a:extLst>
          </p:cNvPr>
          <p:cNvCxnSpPr>
            <a:cxnSpLocks/>
          </p:cNvCxnSpPr>
          <p:nvPr/>
        </p:nvCxnSpPr>
        <p:spPr>
          <a:xfrm>
            <a:off x="2368168" y="2542647"/>
            <a:ext cx="0" cy="50806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89" name="テキスト ボックス 88">
            <a:extLst>
              <a:ext uri="{FF2B5EF4-FFF2-40B4-BE49-F238E27FC236}">
                <a16:creationId xmlns:a16="http://schemas.microsoft.com/office/drawing/2014/main" id="{A9E6F3C0-B7B5-47A0-8772-7BCD873E6D20}"/>
              </a:ext>
            </a:extLst>
          </p:cNvPr>
          <p:cNvSpPr txBox="1"/>
          <p:nvPr/>
        </p:nvSpPr>
        <p:spPr>
          <a:xfrm>
            <a:off x="1486815" y="2592648"/>
            <a:ext cx="949969" cy="400110"/>
          </a:xfrm>
          <a:prstGeom prst="rect">
            <a:avLst/>
          </a:prstGeom>
          <a:noFill/>
        </p:spPr>
        <p:txBody>
          <a:bodyPr wrap="square" rtlCol="0">
            <a:spAutoFit/>
          </a:bodyPr>
          <a:lstStyle/>
          <a:p>
            <a:r>
              <a:rPr lang="ja-JP" altLang="en-US" sz="1000"/>
              <a:t>インプリロス</a:t>
            </a:r>
            <a:endParaRPr lang="en-US" altLang="ja-JP" sz="1000" dirty="0"/>
          </a:p>
          <a:p>
            <a:r>
              <a:rPr lang="en-US" altLang="ja-JP" sz="1000" dirty="0"/>
              <a:t>: </a:t>
            </a:r>
            <a:r>
              <a:rPr lang="en-US" altLang="ja-JP" sz="1000" dirty="0">
                <a:solidFill>
                  <a:schemeClr val="accent2"/>
                </a:solidFill>
              </a:rPr>
              <a:t>10dB</a:t>
            </a:r>
          </a:p>
        </p:txBody>
      </p:sp>
      <p:cxnSp>
        <p:nvCxnSpPr>
          <p:cNvPr id="90" name="直線矢印コネクタ 89">
            <a:extLst>
              <a:ext uri="{FF2B5EF4-FFF2-40B4-BE49-F238E27FC236}">
                <a16:creationId xmlns:a16="http://schemas.microsoft.com/office/drawing/2014/main" id="{61F58396-6F3F-4C2B-BB97-72B9B7CA1EBA}"/>
              </a:ext>
            </a:extLst>
          </p:cNvPr>
          <p:cNvCxnSpPr>
            <a:cxnSpLocks/>
          </p:cNvCxnSpPr>
          <p:nvPr/>
        </p:nvCxnSpPr>
        <p:spPr>
          <a:xfrm flipH="1">
            <a:off x="4094921" y="1493434"/>
            <a:ext cx="3962" cy="268509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91" name="テキスト ボックス 90">
            <a:extLst>
              <a:ext uri="{FF2B5EF4-FFF2-40B4-BE49-F238E27FC236}">
                <a16:creationId xmlns:a16="http://schemas.microsoft.com/office/drawing/2014/main" id="{FB000BA3-AB06-484D-97F9-E7D4400AAF3A}"/>
              </a:ext>
            </a:extLst>
          </p:cNvPr>
          <p:cNvSpPr txBox="1"/>
          <p:nvPr/>
        </p:nvSpPr>
        <p:spPr>
          <a:xfrm>
            <a:off x="4076725" y="2034822"/>
            <a:ext cx="1621797" cy="738664"/>
          </a:xfrm>
          <a:prstGeom prst="rect">
            <a:avLst/>
          </a:prstGeom>
          <a:noFill/>
        </p:spPr>
        <p:txBody>
          <a:bodyPr wrap="square" rtlCol="0">
            <a:spAutoFit/>
          </a:bodyPr>
          <a:lstStyle/>
          <a:p>
            <a:r>
              <a:rPr lang="ja-JP" altLang="en-US" sz="1400" b="1"/>
              <a:t>伝搬損失</a:t>
            </a:r>
            <a:r>
              <a:rPr lang="en-US" altLang="ja-JP" sz="1400" b="1" dirty="0"/>
              <a:t> 2500m</a:t>
            </a:r>
          </a:p>
          <a:p>
            <a:r>
              <a:rPr lang="en-US" altLang="ja-JP" sz="1400" dirty="0"/>
              <a:t>150 dB</a:t>
            </a:r>
          </a:p>
          <a:p>
            <a:endParaRPr lang="en-US" altLang="ja-JP" sz="1400" dirty="0"/>
          </a:p>
        </p:txBody>
      </p:sp>
      <p:cxnSp>
        <p:nvCxnSpPr>
          <p:cNvPr id="92" name="直線コネクタ 91">
            <a:extLst>
              <a:ext uri="{FF2B5EF4-FFF2-40B4-BE49-F238E27FC236}">
                <a16:creationId xmlns:a16="http://schemas.microsoft.com/office/drawing/2014/main" id="{30EA2C0A-BA79-47E8-9D6F-43F4BAB949FC}"/>
              </a:ext>
            </a:extLst>
          </p:cNvPr>
          <p:cNvCxnSpPr>
            <a:cxnSpLocks/>
          </p:cNvCxnSpPr>
          <p:nvPr/>
        </p:nvCxnSpPr>
        <p:spPr>
          <a:xfrm>
            <a:off x="3795599" y="5106374"/>
            <a:ext cx="1579591" cy="0"/>
          </a:xfrm>
          <a:prstGeom prst="line">
            <a:avLst/>
          </a:prstGeom>
          <a:ln w="12700"/>
        </p:spPr>
        <p:style>
          <a:lnRef idx="1">
            <a:schemeClr val="dk1"/>
          </a:lnRef>
          <a:fillRef idx="0">
            <a:schemeClr val="dk1"/>
          </a:fillRef>
          <a:effectRef idx="0">
            <a:schemeClr val="dk1"/>
          </a:effectRef>
          <a:fontRef idx="minor">
            <a:schemeClr val="tx1"/>
          </a:fontRef>
        </p:style>
      </p:cxnSp>
      <p:sp>
        <p:nvSpPr>
          <p:cNvPr id="93" name="テキスト ボックス 92">
            <a:extLst>
              <a:ext uri="{FF2B5EF4-FFF2-40B4-BE49-F238E27FC236}">
                <a16:creationId xmlns:a16="http://schemas.microsoft.com/office/drawing/2014/main" id="{47357CEF-7F68-4569-BB57-81C4E91F6C8C}"/>
              </a:ext>
            </a:extLst>
          </p:cNvPr>
          <p:cNvSpPr txBox="1"/>
          <p:nvPr/>
        </p:nvSpPr>
        <p:spPr>
          <a:xfrm>
            <a:off x="2467706" y="4432777"/>
            <a:ext cx="1564839" cy="430887"/>
          </a:xfrm>
          <a:prstGeom prst="rect">
            <a:avLst/>
          </a:prstGeom>
          <a:noFill/>
        </p:spPr>
        <p:txBody>
          <a:bodyPr wrap="square" rtlCol="0">
            <a:spAutoFit/>
          </a:bodyPr>
          <a:lstStyle/>
          <a:p>
            <a:pPr algn="r"/>
            <a:r>
              <a:rPr lang="en-US" altLang="ja-JP" sz="1100" dirty="0"/>
              <a:t>Fading Margin</a:t>
            </a:r>
          </a:p>
          <a:p>
            <a:pPr algn="r"/>
            <a:r>
              <a:rPr lang="en-US" altLang="ja-JP" sz="1100" dirty="0">
                <a:solidFill>
                  <a:schemeClr val="accent2"/>
                </a:solidFill>
              </a:rPr>
              <a:t>20dB</a:t>
            </a:r>
            <a:endParaRPr lang="ja-JP" altLang="en-US" sz="1100">
              <a:solidFill>
                <a:schemeClr val="accent2"/>
              </a:solidFill>
            </a:endParaRPr>
          </a:p>
        </p:txBody>
      </p:sp>
      <p:cxnSp>
        <p:nvCxnSpPr>
          <p:cNvPr id="94" name="直線コネクタ 93">
            <a:extLst>
              <a:ext uri="{FF2B5EF4-FFF2-40B4-BE49-F238E27FC236}">
                <a16:creationId xmlns:a16="http://schemas.microsoft.com/office/drawing/2014/main" id="{3FA2FA0E-6727-455A-A6C1-273F515B0A12}"/>
              </a:ext>
            </a:extLst>
          </p:cNvPr>
          <p:cNvCxnSpPr>
            <a:cxnSpLocks/>
          </p:cNvCxnSpPr>
          <p:nvPr/>
        </p:nvCxnSpPr>
        <p:spPr>
          <a:xfrm>
            <a:off x="3795597" y="4171167"/>
            <a:ext cx="591739"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95" name="直線矢印コネクタ 94">
            <a:extLst>
              <a:ext uri="{FF2B5EF4-FFF2-40B4-BE49-F238E27FC236}">
                <a16:creationId xmlns:a16="http://schemas.microsoft.com/office/drawing/2014/main" id="{00D9072E-9DA2-4F47-B4E5-2CC496E188F0}"/>
              </a:ext>
            </a:extLst>
          </p:cNvPr>
          <p:cNvCxnSpPr>
            <a:cxnSpLocks/>
          </p:cNvCxnSpPr>
          <p:nvPr/>
        </p:nvCxnSpPr>
        <p:spPr>
          <a:xfrm>
            <a:off x="4098883" y="4198404"/>
            <a:ext cx="0" cy="84056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96" name="直線矢印コネクタ 95">
            <a:extLst>
              <a:ext uri="{FF2B5EF4-FFF2-40B4-BE49-F238E27FC236}">
                <a16:creationId xmlns:a16="http://schemas.microsoft.com/office/drawing/2014/main" id="{FE95D9E9-EA2D-41AB-BBA0-C917124745F3}"/>
              </a:ext>
            </a:extLst>
          </p:cNvPr>
          <p:cNvCxnSpPr>
            <a:cxnSpLocks/>
          </p:cNvCxnSpPr>
          <p:nvPr/>
        </p:nvCxnSpPr>
        <p:spPr>
          <a:xfrm flipV="1">
            <a:off x="4989904" y="3545802"/>
            <a:ext cx="0" cy="146817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97" name="テキスト ボックス 96">
            <a:extLst>
              <a:ext uri="{FF2B5EF4-FFF2-40B4-BE49-F238E27FC236}">
                <a16:creationId xmlns:a16="http://schemas.microsoft.com/office/drawing/2014/main" id="{BBE43EFF-6D35-4515-9817-248A2099825A}"/>
              </a:ext>
            </a:extLst>
          </p:cNvPr>
          <p:cNvSpPr txBox="1"/>
          <p:nvPr/>
        </p:nvSpPr>
        <p:spPr>
          <a:xfrm>
            <a:off x="4963010" y="4103258"/>
            <a:ext cx="1425922" cy="461665"/>
          </a:xfrm>
          <a:prstGeom prst="rect">
            <a:avLst/>
          </a:prstGeom>
          <a:noFill/>
        </p:spPr>
        <p:txBody>
          <a:bodyPr wrap="square" rtlCol="0">
            <a:spAutoFit/>
          </a:bodyPr>
          <a:lstStyle/>
          <a:p>
            <a:r>
              <a:rPr lang="en-US" altLang="ja-JP" sz="1200" dirty="0"/>
              <a:t>Rx Ant. </a:t>
            </a:r>
            <a:r>
              <a:rPr lang="ja-JP" altLang="en-US" sz="1200"/>
              <a:t>利得</a:t>
            </a:r>
            <a:endParaRPr lang="en-US" altLang="ja-JP" sz="1200" dirty="0"/>
          </a:p>
          <a:p>
            <a:r>
              <a:rPr lang="en-US" altLang="ja-JP" sz="1200" dirty="0"/>
              <a:t>45 </a:t>
            </a:r>
            <a:r>
              <a:rPr lang="en-US" altLang="ja-JP" sz="1200" dirty="0" err="1"/>
              <a:t>dBi</a:t>
            </a:r>
            <a:endParaRPr lang="ja-JP" altLang="en-US" sz="1200"/>
          </a:p>
        </p:txBody>
      </p:sp>
      <p:cxnSp>
        <p:nvCxnSpPr>
          <p:cNvPr id="98" name="直線矢印コネクタ 97">
            <a:extLst>
              <a:ext uri="{FF2B5EF4-FFF2-40B4-BE49-F238E27FC236}">
                <a16:creationId xmlns:a16="http://schemas.microsoft.com/office/drawing/2014/main" id="{0E480C71-0D25-408A-91A6-F2B279439974}"/>
              </a:ext>
            </a:extLst>
          </p:cNvPr>
          <p:cNvCxnSpPr>
            <a:cxnSpLocks/>
          </p:cNvCxnSpPr>
          <p:nvPr/>
        </p:nvCxnSpPr>
        <p:spPr>
          <a:xfrm flipV="1">
            <a:off x="5738691" y="2871669"/>
            <a:ext cx="0" cy="63874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99" name="テキスト ボックス 98">
            <a:extLst>
              <a:ext uri="{FF2B5EF4-FFF2-40B4-BE49-F238E27FC236}">
                <a16:creationId xmlns:a16="http://schemas.microsoft.com/office/drawing/2014/main" id="{6409C022-DB5B-4A22-A67F-42F4EF41CE1C}"/>
              </a:ext>
            </a:extLst>
          </p:cNvPr>
          <p:cNvSpPr txBox="1"/>
          <p:nvPr/>
        </p:nvSpPr>
        <p:spPr>
          <a:xfrm>
            <a:off x="5535740" y="2293236"/>
            <a:ext cx="1207492" cy="461665"/>
          </a:xfrm>
          <a:prstGeom prst="rect">
            <a:avLst/>
          </a:prstGeom>
          <a:noFill/>
        </p:spPr>
        <p:txBody>
          <a:bodyPr wrap="square" rtlCol="0">
            <a:spAutoFit/>
          </a:bodyPr>
          <a:lstStyle/>
          <a:p>
            <a:r>
              <a:rPr lang="en-US" altLang="ja-JP" sz="1200" dirty="0"/>
              <a:t>LNA Gain</a:t>
            </a:r>
          </a:p>
          <a:p>
            <a:r>
              <a:rPr lang="en-US" altLang="ja-JP" sz="1200" dirty="0"/>
              <a:t>(</a:t>
            </a:r>
            <a:r>
              <a:rPr lang="en-US" altLang="ja-JP" sz="1200" dirty="0">
                <a:solidFill>
                  <a:schemeClr val="accent2"/>
                </a:solidFill>
              </a:rPr>
              <a:t>20 dB</a:t>
            </a:r>
            <a:r>
              <a:rPr lang="en-US" altLang="ja-JP" sz="1200" dirty="0"/>
              <a:t>)</a:t>
            </a:r>
            <a:endParaRPr lang="ja-JP" altLang="en-US" sz="1200"/>
          </a:p>
        </p:txBody>
      </p:sp>
      <p:cxnSp>
        <p:nvCxnSpPr>
          <p:cNvPr id="100" name="直線コネクタ 99">
            <a:extLst>
              <a:ext uri="{FF2B5EF4-FFF2-40B4-BE49-F238E27FC236}">
                <a16:creationId xmlns:a16="http://schemas.microsoft.com/office/drawing/2014/main" id="{A3EC945E-6054-4674-A366-B056138659D8}"/>
              </a:ext>
            </a:extLst>
          </p:cNvPr>
          <p:cNvCxnSpPr>
            <a:cxnSpLocks/>
          </p:cNvCxnSpPr>
          <p:nvPr/>
        </p:nvCxnSpPr>
        <p:spPr>
          <a:xfrm>
            <a:off x="5628516" y="2811786"/>
            <a:ext cx="1171731"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01" name="直線矢印コネクタ 100">
            <a:extLst>
              <a:ext uri="{FF2B5EF4-FFF2-40B4-BE49-F238E27FC236}">
                <a16:creationId xmlns:a16="http://schemas.microsoft.com/office/drawing/2014/main" id="{0A30EDEC-1E3E-4E20-B136-F9796E37EB70}"/>
              </a:ext>
            </a:extLst>
          </p:cNvPr>
          <p:cNvCxnSpPr>
            <a:cxnSpLocks/>
          </p:cNvCxnSpPr>
          <p:nvPr/>
        </p:nvCxnSpPr>
        <p:spPr>
          <a:xfrm>
            <a:off x="6601043" y="2828377"/>
            <a:ext cx="0" cy="50806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02" name="テキスト ボックス 101">
            <a:extLst>
              <a:ext uri="{FF2B5EF4-FFF2-40B4-BE49-F238E27FC236}">
                <a16:creationId xmlns:a16="http://schemas.microsoft.com/office/drawing/2014/main" id="{815FF197-988A-4FA3-8426-AA3F22AA852D}"/>
              </a:ext>
            </a:extLst>
          </p:cNvPr>
          <p:cNvSpPr txBox="1"/>
          <p:nvPr/>
        </p:nvSpPr>
        <p:spPr>
          <a:xfrm>
            <a:off x="6557827" y="2956895"/>
            <a:ext cx="1980898" cy="276999"/>
          </a:xfrm>
          <a:prstGeom prst="rect">
            <a:avLst/>
          </a:prstGeom>
          <a:noFill/>
        </p:spPr>
        <p:txBody>
          <a:bodyPr wrap="square" rtlCol="0">
            <a:spAutoFit/>
          </a:bodyPr>
          <a:lstStyle/>
          <a:p>
            <a:r>
              <a:rPr lang="ja-JP" altLang="en-US" sz="1200"/>
              <a:t>インプリロス</a:t>
            </a:r>
            <a:r>
              <a:rPr lang="en-US" altLang="ja-JP" sz="1000" dirty="0"/>
              <a:t> (</a:t>
            </a:r>
            <a:r>
              <a:rPr lang="en-US" altLang="ja-JP" sz="1000" dirty="0">
                <a:solidFill>
                  <a:schemeClr val="accent2"/>
                </a:solidFill>
              </a:rPr>
              <a:t>10dB</a:t>
            </a:r>
            <a:r>
              <a:rPr lang="en-US" altLang="ja-JP" sz="1000" dirty="0"/>
              <a:t>)</a:t>
            </a:r>
            <a:endParaRPr lang="ja-JP" altLang="en-US" sz="1200"/>
          </a:p>
        </p:txBody>
      </p:sp>
      <p:cxnSp>
        <p:nvCxnSpPr>
          <p:cNvPr id="103" name="直線コネクタ 102">
            <a:extLst>
              <a:ext uri="{FF2B5EF4-FFF2-40B4-BE49-F238E27FC236}">
                <a16:creationId xmlns:a16="http://schemas.microsoft.com/office/drawing/2014/main" id="{09DF36D5-34F6-4C64-9921-5D069A70FAA1}"/>
              </a:ext>
            </a:extLst>
          </p:cNvPr>
          <p:cNvCxnSpPr>
            <a:cxnSpLocks/>
          </p:cNvCxnSpPr>
          <p:nvPr/>
        </p:nvCxnSpPr>
        <p:spPr>
          <a:xfrm>
            <a:off x="6388933" y="3376525"/>
            <a:ext cx="1717100" cy="0"/>
          </a:xfrm>
          <a:prstGeom prst="line">
            <a:avLst/>
          </a:prstGeom>
          <a:ln w="12700"/>
        </p:spPr>
        <p:style>
          <a:lnRef idx="1">
            <a:schemeClr val="dk1"/>
          </a:lnRef>
          <a:fillRef idx="0">
            <a:schemeClr val="dk1"/>
          </a:fillRef>
          <a:effectRef idx="0">
            <a:schemeClr val="dk1"/>
          </a:effectRef>
          <a:fontRef idx="minor">
            <a:schemeClr val="tx1"/>
          </a:fontRef>
        </p:style>
      </p:cxnSp>
      <p:sp>
        <p:nvSpPr>
          <p:cNvPr id="105" name="テキスト ボックス 104">
            <a:extLst>
              <a:ext uri="{FF2B5EF4-FFF2-40B4-BE49-F238E27FC236}">
                <a16:creationId xmlns:a16="http://schemas.microsoft.com/office/drawing/2014/main" id="{CB9D5793-68BF-4A85-9883-BDE7E4CE5AA0}"/>
              </a:ext>
            </a:extLst>
          </p:cNvPr>
          <p:cNvSpPr txBox="1"/>
          <p:nvPr/>
        </p:nvSpPr>
        <p:spPr>
          <a:xfrm>
            <a:off x="8103290" y="3242334"/>
            <a:ext cx="3090257" cy="338554"/>
          </a:xfrm>
          <a:prstGeom prst="rect">
            <a:avLst/>
          </a:prstGeom>
          <a:noFill/>
        </p:spPr>
        <p:txBody>
          <a:bodyPr wrap="square" rtlCol="0">
            <a:spAutoFit/>
          </a:bodyPr>
          <a:lstStyle/>
          <a:p>
            <a:r>
              <a:rPr lang="ja-JP" altLang="en-US" sz="1600"/>
              <a:t>受信電力</a:t>
            </a:r>
            <a:r>
              <a:rPr lang="en-US" altLang="ja-JP" sz="1600" dirty="0"/>
              <a:t> : -63 + 13 = -50dBm</a:t>
            </a:r>
            <a:endParaRPr lang="ja-JP" altLang="en-US" sz="1600"/>
          </a:p>
        </p:txBody>
      </p:sp>
      <p:cxnSp>
        <p:nvCxnSpPr>
          <p:cNvPr id="106" name="直線コネクタ 105">
            <a:extLst>
              <a:ext uri="{FF2B5EF4-FFF2-40B4-BE49-F238E27FC236}">
                <a16:creationId xmlns:a16="http://schemas.microsoft.com/office/drawing/2014/main" id="{91F448EA-51EE-41DF-83FA-A51E4B21AF3A}"/>
              </a:ext>
            </a:extLst>
          </p:cNvPr>
          <p:cNvCxnSpPr>
            <a:cxnSpLocks/>
          </p:cNvCxnSpPr>
          <p:nvPr/>
        </p:nvCxnSpPr>
        <p:spPr>
          <a:xfrm>
            <a:off x="4838721" y="6632418"/>
            <a:ext cx="2167561" cy="0"/>
          </a:xfrm>
          <a:prstGeom prst="line">
            <a:avLst/>
          </a:prstGeom>
          <a:ln w="12700">
            <a:solidFill>
              <a:schemeClr val="accent5"/>
            </a:solidFill>
          </a:ln>
        </p:spPr>
        <p:style>
          <a:lnRef idx="1">
            <a:schemeClr val="dk1"/>
          </a:lnRef>
          <a:fillRef idx="0">
            <a:schemeClr val="dk1"/>
          </a:fillRef>
          <a:effectRef idx="0">
            <a:schemeClr val="dk1"/>
          </a:effectRef>
          <a:fontRef idx="minor">
            <a:schemeClr val="tx1"/>
          </a:fontRef>
        </p:style>
      </p:cxnSp>
      <p:sp>
        <p:nvSpPr>
          <p:cNvPr id="107" name="テキスト ボックス 106">
            <a:extLst>
              <a:ext uri="{FF2B5EF4-FFF2-40B4-BE49-F238E27FC236}">
                <a16:creationId xmlns:a16="http://schemas.microsoft.com/office/drawing/2014/main" id="{5EBC7FBB-B1BE-4570-8002-BBB5A29AE8DB}"/>
              </a:ext>
            </a:extLst>
          </p:cNvPr>
          <p:cNvSpPr txBox="1"/>
          <p:nvPr/>
        </p:nvSpPr>
        <p:spPr>
          <a:xfrm>
            <a:off x="6954082" y="6483988"/>
            <a:ext cx="2962725" cy="338554"/>
          </a:xfrm>
          <a:prstGeom prst="rect">
            <a:avLst/>
          </a:prstGeom>
          <a:noFill/>
        </p:spPr>
        <p:txBody>
          <a:bodyPr wrap="square" rtlCol="0">
            <a:spAutoFit/>
          </a:bodyPr>
          <a:lstStyle/>
          <a:p>
            <a:r>
              <a:rPr lang="ja-JP" altLang="en-US" sz="1600">
                <a:solidFill>
                  <a:schemeClr val="accent5"/>
                </a:solidFill>
              </a:rPr>
              <a:t>熱雑音</a:t>
            </a:r>
            <a:r>
              <a:rPr lang="en-US" altLang="ja-JP" sz="1600" dirty="0">
                <a:solidFill>
                  <a:schemeClr val="accent5"/>
                </a:solidFill>
              </a:rPr>
              <a:t> (</a:t>
            </a:r>
            <a:r>
              <a:rPr lang="en-US" altLang="ja-JP" sz="1600" dirty="0" err="1">
                <a:solidFill>
                  <a:schemeClr val="accent5"/>
                </a:solidFill>
              </a:rPr>
              <a:t>Nt</a:t>
            </a:r>
            <a:r>
              <a:rPr lang="en-US" altLang="ja-JP" sz="1600" dirty="0">
                <a:solidFill>
                  <a:schemeClr val="accent5"/>
                </a:solidFill>
              </a:rPr>
              <a:t>) -174dBm/Hz</a:t>
            </a:r>
            <a:endParaRPr lang="ja-JP" altLang="en-US" sz="1600">
              <a:solidFill>
                <a:schemeClr val="accent5"/>
              </a:solidFill>
            </a:endParaRPr>
          </a:p>
        </p:txBody>
      </p:sp>
      <p:cxnSp>
        <p:nvCxnSpPr>
          <p:cNvPr id="108" name="直線矢印コネクタ 107">
            <a:extLst>
              <a:ext uri="{FF2B5EF4-FFF2-40B4-BE49-F238E27FC236}">
                <a16:creationId xmlns:a16="http://schemas.microsoft.com/office/drawing/2014/main" id="{8987300D-D0F5-49CD-8AAC-97A4511DF699}"/>
              </a:ext>
            </a:extLst>
          </p:cNvPr>
          <p:cNvCxnSpPr>
            <a:cxnSpLocks/>
          </p:cNvCxnSpPr>
          <p:nvPr/>
        </p:nvCxnSpPr>
        <p:spPr>
          <a:xfrm flipV="1">
            <a:off x="7808477" y="5013975"/>
            <a:ext cx="0" cy="527253"/>
          </a:xfrm>
          <a:prstGeom prst="straightConnector1">
            <a:avLst/>
          </a:prstGeom>
          <a:ln w="12700">
            <a:solidFill>
              <a:schemeClr val="accent5"/>
            </a:solidFill>
            <a:tailEnd type="triangle"/>
          </a:ln>
        </p:spPr>
        <p:style>
          <a:lnRef idx="1">
            <a:schemeClr val="dk1"/>
          </a:lnRef>
          <a:fillRef idx="0">
            <a:schemeClr val="dk1"/>
          </a:fillRef>
          <a:effectRef idx="0">
            <a:schemeClr val="dk1"/>
          </a:effectRef>
          <a:fontRef idx="minor">
            <a:schemeClr val="tx1"/>
          </a:fontRef>
        </p:style>
      </p:cxnSp>
      <p:sp>
        <p:nvSpPr>
          <p:cNvPr id="109" name="テキスト ボックス 108">
            <a:extLst>
              <a:ext uri="{FF2B5EF4-FFF2-40B4-BE49-F238E27FC236}">
                <a16:creationId xmlns:a16="http://schemas.microsoft.com/office/drawing/2014/main" id="{B2084402-455E-4A2C-8283-04490F486090}"/>
              </a:ext>
            </a:extLst>
          </p:cNvPr>
          <p:cNvSpPr txBox="1"/>
          <p:nvPr/>
        </p:nvSpPr>
        <p:spPr>
          <a:xfrm>
            <a:off x="7823795" y="5125690"/>
            <a:ext cx="1252701" cy="307777"/>
          </a:xfrm>
          <a:prstGeom prst="rect">
            <a:avLst/>
          </a:prstGeom>
          <a:noFill/>
        </p:spPr>
        <p:txBody>
          <a:bodyPr wrap="square" rtlCol="0">
            <a:spAutoFit/>
          </a:bodyPr>
          <a:lstStyle/>
          <a:p>
            <a:r>
              <a:rPr lang="en-US" altLang="ja-JP" sz="1400" dirty="0" err="1">
                <a:solidFill>
                  <a:schemeClr val="accent5"/>
                </a:solidFill>
              </a:rPr>
              <a:t>Nf</a:t>
            </a:r>
            <a:r>
              <a:rPr lang="en-US" altLang="ja-JP" sz="1400" dirty="0">
                <a:solidFill>
                  <a:schemeClr val="accent5"/>
                </a:solidFill>
              </a:rPr>
              <a:t> = </a:t>
            </a:r>
            <a:r>
              <a:rPr lang="en-US" altLang="ja-JP" sz="1400" dirty="0">
                <a:solidFill>
                  <a:schemeClr val="accent2"/>
                </a:solidFill>
              </a:rPr>
              <a:t>15dB</a:t>
            </a:r>
            <a:endParaRPr lang="ja-JP" altLang="en-US" sz="1400">
              <a:solidFill>
                <a:schemeClr val="accent2"/>
              </a:solidFill>
            </a:endParaRPr>
          </a:p>
        </p:txBody>
      </p:sp>
      <p:cxnSp>
        <p:nvCxnSpPr>
          <p:cNvPr id="110" name="直線コネクタ 109">
            <a:extLst>
              <a:ext uri="{FF2B5EF4-FFF2-40B4-BE49-F238E27FC236}">
                <a16:creationId xmlns:a16="http://schemas.microsoft.com/office/drawing/2014/main" id="{B4DE4AF0-0F85-44DB-A60A-8DE828368DD9}"/>
              </a:ext>
            </a:extLst>
          </p:cNvPr>
          <p:cNvCxnSpPr>
            <a:cxnSpLocks/>
          </p:cNvCxnSpPr>
          <p:nvPr/>
        </p:nvCxnSpPr>
        <p:spPr>
          <a:xfrm>
            <a:off x="6557096" y="5567330"/>
            <a:ext cx="1642803" cy="0"/>
          </a:xfrm>
          <a:prstGeom prst="line">
            <a:avLst/>
          </a:prstGeom>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111" name="直線矢印コネクタ 110">
            <a:extLst>
              <a:ext uri="{FF2B5EF4-FFF2-40B4-BE49-F238E27FC236}">
                <a16:creationId xmlns:a16="http://schemas.microsoft.com/office/drawing/2014/main" id="{CF97273F-3F86-4F0F-808A-342CAD6BCBBF}"/>
              </a:ext>
            </a:extLst>
          </p:cNvPr>
          <p:cNvCxnSpPr>
            <a:cxnSpLocks/>
          </p:cNvCxnSpPr>
          <p:nvPr/>
        </p:nvCxnSpPr>
        <p:spPr>
          <a:xfrm flipV="1">
            <a:off x="6743231" y="5567330"/>
            <a:ext cx="0" cy="1060729"/>
          </a:xfrm>
          <a:prstGeom prst="straightConnector1">
            <a:avLst/>
          </a:prstGeom>
          <a:ln w="12700">
            <a:solidFill>
              <a:schemeClr val="accent5"/>
            </a:solidFill>
            <a:tailEnd type="triangle"/>
          </a:ln>
        </p:spPr>
        <p:style>
          <a:lnRef idx="1">
            <a:schemeClr val="dk1"/>
          </a:lnRef>
          <a:fillRef idx="0">
            <a:schemeClr val="dk1"/>
          </a:fillRef>
          <a:effectRef idx="0">
            <a:schemeClr val="dk1"/>
          </a:effectRef>
          <a:fontRef idx="minor">
            <a:schemeClr val="tx1"/>
          </a:fontRef>
        </p:style>
      </p:cxnSp>
      <p:sp>
        <p:nvSpPr>
          <p:cNvPr id="112" name="テキスト ボックス 111">
            <a:extLst>
              <a:ext uri="{FF2B5EF4-FFF2-40B4-BE49-F238E27FC236}">
                <a16:creationId xmlns:a16="http://schemas.microsoft.com/office/drawing/2014/main" id="{31A4715B-17FA-4CED-922D-53994B3E452C}"/>
              </a:ext>
            </a:extLst>
          </p:cNvPr>
          <p:cNvSpPr txBox="1"/>
          <p:nvPr/>
        </p:nvSpPr>
        <p:spPr>
          <a:xfrm>
            <a:off x="6725634" y="5927684"/>
            <a:ext cx="2350860" cy="307777"/>
          </a:xfrm>
          <a:prstGeom prst="rect">
            <a:avLst/>
          </a:prstGeom>
          <a:noFill/>
        </p:spPr>
        <p:txBody>
          <a:bodyPr wrap="square" rtlCol="0">
            <a:spAutoFit/>
          </a:bodyPr>
          <a:lstStyle/>
          <a:p>
            <a:r>
              <a:rPr lang="ja-JP" altLang="en-US" sz="1400">
                <a:solidFill>
                  <a:schemeClr val="accent5"/>
                </a:solidFill>
              </a:rPr>
              <a:t>帯域幅</a:t>
            </a:r>
            <a:r>
              <a:rPr lang="en-US" altLang="ja-JP" sz="1400" dirty="0">
                <a:solidFill>
                  <a:schemeClr val="accent5"/>
                </a:solidFill>
              </a:rPr>
              <a:t> 4GHz/Ch = +96dB</a:t>
            </a:r>
            <a:endParaRPr lang="ja-JP" altLang="en-US" sz="1400">
              <a:solidFill>
                <a:schemeClr val="accent5"/>
              </a:solidFill>
            </a:endParaRPr>
          </a:p>
        </p:txBody>
      </p:sp>
      <p:cxnSp>
        <p:nvCxnSpPr>
          <p:cNvPr id="113" name="直線コネクタ 112">
            <a:extLst>
              <a:ext uri="{FF2B5EF4-FFF2-40B4-BE49-F238E27FC236}">
                <a16:creationId xmlns:a16="http://schemas.microsoft.com/office/drawing/2014/main" id="{3F871BC5-B38F-4691-87A9-225BF9DFC8DF}"/>
              </a:ext>
            </a:extLst>
          </p:cNvPr>
          <p:cNvCxnSpPr>
            <a:cxnSpLocks/>
          </p:cNvCxnSpPr>
          <p:nvPr/>
        </p:nvCxnSpPr>
        <p:spPr>
          <a:xfrm>
            <a:off x="7667973" y="4962590"/>
            <a:ext cx="1809660" cy="0"/>
          </a:xfrm>
          <a:prstGeom prst="line">
            <a:avLst/>
          </a:prstGeom>
          <a:ln w="12700">
            <a:solidFill>
              <a:schemeClr val="accent5"/>
            </a:solidFill>
          </a:ln>
        </p:spPr>
        <p:style>
          <a:lnRef idx="1">
            <a:schemeClr val="dk1"/>
          </a:lnRef>
          <a:fillRef idx="0">
            <a:schemeClr val="dk1"/>
          </a:fillRef>
          <a:effectRef idx="0">
            <a:schemeClr val="dk1"/>
          </a:effectRef>
          <a:fontRef idx="minor">
            <a:schemeClr val="tx1"/>
          </a:fontRef>
        </p:style>
      </p:cxnSp>
      <p:sp>
        <p:nvSpPr>
          <p:cNvPr id="114" name="テキスト ボックス 113">
            <a:extLst>
              <a:ext uri="{FF2B5EF4-FFF2-40B4-BE49-F238E27FC236}">
                <a16:creationId xmlns:a16="http://schemas.microsoft.com/office/drawing/2014/main" id="{5A8AD4BA-36EA-4C9B-8D1F-6ABA530858E9}"/>
              </a:ext>
            </a:extLst>
          </p:cNvPr>
          <p:cNvSpPr txBox="1"/>
          <p:nvPr/>
        </p:nvSpPr>
        <p:spPr>
          <a:xfrm>
            <a:off x="9600469" y="4831147"/>
            <a:ext cx="1954847" cy="584775"/>
          </a:xfrm>
          <a:prstGeom prst="rect">
            <a:avLst/>
          </a:prstGeom>
          <a:noFill/>
        </p:spPr>
        <p:txBody>
          <a:bodyPr wrap="square" rtlCol="0">
            <a:spAutoFit/>
          </a:bodyPr>
          <a:lstStyle/>
          <a:p>
            <a:r>
              <a:rPr lang="en-US" altLang="ja-JP" sz="1600" b="1" dirty="0">
                <a:solidFill>
                  <a:schemeClr val="accent5"/>
                </a:solidFill>
              </a:rPr>
              <a:t>Rx Noise (N)</a:t>
            </a:r>
          </a:p>
          <a:p>
            <a:r>
              <a:rPr lang="en-US" altLang="ja-JP" sz="1600" b="1" dirty="0">
                <a:solidFill>
                  <a:schemeClr val="accent5"/>
                </a:solidFill>
              </a:rPr>
              <a:t> - 63dBm</a:t>
            </a:r>
            <a:endParaRPr lang="ja-JP" altLang="en-US" sz="1600" b="1">
              <a:solidFill>
                <a:schemeClr val="accent5"/>
              </a:solidFill>
            </a:endParaRPr>
          </a:p>
        </p:txBody>
      </p:sp>
      <p:sp>
        <p:nvSpPr>
          <p:cNvPr id="116" name="円/楕円 82">
            <a:extLst>
              <a:ext uri="{FF2B5EF4-FFF2-40B4-BE49-F238E27FC236}">
                <a16:creationId xmlns:a16="http://schemas.microsoft.com/office/drawing/2014/main" id="{75C8241F-D412-4C1A-9F06-4BAFFAED9D28}"/>
              </a:ext>
            </a:extLst>
          </p:cNvPr>
          <p:cNvSpPr/>
          <p:nvPr/>
        </p:nvSpPr>
        <p:spPr>
          <a:xfrm>
            <a:off x="9400485" y="4870202"/>
            <a:ext cx="184667" cy="168769"/>
          </a:xfrm>
          <a:prstGeom prst="ellipse">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p>
        </p:txBody>
      </p:sp>
      <p:sp>
        <p:nvSpPr>
          <p:cNvPr id="117" name="テキスト ボックス 116">
            <a:extLst>
              <a:ext uri="{FF2B5EF4-FFF2-40B4-BE49-F238E27FC236}">
                <a16:creationId xmlns:a16="http://schemas.microsoft.com/office/drawing/2014/main" id="{BA749E4F-DD17-44B9-A8F9-DE31E5DD2DB3}"/>
              </a:ext>
            </a:extLst>
          </p:cNvPr>
          <p:cNvSpPr txBox="1"/>
          <p:nvPr/>
        </p:nvSpPr>
        <p:spPr>
          <a:xfrm>
            <a:off x="8133702" y="4075150"/>
            <a:ext cx="3540993" cy="338554"/>
          </a:xfrm>
          <a:prstGeom prst="rect">
            <a:avLst/>
          </a:prstGeom>
          <a:noFill/>
        </p:spPr>
        <p:txBody>
          <a:bodyPr wrap="square" rtlCol="0">
            <a:spAutoFit/>
          </a:bodyPr>
          <a:lstStyle/>
          <a:p>
            <a:r>
              <a:rPr lang="ja-JP" altLang="en-US" sz="1600" b="1"/>
              <a:t>所要</a:t>
            </a:r>
            <a:r>
              <a:rPr lang="en-US" altLang="ja-JP" sz="1600" b="1" dirty="0"/>
              <a:t>SNR : 13dB (16QAM MIMO)</a:t>
            </a:r>
            <a:endParaRPr lang="ja-JP" altLang="en-US" sz="1600" b="1"/>
          </a:p>
        </p:txBody>
      </p:sp>
      <p:cxnSp>
        <p:nvCxnSpPr>
          <p:cNvPr id="118" name="直線矢印コネクタ 117">
            <a:extLst>
              <a:ext uri="{FF2B5EF4-FFF2-40B4-BE49-F238E27FC236}">
                <a16:creationId xmlns:a16="http://schemas.microsoft.com/office/drawing/2014/main" id="{47506CBB-BE02-4AF7-9D22-3DCC2BB6310B}"/>
              </a:ext>
            </a:extLst>
          </p:cNvPr>
          <p:cNvCxnSpPr>
            <a:cxnSpLocks/>
          </p:cNvCxnSpPr>
          <p:nvPr/>
        </p:nvCxnSpPr>
        <p:spPr>
          <a:xfrm>
            <a:off x="8086448" y="3580888"/>
            <a:ext cx="10168" cy="135517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9" name="円/楕円 11">
            <a:extLst>
              <a:ext uri="{FF2B5EF4-FFF2-40B4-BE49-F238E27FC236}">
                <a16:creationId xmlns:a16="http://schemas.microsoft.com/office/drawing/2014/main" id="{DFBCAEA3-BB82-4D8B-8B88-66BF19CAD9FC}"/>
              </a:ext>
            </a:extLst>
          </p:cNvPr>
          <p:cNvSpPr/>
          <p:nvPr/>
        </p:nvSpPr>
        <p:spPr>
          <a:xfrm>
            <a:off x="7952609" y="3310274"/>
            <a:ext cx="184667" cy="1687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p>
        </p:txBody>
      </p:sp>
      <p:sp>
        <p:nvSpPr>
          <p:cNvPr id="120" name="テキスト ボックス 119">
            <a:extLst>
              <a:ext uri="{FF2B5EF4-FFF2-40B4-BE49-F238E27FC236}">
                <a16:creationId xmlns:a16="http://schemas.microsoft.com/office/drawing/2014/main" id="{49713CCA-A0EA-437F-8549-205651A59E47}"/>
              </a:ext>
            </a:extLst>
          </p:cNvPr>
          <p:cNvSpPr txBox="1"/>
          <p:nvPr/>
        </p:nvSpPr>
        <p:spPr>
          <a:xfrm>
            <a:off x="2975309" y="1789855"/>
            <a:ext cx="1006279" cy="461665"/>
          </a:xfrm>
          <a:prstGeom prst="rect">
            <a:avLst/>
          </a:prstGeom>
          <a:noFill/>
        </p:spPr>
        <p:txBody>
          <a:bodyPr wrap="square" rtlCol="0">
            <a:spAutoFit/>
          </a:bodyPr>
          <a:lstStyle/>
          <a:p>
            <a:r>
              <a:rPr lang="en-US" altLang="ja-JP" sz="1200" dirty="0"/>
              <a:t>Tx Ant.</a:t>
            </a:r>
            <a:r>
              <a:rPr lang="ja-JP" altLang="en-US" sz="1200"/>
              <a:t>利得</a:t>
            </a:r>
            <a:endParaRPr lang="en-US" altLang="ja-JP" sz="1200" dirty="0"/>
          </a:p>
          <a:p>
            <a:r>
              <a:rPr lang="en-US" altLang="ja-JP" sz="1200" dirty="0"/>
              <a:t>45 </a:t>
            </a:r>
            <a:r>
              <a:rPr lang="en-US" altLang="ja-JP" sz="1200" dirty="0" err="1"/>
              <a:t>dBi</a:t>
            </a:r>
            <a:endParaRPr lang="ja-JP" altLang="en-US" sz="1200"/>
          </a:p>
        </p:txBody>
      </p:sp>
      <p:cxnSp>
        <p:nvCxnSpPr>
          <p:cNvPr id="121" name="直線コネクタ 120">
            <a:extLst>
              <a:ext uri="{FF2B5EF4-FFF2-40B4-BE49-F238E27FC236}">
                <a16:creationId xmlns:a16="http://schemas.microsoft.com/office/drawing/2014/main" id="{F1E91B91-5D48-49F1-9964-E973B551CD37}"/>
              </a:ext>
            </a:extLst>
          </p:cNvPr>
          <p:cNvCxnSpPr>
            <a:cxnSpLocks/>
          </p:cNvCxnSpPr>
          <p:nvPr/>
        </p:nvCxnSpPr>
        <p:spPr>
          <a:xfrm>
            <a:off x="4949687" y="3531427"/>
            <a:ext cx="884248" cy="0"/>
          </a:xfrm>
          <a:prstGeom prst="line">
            <a:avLst/>
          </a:prstGeom>
          <a:ln w="12700"/>
        </p:spPr>
        <p:style>
          <a:lnRef idx="1">
            <a:schemeClr val="dk1"/>
          </a:lnRef>
          <a:fillRef idx="0">
            <a:schemeClr val="dk1"/>
          </a:fillRef>
          <a:effectRef idx="0">
            <a:schemeClr val="dk1"/>
          </a:effectRef>
          <a:fontRef idx="minor">
            <a:schemeClr val="tx1"/>
          </a:fontRef>
        </p:style>
      </p:cxnSp>
      <p:sp>
        <p:nvSpPr>
          <p:cNvPr id="122" name="テキスト ボックス 121">
            <a:extLst>
              <a:ext uri="{FF2B5EF4-FFF2-40B4-BE49-F238E27FC236}">
                <a16:creationId xmlns:a16="http://schemas.microsoft.com/office/drawing/2014/main" id="{C4749489-0B6C-4856-B79F-022DFD349A66}"/>
              </a:ext>
            </a:extLst>
          </p:cNvPr>
          <p:cNvSpPr txBox="1"/>
          <p:nvPr/>
        </p:nvSpPr>
        <p:spPr>
          <a:xfrm>
            <a:off x="6806909" y="2703276"/>
            <a:ext cx="979823" cy="261610"/>
          </a:xfrm>
          <a:prstGeom prst="rect">
            <a:avLst/>
          </a:prstGeom>
          <a:noFill/>
        </p:spPr>
        <p:txBody>
          <a:bodyPr wrap="square" rtlCol="0">
            <a:spAutoFit/>
          </a:bodyPr>
          <a:lstStyle/>
          <a:p>
            <a:r>
              <a:rPr lang="en-US" altLang="ja-JP" sz="1050" b="1" dirty="0"/>
              <a:t>-40dBm</a:t>
            </a:r>
            <a:endParaRPr lang="ja-JP" altLang="en-US" sz="1050" b="1"/>
          </a:p>
        </p:txBody>
      </p:sp>
      <p:sp>
        <p:nvSpPr>
          <p:cNvPr id="123" name="テキスト ボックス 122">
            <a:extLst>
              <a:ext uri="{FF2B5EF4-FFF2-40B4-BE49-F238E27FC236}">
                <a16:creationId xmlns:a16="http://schemas.microsoft.com/office/drawing/2014/main" id="{22292F4E-A349-4BF5-A9EE-D634573AC48C}"/>
              </a:ext>
            </a:extLst>
          </p:cNvPr>
          <p:cNvSpPr txBox="1"/>
          <p:nvPr/>
        </p:nvSpPr>
        <p:spPr>
          <a:xfrm>
            <a:off x="5590725" y="3534352"/>
            <a:ext cx="979823" cy="261610"/>
          </a:xfrm>
          <a:prstGeom prst="rect">
            <a:avLst/>
          </a:prstGeom>
          <a:noFill/>
        </p:spPr>
        <p:txBody>
          <a:bodyPr wrap="square" rtlCol="0">
            <a:spAutoFit/>
          </a:bodyPr>
          <a:lstStyle/>
          <a:p>
            <a:r>
              <a:rPr lang="en-US" altLang="ja-JP" sz="1050" b="1" dirty="0"/>
              <a:t>-60dBm</a:t>
            </a:r>
            <a:endParaRPr lang="ja-JP" altLang="en-US" sz="1050" b="1"/>
          </a:p>
        </p:txBody>
      </p:sp>
      <p:sp>
        <p:nvSpPr>
          <p:cNvPr id="124" name="テキスト ボックス 123">
            <a:extLst>
              <a:ext uri="{FF2B5EF4-FFF2-40B4-BE49-F238E27FC236}">
                <a16:creationId xmlns:a16="http://schemas.microsoft.com/office/drawing/2014/main" id="{C695528C-B501-465B-92BB-BBD3B91FBCD6}"/>
              </a:ext>
            </a:extLst>
          </p:cNvPr>
          <p:cNvSpPr txBox="1"/>
          <p:nvPr/>
        </p:nvSpPr>
        <p:spPr>
          <a:xfrm>
            <a:off x="4937850" y="5114462"/>
            <a:ext cx="979823" cy="261610"/>
          </a:xfrm>
          <a:prstGeom prst="rect">
            <a:avLst/>
          </a:prstGeom>
          <a:noFill/>
        </p:spPr>
        <p:txBody>
          <a:bodyPr wrap="square" rtlCol="0">
            <a:spAutoFit/>
          </a:bodyPr>
          <a:lstStyle/>
          <a:p>
            <a:r>
              <a:rPr lang="en-US" altLang="ja-JP" sz="1050" b="1" dirty="0"/>
              <a:t>-105dBm</a:t>
            </a:r>
            <a:endParaRPr lang="ja-JP" altLang="en-US" sz="1050" b="1"/>
          </a:p>
        </p:txBody>
      </p:sp>
      <p:sp>
        <p:nvSpPr>
          <p:cNvPr id="125" name="テキスト ボックス 124">
            <a:extLst>
              <a:ext uri="{FF2B5EF4-FFF2-40B4-BE49-F238E27FC236}">
                <a16:creationId xmlns:a16="http://schemas.microsoft.com/office/drawing/2014/main" id="{0400A7DF-1229-4CA9-8D4C-D57822D56AE0}"/>
              </a:ext>
            </a:extLst>
          </p:cNvPr>
          <p:cNvSpPr txBox="1"/>
          <p:nvPr/>
        </p:nvSpPr>
        <p:spPr>
          <a:xfrm>
            <a:off x="4084999" y="4171167"/>
            <a:ext cx="979823" cy="261610"/>
          </a:xfrm>
          <a:prstGeom prst="rect">
            <a:avLst/>
          </a:prstGeom>
          <a:noFill/>
        </p:spPr>
        <p:txBody>
          <a:bodyPr wrap="square" rtlCol="0">
            <a:spAutoFit/>
          </a:bodyPr>
          <a:lstStyle/>
          <a:p>
            <a:r>
              <a:rPr lang="en-US" altLang="ja-JP" sz="1050" b="1" dirty="0"/>
              <a:t>-85dBm</a:t>
            </a:r>
            <a:endParaRPr lang="ja-JP" altLang="en-US" sz="1050" b="1"/>
          </a:p>
        </p:txBody>
      </p:sp>
      <p:sp>
        <p:nvSpPr>
          <p:cNvPr id="126" name="テキスト ボックス 125">
            <a:extLst>
              <a:ext uri="{FF2B5EF4-FFF2-40B4-BE49-F238E27FC236}">
                <a16:creationId xmlns:a16="http://schemas.microsoft.com/office/drawing/2014/main" id="{AA10CE19-A7AD-458E-BE06-BAFB3D02BB35}"/>
              </a:ext>
            </a:extLst>
          </p:cNvPr>
          <p:cNvSpPr txBox="1"/>
          <p:nvPr/>
        </p:nvSpPr>
        <p:spPr>
          <a:xfrm>
            <a:off x="4287744" y="1470310"/>
            <a:ext cx="979823" cy="261610"/>
          </a:xfrm>
          <a:prstGeom prst="rect">
            <a:avLst/>
          </a:prstGeom>
          <a:noFill/>
        </p:spPr>
        <p:txBody>
          <a:bodyPr wrap="square" rtlCol="0">
            <a:spAutoFit/>
          </a:bodyPr>
          <a:lstStyle/>
          <a:p>
            <a:r>
              <a:rPr lang="en-US" altLang="ja-JP" sz="1050" b="1" dirty="0"/>
              <a:t>+65 dBm</a:t>
            </a:r>
            <a:endParaRPr lang="ja-JP" altLang="en-US" sz="1050" b="1"/>
          </a:p>
        </p:txBody>
      </p:sp>
      <p:sp>
        <p:nvSpPr>
          <p:cNvPr id="127" name="テキスト ボックス 126">
            <a:extLst>
              <a:ext uri="{FF2B5EF4-FFF2-40B4-BE49-F238E27FC236}">
                <a16:creationId xmlns:a16="http://schemas.microsoft.com/office/drawing/2014/main" id="{4B01CA47-DF0B-4AF4-AD9E-C6CD7F5F3686}"/>
              </a:ext>
            </a:extLst>
          </p:cNvPr>
          <p:cNvSpPr txBox="1"/>
          <p:nvPr/>
        </p:nvSpPr>
        <p:spPr>
          <a:xfrm>
            <a:off x="2905635" y="3057702"/>
            <a:ext cx="815403" cy="261610"/>
          </a:xfrm>
          <a:prstGeom prst="rect">
            <a:avLst/>
          </a:prstGeom>
          <a:noFill/>
        </p:spPr>
        <p:txBody>
          <a:bodyPr wrap="square" rtlCol="0">
            <a:spAutoFit/>
          </a:bodyPr>
          <a:lstStyle/>
          <a:p>
            <a:r>
              <a:rPr lang="en-US" altLang="ja-JP" sz="1050" b="1" dirty="0"/>
              <a:t>+20 dBm</a:t>
            </a:r>
            <a:endParaRPr lang="ja-JP" altLang="en-US" sz="1050" b="1"/>
          </a:p>
        </p:txBody>
      </p:sp>
      <p:sp>
        <p:nvSpPr>
          <p:cNvPr id="128" name="テキスト ボックス 127">
            <a:extLst>
              <a:ext uri="{FF2B5EF4-FFF2-40B4-BE49-F238E27FC236}">
                <a16:creationId xmlns:a16="http://schemas.microsoft.com/office/drawing/2014/main" id="{55E68449-FD9D-40AA-B445-BBB0B2D4F14A}"/>
              </a:ext>
            </a:extLst>
          </p:cNvPr>
          <p:cNvSpPr txBox="1"/>
          <p:nvPr/>
        </p:nvSpPr>
        <p:spPr>
          <a:xfrm>
            <a:off x="1625826" y="2187715"/>
            <a:ext cx="1006279" cy="307777"/>
          </a:xfrm>
          <a:prstGeom prst="rect">
            <a:avLst/>
          </a:prstGeom>
          <a:noFill/>
        </p:spPr>
        <p:txBody>
          <a:bodyPr wrap="square" rtlCol="0">
            <a:spAutoFit/>
          </a:bodyPr>
          <a:lstStyle/>
          <a:p>
            <a:r>
              <a:rPr lang="en-US" altLang="ja-JP" sz="1400" b="1" dirty="0"/>
              <a:t>+30 dBm</a:t>
            </a:r>
            <a:endParaRPr lang="ja-JP" altLang="en-US" sz="1400" b="1"/>
          </a:p>
        </p:txBody>
      </p:sp>
      <p:sp>
        <p:nvSpPr>
          <p:cNvPr id="129" name="左中かっこ 128">
            <a:extLst>
              <a:ext uri="{FF2B5EF4-FFF2-40B4-BE49-F238E27FC236}">
                <a16:creationId xmlns:a16="http://schemas.microsoft.com/office/drawing/2014/main" id="{6D8ED597-D272-43D6-9764-48ED1F6A5291}"/>
              </a:ext>
            </a:extLst>
          </p:cNvPr>
          <p:cNvSpPr/>
          <p:nvPr/>
        </p:nvSpPr>
        <p:spPr>
          <a:xfrm rot="16200000">
            <a:off x="3898580" y="3641479"/>
            <a:ext cx="223242" cy="3388880"/>
          </a:xfrm>
          <a:prstGeom prst="leftBrace">
            <a:avLst>
              <a:gd name="adj1" fmla="val 4274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0" name="吹き出し: 角を丸めた四角形 129">
            <a:extLst>
              <a:ext uri="{FF2B5EF4-FFF2-40B4-BE49-F238E27FC236}">
                <a16:creationId xmlns:a16="http://schemas.microsoft.com/office/drawing/2014/main" id="{507142C8-0E09-4EEC-854F-2D64F86EC20A}"/>
              </a:ext>
            </a:extLst>
          </p:cNvPr>
          <p:cNvSpPr/>
          <p:nvPr/>
        </p:nvSpPr>
        <p:spPr>
          <a:xfrm>
            <a:off x="6323804" y="1523036"/>
            <a:ext cx="1590708" cy="612648"/>
          </a:xfrm>
          <a:prstGeom prst="wedgeRoundRectCallout">
            <a:avLst>
              <a:gd name="adj1" fmla="val -44846"/>
              <a:gd name="adj2" fmla="val 73765"/>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t>InP</a:t>
            </a:r>
            <a:r>
              <a:rPr lang="ja-JP" altLang="en-US" dirty="0"/>
              <a:t>系</a:t>
            </a:r>
            <a:r>
              <a:rPr lang="en-US" altLang="ja-JP" dirty="0"/>
              <a:t>LNA</a:t>
            </a:r>
          </a:p>
          <a:p>
            <a:pPr algn="ctr"/>
            <a:r>
              <a:rPr lang="ja-JP" altLang="en-US" dirty="0"/>
              <a:t>で達成済</a:t>
            </a:r>
            <a:endParaRPr kumimoji="1" lang="ja-JP" altLang="en-US" dirty="0"/>
          </a:p>
        </p:txBody>
      </p:sp>
      <p:sp>
        <p:nvSpPr>
          <p:cNvPr id="131" name="吹き出し: 角を丸めた四角形 130">
            <a:extLst>
              <a:ext uri="{FF2B5EF4-FFF2-40B4-BE49-F238E27FC236}">
                <a16:creationId xmlns:a16="http://schemas.microsoft.com/office/drawing/2014/main" id="{413B6425-64B8-4F10-A319-BAF9C3D93F24}"/>
              </a:ext>
            </a:extLst>
          </p:cNvPr>
          <p:cNvSpPr/>
          <p:nvPr/>
        </p:nvSpPr>
        <p:spPr>
          <a:xfrm>
            <a:off x="3234801" y="5568251"/>
            <a:ext cx="2167561" cy="612648"/>
          </a:xfrm>
          <a:prstGeom prst="wedgeRoundRectCallout">
            <a:avLst>
              <a:gd name="adj1" fmla="val -4173"/>
              <a:gd name="adj2" fmla="val 188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アンテナ・実装部は要調査</a:t>
            </a:r>
          </a:p>
        </p:txBody>
      </p:sp>
      <p:sp>
        <p:nvSpPr>
          <p:cNvPr id="133" name="吹き出し: 角を丸めた四角形 132">
            <a:extLst>
              <a:ext uri="{FF2B5EF4-FFF2-40B4-BE49-F238E27FC236}">
                <a16:creationId xmlns:a16="http://schemas.microsoft.com/office/drawing/2014/main" id="{2585ABDD-02C1-49E5-80B7-0FDE42B1D52E}"/>
              </a:ext>
            </a:extLst>
          </p:cNvPr>
          <p:cNvSpPr/>
          <p:nvPr/>
        </p:nvSpPr>
        <p:spPr>
          <a:xfrm>
            <a:off x="9130282" y="5522764"/>
            <a:ext cx="2962715" cy="612648"/>
          </a:xfrm>
          <a:prstGeom prst="wedgeRoundRectCallout">
            <a:avLst>
              <a:gd name="adj1" fmla="val -58481"/>
              <a:gd name="adj2" fmla="val -86753"/>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t>InP</a:t>
            </a:r>
            <a:r>
              <a:rPr lang="ja-JP" altLang="en-US" dirty="0"/>
              <a:t>系で達成済、</a:t>
            </a:r>
            <a:r>
              <a:rPr kumimoji="1" lang="en-US" altLang="ja-JP" dirty="0"/>
              <a:t>Si</a:t>
            </a:r>
            <a:r>
              <a:rPr kumimoji="1" lang="ja-JP" altLang="en-US" dirty="0"/>
              <a:t>系</a:t>
            </a:r>
            <a:r>
              <a:rPr lang="ja-JP" altLang="en-US" dirty="0"/>
              <a:t>は</a:t>
            </a:r>
            <a:r>
              <a:rPr lang="en-US" altLang="ja-JP" dirty="0"/>
              <a:t>300GHz</a:t>
            </a:r>
            <a:r>
              <a:rPr lang="ja-JP" altLang="en-US" dirty="0"/>
              <a:t>だとまだ厳しい</a:t>
            </a:r>
            <a:endParaRPr kumimoji="1" lang="en-US" altLang="ja-JP" dirty="0"/>
          </a:p>
        </p:txBody>
      </p:sp>
      <p:sp>
        <p:nvSpPr>
          <p:cNvPr id="134" name="吹き出し: 角を丸めた四角形 133">
            <a:extLst>
              <a:ext uri="{FF2B5EF4-FFF2-40B4-BE49-F238E27FC236}">
                <a16:creationId xmlns:a16="http://schemas.microsoft.com/office/drawing/2014/main" id="{E0E96C1A-0832-40AE-8D1C-72D645C4AE32}"/>
              </a:ext>
            </a:extLst>
          </p:cNvPr>
          <p:cNvSpPr/>
          <p:nvPr/>
        </p:nvSpPr>
        <p:spPr>
          <a:xfrm>
            <a:off x="55619" y="3323994"/>
            <a:ext cx="2640275" cy="750638"/>
          </a:xfrm>
          <a:prstGeom prst="wedgeRoundRectCallout">
            <a:avLst>
              <a:gd name="adj1" fmla="val -4173"/>
              <a:gd name="adj2" fmla="val 188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信号源に要求される位相雑音などは要調査</a:t>
            </a:r>
          </a:p>
        </p:txBody>
      </p:sp>
    </p:spTree>
    <p:extLst>
      <p:ext uri="{BB962C8B-B14F-4D97-AF65-F5344CB8AC3E}">
        <p14:creationId xmlns:p14="http://schemas.microsoft.com/office/powerpoint/2010/main" val="3258936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左中かっこ 76">
            <a:extLst>
              <a:ext uri="{FF2B5EF4-FFF2-40B4-BE49-F238E27FC236}">
                <a16:creationId xmlns:a16="http://schemas.microsoft.com/office/drawing/2014/main" id="{2725E7AF-9651-4872-BE96-DF22CA6D3A6A}"/>
              </a:ext>
            </a:extLst>
          </p:cNvPr>
          <p:cNvSpPr/>
          <p:nvPr/>
        </p:nvSpPr>
        <p:spPr>
          <a:xfrm rot="16200000">
            <a:off x="3785937" y="2847199"/>
            <a:ext cx="223242" cy="3388880"/>
          </a:xfrm>
          <a:prstGeom prst="leftBrace">
            <a:avLst>
              <a:gd name="adj1" fmla="val 4274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F2C23F6-4A44-1F2B-8E24-C38D75076466}"/>
              </a:ext>
            </a:extLst>
          </p:cNvPr>
          <p:cNvSpPr txBox="1"/>
          <p:nvPr/>
        </p:nvSpPr>
        <p:spPr>
          <a:xfrm>
            <a:off x="245289" y="2022473"/>
            <a:ext cx="1396703" cy="523220"/>
          </a:xfrm>
          <a:prstGeom prst="rect">
            <a:avLst/>
          </a:prstGeom>
          <a:noFill/>
        </p:spPr>
        <p:txBody>
          <a:bodyPr wrap="square" rtlCol="0">
            <a:spAutoFit/>
          </a:bodyPr>
          <a:lstStyle/>
          <a:p>
            <a:r>
              <a:rPr lang="ja-JP" altLang="en-US" sz="1400" dirty="0"/>
              <a:t>アンプ</a:t>
            </a:r>
            <a:r>
              <a:rPr lang="en-US" altLang="ja-JP" sz="1400" dirty="0"/>
              <a:t>/</a:t>
            </a:r>
            <a:r>
              <a:rPr lang="ja-JP" altLang="en-US" sz="1400" dirty="0"/>
              <a:t>信号源</a:t>
            </a:r>
            <a:endParaRPr lang="en-US" altLang="ja-JP" sz="1400" dirty="0"/>
          </a:p>
          <a:p>
            <a:r>
              <a:rPr lang="ja-JP" altLang="en-US" sz="1400" dirty="0"/>
              <a:t>出力</a:t>
            </a:r>
          </a:p>
        </p:txBody>
      </p:sp>
      <p:sp>
        <p:nvSpPr>
          <p:cNvPr id="6" name="テキスト ボックス 5">
            <a:extLst>
              <a:ext uri="{FF2B5EF4-FFF2-40B4-BE49-F238E27FC236}">
                <a16:creationId xmlns:a16="http://schemas.microsoft.com/office/drawing/2014/main" id="{EA76B745-0E37-6912-5319-91841E32802E}"/>
              </a:ext>
            </a:extLst>
          </p:cNvPr>
          <p:cNvSpPr txBox="1"/>
          <p:nvPr/>
        </p:nvSpPr>
        <p:spPr>
          <a:xfrm>
            <a:off x="4276404" y="1326825"/>
            <a:ext cx="2219719" cy="338554"/>
          </a:xfrm>
          <a:prstGeom prst="rect">
            <a:avLst/>
          </a:prstGeom>
          <a:noFill/>
          <a:ln>
            <a:noFill/>
          </a:ln>
        </p:spPr>
        <p:txBody>
          <a:bodyPr wrap="square" rtlCol="0">
            <a:spAutoFit/>
          </a:bodyPr>
          <a:lstStyle/>
          <a:p>
            <a:r>
              <a:rPr lang="en-US" altLang="ja-JP" sz="1600" dirty="0"/>
              <a:t>EIRP</a:t>
            </a:r>
            <a:endParaRPr lang="ja-JP" altLang="en-US" sz="1600"/>
          </a:p>
        </p:txBody>
      </p:sp>
      <p:cxnSp>
        <p:nvCxnSpPr>
          <p:cNvPr id="9" name="直線コネクタ 8">
            <a:extLst>
              <a:ext uri="{FF2B5EF4-FFF2-40B4-BE49-F238E27FC236}">
                <a16:creationId xmlns:a16="http://schemas.microsoft.com/office/drawing/2014/main" id="{7F9413C5-23C2-8D53-BB0B-3A61ED21AF64}"/>
              </a:ext>
            </a:extLst>
          </p:cNvPr>
          <p:cNvCxnSpPr>
            <a:cxnSpLocks/>
          </p:cNvCxnSpPr>
          <p:nvPr/>
        </p:nvCxnSpPr>
        <p:spPr>
          <a:xfrm>
            <a:off x="1132792" y="2285752"/>
            <a:ext cx="1403357"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E76A0B01-9564-DFA9-945D-5B231F122818}"/>
              </a:ext>
            </a:extLst>
          </p:cNvPr>
          <p:cNvCxnSpPr>
            <a:cxnSpLocks/>
          </p:cNvCxnSpPr>
          <p:nvPr/>
        </p:nvCxnSpPr>
        <p:spPr>
          <a:xfrm>
            <a:off x="2912166" y="1785383"/>
            <a:ext cx="1355901" cy="0"/>
          </a:xfrm>
          <a:prstGeom prst="line">
            <a:avLst/>
          </a:prstGeom>
          <a:ln w="12700">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3" name="直線矢印コネクタ 12">
            <a:extLst>
              <a:ext uri="{FF2B5EF4-FFF2-40B4-BE49-F238E27FC236}">
                <a16:creationId xmlns:a16="http://schemas.microsoft.com/office/drawing/2014/main" id="{6F39E213-ECA6-B217-818E-9A597190305E}"/>
              </a:ext>
            </a:extLst>
          </p:cNvPr>
          <p:cNvCxnSpPr>
            <a:cxnSpLocks/>
          </p:cNvCxnSpPr>
          <p:nvPr/>
        </p:nvCxnSpPr>
        <p:spPr>
          <a:xfrm flipV="1">
            <a:off x="3170583" y="1828800"/>
            <a:ext cx="0" cy="98679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723E72BF-91ED-82F6-7B8B-922F5D12B82E}"/>
              </a:ext>
            </a:extLst>
          </p:cNvPr>
          <p:cNvCxnSpPr>
            <a:cxnSpLocks/>
          </p:cNvCxnSpPr>
          <p:nvPr/>
        </p:nvCxnSpPr>
        <p:spPr>
          <a:xfrm>
            <a:off x="2146854" y="2850948"/>
            <a:ext cx="1341783"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直線矢印コネクタ 16">
            <a:extLst>
              <a:ext uri="{FF2B5EF4-FFF2-40B4-BE49-F238E27FC236}">
                <a16:creationId xmlns:a16="http://schemas.microsoft.com/office/drawing/2014/main" id="{1518F4C1-923D-B155-CD2E-7276681AEE5D}"/>
              </a:ext>
            </a:extLst>
          </p:cNvPr>
          <p:cNvCxnSpPr>
            <a:cxnSpLocks/>
          </p:cNvCxnSpPr>
          <p:nvPr/>
        </p:nvCxnSpPr>
        <p:spPr>
          <a:xfrm>
            <a:off x="2368168" y="2324721"/>
            <a:ext cx="0" cy="50806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0" name="テキスト ボックス 19">
            <a:extLst>
              <a:ext uri="{FF2B5EF4-FFF2-40B4-BE49-F238E27FC236}">
                <a16:creationId xmlns:a16="http://schemas.microsoft.com/office/drawing/2014/main" id="{9416AF58-1E5E-743B-2513-EE1ED107BDFA}"/>
              </a:ext>
            </a:extLst>
          </p:cNvPr>
          <p:cNvSpPr txBox="1"/>
          <p:nvPr/>
        </p:nvSpPr>
        <p:spPr>
          <a:xfrm>
            <a:off x="2325815" y="2427076"/>
            <a:ext cx="740278" cy="246221"/>
          </a:xfrm>
          <a:prstGeom prst="rect">
            <a:avLst/>
          </a:prstGeom>
          <a:noFill/>
        </p:spPr>
        <p:txBody>
          <a:bodyPr wrap="square" rtlCol="0">
            <a:spAutoFit/>
          </a:bodyPr>
          <a:lstStyle/>
          <a:p>
            <a:r>
              <a:rPr lang="en-US" altLang="ja-JP" sz="1000" dirty="0"/>
              <a:t>IL: </a:t>
            </a:r>
            <a:r>
              <a:rPr lang="en-US" altLang="ja-JP" sz="1000" dirty="0">
                <a:solidFill>
                  <a:schemeClr val="accent2"/>
                </a:solidFill>
              </a:rPr>
              <a:t>10dB</a:t>
            </a:r>
          </a:p>
        </p:txBody>
      </p:sp>
      <p:cxnSp>
        <p:nvCxnSpPr>
          <p:cNvPr id="25" name="直線矢印コネクタ 24">
            <a:extLst>
              <a:ext uri="{FF2B5EF4-FFF2-40B4-BE49-F238E27FC236}">
                <a16:creationId xmlns:a16="http://schemas.microsoft.com/office/drawing/2014/main" id="{818B2D00-3B20-DDC6-5190-941D6880A847}"/>
              </a:ext>
            </a:extLst>
          </p:cNvPr>
          <p:cNvCxnSpPr>
            <a:cxnSpLocks/>
          </p:cNvCxnSpPr>
          <p:nvPr/>
        </p:nvCxnSpPr>
        <p:spPr>
          <a:xfrm>
            <a:off x="4094921" y="1794586"/>
            <a:ext cx="0" cy="187523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8" name="テキスト ボックス 27">
            <a:extLst>
              <a:ext uri="{FF2B5EF4-FFF2-40B4-BE49-F238E27FC236}">
                <a16:creationId xmlns:a16="http://schemas.microsoft.com/office/drawing/2014/main" id="{F6CB9EE0-953F-5A71-3BA2-312780943D0B}"/>
              </a:ext>
            </a:extLst>
          </p:cNvPr>
          <p:cNvSpPr txBox="1"/>
          <p:nvPr/>
        </p:nvSpPr>
        <p:spPr>
          <a:xfrm>
            <a:off x="4058087" y="2206233"/>
            <a:ext cx="1148175" cy="646331"/>
          </a:xfrm>
          <a:prstGeom prst="rect">
            <a:avLst/>
          </a:prstGeom>
          <a:noFill/>
        </p:spPr>
        <p:txBody>
          <a:bodyPr wrap="square" rtlCol="0">
            <a:spAutoFit/>
          </a:bodyPr>
          <a:lstStyle/>
          <a:p>
            <a:r>
              <a:rPr lang="ja-JP" altLang="en-US" sz="1200" dirty="0"/>
              <a:t>伝搬損失</a:t>
            </a:r>
            <a:r>
              <a:rPr lang="en-US" altLang="ja-JP" sz="1200" dirty="0"/>
              <a:t> 30m</a:t>
            </a:r>
          </a:p>
          <a:p>
            <a:r>
              <a:rPr lang="en-US" altLang="ja-JP" sz="1200" dirty="0"/>
              <a:t>111.5 dB</a:t>
            </a:r>
          </a:p>
          <a:p>
            <a:endParaRPr lang="en-US" altLang="ja-JP" sz="1200" dirty="0"/>
          </a:p>
        </p:txBody>
      </p:sp>
      <p:cxnSp>
        <p:nvCxnSpPr>
          <p:cNvPr id="38" name="直線コネクタ 37">
            <a:extLst>
              <a:ext uri="{FF2B5EF4-FFF2-40B4-BE49-F238E27FC236}">
                <a16:creationId xmlns:a16="http://schemas.microsoft.com/office/drawing/2014/main" id="{704E6E9F-FBA4-4560-35EC-EF3E62319914}"/>
              </a:ext>
            </a:extLst>
          </p:cNvPr>
          <p:cNvCxnSpPr>
            <a:cxnSpLocks/>
          </p:cNvCxnSpPr>
          <p:nvPr/>
        </p:nvCxnSpPr>
        <p:spPr>
          <a:xfrm>
            <a:off x="3795599" y="4182596"/>
            <a:ext cx="1579591" cy="0"/>
          </a:xfrm>
          <a:prstGeom prst="line">
            <a:avLst/>
          </a:prstGeom>
          <a:ln w="12700"/>
        </p:spPr>
        <p:style>
          <a:lnRef idx="1">
            <a:schemeClr val="dk1"/>
          </a:lnRef>
          <a:fillRef idx="0">
            <a:schemeClr val="dk1"/>
          </a:fillRef>
          <a:effectRef idx="0">
            <a:schemeClr val="dk1"/>
          </a:effectRef>
          <a:fontRef idx="minor">
            <a:schemeClr val="tx1"/>
          </a:fontRef>
        </p:style>
      </p:cxnSp>
      <p:sp>
        <p:nvSpPr>
          <p:cNvPr id="39" name="テキスト ボックス 38">
            <a:extLst>
              <a:ext uri="{FF2B5EF4-FFF2-40B4-BE49-F238E27FC236}">
                <a16:creationId xmlns:a16="http://schemas.microsoft.com/office/drawing/2014/main" id="{24C4E121-7923-81FD-B18E-E93E1DAF8B05}"/>
              </a:ext>
            </a:extLst>
          </p:cNvPr>
          <p:cNvSpPr txBox="1"/>
          <p:nvPr/>
        </p:nvSpPr>
        <p:spPr>
          <a:xfrm>
            <a:off x="2470096" y="3690751"/>
            <a:ext cx="1564839" cy="430887"/>
          </a:xfrm>
          <a:prstGeom prst="rect">
            <a:avLst/>
          </a:prstGeom>
          <a:noFill/>
        </p:spPr>
        <p:txBody>
          <a:bodyPr wrap="square" rtlCol="0">
            <a:spAutoFit/>
          </a:bodyPr>
          <a:lstStyle/>
          <a:p>
            <a:pPr algn="r"/>
            <a:r>
              <a:rPr lang="en-US" altLang="ja-JP" sz="1100" dirty="0"/>
              <a:t>Fading Margin</a:t>
            </a:r>
          </a:p>
          <a:p>
            <a:pPr algn="r"/>
            <a:r>
              <a:rPr lang="en-US" altLang="ja-JP" sz="1100" dirty="0">
                <a:solidFill>
                  <a:schemeClr val="accent2"/>
                </a:solidFill>
              </a:rPr>
              <a:t>5dB</a:t>
            </a:r>
            <a:endParaRPr lang="ja-JP" altLang="en-US" sz="1100">
              <a:solidFill>
                <a:schemeClr val="accent2"/>
              </a:solidFill>
            </a:endParaRPr>
          </a:p>
        </p:txBody>
      </p:sp>
      <p:cxnSp>
        <p:nvCxnSpPr>
          <p:cNvPr id="42" name="直線コネクタ 41">
            <a:extLst>
              <a:ext uri="{FF2B5EF4-FFF2-40B4-BE49-F238E27FC236}">
                <a16:creationId xmlns:a16="http://schemas.microsoft.com/office/drawing/2014/main" id="{D9C23AAF-97A4-A279-8030-0E885BA5171E}"/>
              </a:ext>
            </a:extLst>
          </p:cNvPr>
          <p:cNvCxnSpPr>
            <a:cxnSpLocks/>
          </p:cNvCxnSpPr>
          <p:nvPr/>
        </p:nvCxnSpPr>
        <p:spPr>
          <a:xfrm>
            <a:off x="3795597" y="3669823"/>
            <a:ext cx="591739"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4" name="直線矢印コネクタ 43">
            <a:extLst>
              <a:ext uri="{FF2B5EF4-FFF2-40B4-BE49-F238E27FC236}">
                <a16:creationId xmlns:a16="http://schemas.microsoft.com/office/drawing/2014/main" id="{60D3D9F5-0E4A-DD04-4172-1B3D384355B3}"/>
              </a:ext>
            </a:extLst>
          </p:cNvPr>
          <p:cNvCxnSpPr>
            <a:cxnSpLocks/>
          </p:cNvCxnSpPr>
          <p:nvPr/>
        </p:nvCxnSpPr>
        <p:spPr>
          <a:xfrm>
            <a:off x="4098883" y="3624651"/>
            <a:ext cx="0" cy="52987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47" name="直線矢印コネクタ 46">
            <a:extLst>
              <a:ext uri="{FF2B5EF4-FFF2-40B4-BE49-F238E27FC236}">
                <a16:creationId xmlns:a16="http://schemas.microsoft.com/office/drawing/2014/main" id="{52F91A36-6D4D-802A-6C56-4BE524524076}"/>
              </a:ext>
            </a:extLst>
          </p:cNvPr>
          <p:cNvCxnSpPr>
            <a:cxnSpLocks/>
          </p:cNvCxnSpPr>
          <p:nvPr/>
        </p:nvCxnSpPr>
        <p:spPr>
          <a:xfrm flipV="1">
            <a:off x="4989904" y="3263415"/>
            <a:ext cx="0" cy="91566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0" name="テキスト ボックス 49">
            <a:extLst>
              <a:ext uri="{FF2B5EF4-FFF2-40B4-BE49-F238E27FC236}">
                <a16:creationId xmlns:a16="http://schemas.microsoft.com/office/drawing/2014/main" id="{E38291DE-C6E8-EFDF-3893-9F051C89DE93}"/>
              </a:ext>
            </a:extLst>
          </p:cNvPr>
          <p:cNvSpPr txBox="1"/>
          <p:nvPr/>
        </p:nvSpPr>
        <p:spPr>
          <a:xfrm>
            <a:off x="4963010" y="3484469"/>
            <a:ext cx="1425922" cy="461665"/>
          </a:xfrm>
          <a:prstGeom prst="rect">
            <a:avLst/>
          </a:prstGeom>
          <a:noFill/>
        </p:spPr>
        <p:txBody>
          <a:bodyPr wrap="square" rtlCol="0">
            <a:spAutoFit/>
          </a:bodyPr>
          <a:lstStyle/>
          <a:p>
            <a:r>
              <a:rPr lang="en-US" altLang="ja-JP" sz="1200" dirty="0"/>
              <a:t>Rx Ant. Gain</a:t>
            </a:r>
          </a:p>
          <a:p>
            <a:r>
              <a:rPr lang="en-US" altLang="ja-JP" sz="1200" dirty="0"/>
              <a:t>25 </a:t>
            </a:r>
            <a:r>
              <a:rPr lang="en-US" altLang="ja-JP" sz="1200" dirty="0" err="1"/>
              <a:t>dBi</a:t>
            </a:r>
            <a:endParaRPr lang="ja-JP" altLang="en-US" sz="1200" dirty="0"/>
          </a:p>
        </p:txBody>
      </p:sp>
      <p:cxnSp>
        <p:nvCxnSpPr>
          <p:cNvPr id="55" name="直線矢印コネクタ 54">
            <a:extLst>
              <a:ext uri="{FF2B5EF4-FFF2-40B4-BE49-F238E27FC236}">
                <a16:creationId xmlns:a16="http://schemas.microsoft.com/office/drawing/2014/main" id="{9F2EDE7D-984E-1946-F735-DF90F75EB611}"/>
              </a:ext>
            </a:extLst>
          </p:cNvPr>
          <p:cNvCxnSpPr>
            <a:cxnSpLocks/>
          </p:cNvCxnSpPr>
          <p:nvPr/>
        </p:nvCxnSpPr>
        <p:spPr>
          <a:xfrm flipV="1">
            <a:off x="5738691" y="2589282"/>
            <a:ext cx="0" cy="63874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7" name="テキスト ボックス 56">
            <a:extLst>
              <a:ext uri="{FF2B5EF4-FFF2-40B4-BE49-F238E27FC236}">
                <a16:creationId xmlns:a16="http://schemas.microsoft.com/office/drawing/2014/main" id="{473369FD-634C-66ED-C7D5-5A980D0B0356}"/>
              </a:ext>
            </a:extLst>
          </p:cNvPr>
          <p:cNvSpPr txBox="1"/>
          <p:nvPr/>
        </p:nvSpPr>
        <p:spPr>
          <a:xfrm>
            <a:off x="5535740" y="2010849"/>
            <a:ext cx="1207492" cy="461665"/>
          </a:xfrm>
          <a:prstGeom prst="rect">
            <a:avLst/>
          </a:prstGeom>
          <a:noFill/>
        </p:spPr>
        <p:txBody>
          <a:bodyPr wrap="square" rtlCol="0">
            <a:spAutoFit/>
          </a:bodyPr>
          <a:lstStyle/>
          <a:p>
            <a:r>
              <a:rPr lang="en-US" altLang="ja-JP" sz="1200" dirty="0"/>
              <a:t>LNA Gain</a:t>
            </a:r>
          </a:p>
          <a:p>
            <a:r>
              <a:rPr lang="en-US" altLang="ja-JP" sz="1200" dirty="0"/>
              <a:t>(</a:t>
            </a:r>
            <a:r>
              <a:rPr lang="en-US" altLang="ja-JP" sz="1200" dirty="0">
                <a:solidFill>
                  <a:schemeClr val="accent2"/>
                </a:solidFill>
              </a:rPr>
              <a:t>20 dB</a:t>
            </a:r>
            <a:r>
              <a:rPr lang="en-US" altLang="ja-JP" sz="1200" dirty="0"/>
              <a:t>)</a:t>
            </a:r>
            <a:endParaRPr lang="ja-JP" altLang="en-US" sz="1200" dirty="0"/>
          </a:p>
        </p:txBody>
      </p:sp>
      <p:cxnSp>
        <p:nvCxnSpPr>
          <p:cNvPr id="58" name="直線コネクタ 57">
            <a:extLst>
              <a:ext uri="{FF2B5EF4-FFF2-40B4-BE49-F238E27FC236}">
                <a16:creationId xmlns:a16="http://schemas.microsoft.com/office/drawing/2014/main" id="{A95BF70D-D63A-76B3-40E8-A74667BB69EB}"/>
              </a:ext>
            </a:extLst>
          </p:cNvPr>
          <p:cNvCxnSpPr>
            <a:cxnSpLocks/>
          </p:cNvCxnSpPr>
          <p:nvPr/>
        </p:nvCxnSpPr>
        <p:spPr>
          <a:xfrm>
            <a:off x="5628516" y="2529399"/>
            <a:ext cx="1171731"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2" name="直線矢印コネクタ 61">
            <a:extLst>
              <a:ext uri="{FF2B5EF4-FFF2-40B4-BE49-F238E27FC236}">
                <a16:creationId xmlns:a16="http://schemas.microsoft.com/office/drawing/2014/main" id="{8A8F5837-CC20-445A-0F35-291CBE4CFE7C}"/>
              </a:ext>
            </a:extLst>
          </p:cNvPr>
          <p:cNvCxnSpPr>
            <a:cxnSpLocks/>
          </p:cNvCxnSpPr>
          <p:nvPr/>
        </p:nvCxnSpPr>
        <p:spPr>
          <a:xfrm>
            <a:off x="6601043" y="2545990"/>
            <a:ext cx="0" cy="50806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63" name="テキスト ボックス 62">
            <a:extLst>
              <a:ext uri="{FF2B5EF4-FFF2-40B4-BE49-F238E27FC236}">
                <a16:creationId xmlns:a16="http://schemas.microsoft.com/office/drawing/2014/main" id="{1F6B2528-6349-B15B-3F39-10C13679C11D}"/>
              </a:ext>
            </a:extLst>
          </p:cNvPr>
          <p:cNvSpPr txBox="1"/>
          <p:nvPr/>
        </p:nvSpPr>
        <p:spPr>
          <a:xfrm>
            <a:off x="6557827" y="2674508"/>
            <a:ext cx="1980898" cy="276999"/>
          </a:xfrm>
          <a:prstGeom prst="rect">
            <a:avLst/>
          </a:prstGeom>
          <a:noFill/>
        </p:spPr>
        <p:txBody>
          <a:bodyPr wrap="square" rtlCol="0">
            <a:spAutoFit/>
          </a:bodyPr>
          <a:lstStyle/>
          <a:p>
            <a:r>
              <a:rPr lang="ja-JP" altLang="en-US" sz="1200" dirty="0"/>
              <a:t>インプリ</a:t>
            </a:r>
            <a:r>
              <a:rPr lang="en-US" altLang="ja-JP" sz="1200" dirty="0"/>
              <a:t>Loss</a:t>
            </a:r>
            <a:r>
              <a:rPr lang="en-US" altLang="ja-JP" sz="1000" dirty="0"/>
              <a:t> (</a:t>
            </a:r>
            <a:r>
              <a:rPr lang="en-US" altLang="ja-JP" sz="1000" dirty="0">
                <a:solidFill>
                  <a:schemeClr val="accent2"/>
                </a:solidFill>
              </a:rPr>
              <a:t>10dB</a:t>
            </a:r>
            <a:r>
              <a:rPr lang="ja-JP" altLang="en-US" sz="1000" dirty="0">
                <a:solidFill>
                  <a:schemeClr val="accent2"/>
                </a:solidFill>
              </a:rPr>
              <a:t>と仮定</a:t>
            </a:r>
            <a:r>
              <a:rPr lang="en-US" altLang="ja-JP" sz="1000" dirty="0"/>
              <a:t>)</a:t>
            </a:r>
            <a:endParaRPr lang="ja-JP" altLang="en-US" sz="1200" dirty="0"/>
          </a:p>
        </p:txBody>
      </p:sp>
      <p:cxnSp>
        <p:nvCxnSpPr>
          <p:cNvPr id="64" name="直線コネクタ 63">
            <a:extLst>
              <a:ext uri="{FF2B5EF4-FFF2-40B4-BE49-F238E27FC236}">
                <a16:creationId xmlns:a16="http://schemas.microsoft.com/office/drawing/2014/main" id="{47B07D20-5913-BA63-0257-81055905F042}"/>
              </a:ext>
            </a:extLst>
          </p:cNvPr>
          <p:cNvCxnSpPr>
            <a:cxnSpLocks/>
          </p:cNvCxnSpPr>
          <p:nvPr/>
        </p:nvCxnSpPr>
        <p:spPr>
          <a:xfrm>
            <a:off x="6388933" y="3094138"/>
            <a:ext cx="1717100" cy="0"/>
          </a:xfrm>
          <a:prstGeom prst="line">
            <a:avLst/>
          </a:prstGeom>
          <a:ln w="12700"/>
        </p:spPr>
        <p:style>
          <a:lnRef idx="1">
            <a:schemeClr val="dk1"/>
          </a:lnRef>
          <a:fillRef idx="0">
            <a:schemeClr val="dk1"/>
          </a:fillRef>
          <a:effectRef idx="0">
            <a:schemeClr val="dk1"/>
          </a:effectRef>
          <a:fontRef idx="minor">
            <a:schemeClr val="tx1"/>
          </a:fontRef>
        </p:style>
      </p:cxnSp>
      <p:sp>
        <p:nvSpPr>
          <p:cNvPr id="67" name="テキスト ボックス 66">
            <a:extLst>
              <a:ext uri="{FF2B5EF4-FFF2-40B4-BE49-F238E27FC236}">
                <a16:creationId xmlns:a16="http://schemas.microsoft.com/office/drawing/2014/main" id="{48568748-CB33-C491-FDAC-176877E0BD67}"/>
              </a:ext>
            </a:extLst>
          </p:cNvPr>
          <p:cNvSpPr txBox="1"/>
          <p:nvPr/>
        </p:nvSpPr>
        <p:spPr>
          <a:xfrm>
            <a:off x="8103290" y="2959947"/>
            <a:ext cx="3090257" cy="338554"/>
          </a:xfrm>
          <a:prstGeom prst="rect">
            <a:avLst/>
          </a:prstGeom>
          <a:noFill/>
        </p:spPr>
        <p:txBody>
          <a:bodyPr wrap="square" rtlCol="0">
            <a:spAutoFit/>
          </a:bodyPr>
          <a:lstStyle/>
          <a:p>
            <a:r>
              <a:rPr lang="ja-JP" altLang="en-US" sz="1600" dirty="0"/>
              <a:t>受信電力</a:t>
            </a:r>
            <a:r>
              <a:rPr lang="en-US" altLang="ja-JP" sz="1600" dirty="0"/>
              <a:t> : -63 + 13 = -50dBm</a:t>
            </a:r>
            <a:endParaRPr lang="ja-JP" altLang="en-US" sz="1600" dirty="0"/>
          </a:p>
        </p:txBody>
      </p:sp>
      <p:cxnSp>
        <p:nvCxnSpPr>
          <p:cNvPr id="71" name="直線コネクタ 70">
            <a:extLst>
              <a:ext uri="{FF2B5EF4-FFF2-40B4-BE49-F238E27FC236}">
                <a16:creationId xmlns:a16="http://schemas.microsoft.com/office/drawing/2014/main" id="{A36E071F-A366-F0B2-E220-D3C6C58530FE}"/>
              </a:ext>
            </a:extLst>
          </p:cNvPr>
          <p:cNvCxnSpPr>
            <a:cxnSpLocks/>
          </p:cNvCxnSpPr>
          <p:nvPr/>
        </p:nvCxnSpPr>
        <p:spPr>
          <a:xfrm>
            <a:off x="4838721" y="6350031"/>
            <a:ext cx="2167561" cy="0"/>
          </a:xfrm>
          <a:prstGeom prst="line">
            <a:avLst/>
          </a:prstGeom>
          <a:ln w="12700">
            <a:solidFill>
              <a:schemeClr val="accent5"/>
            </a:solidFill>
          </a:ln>
        </p:spPr>
        <p:style>
          <a:lnRef idx="1">
            <a:schemeClr val="dk1"/>
          </a:lnRef>
          <a:fillRef idx="0">
            <a:schemeClr val="dk1"/>
          </a:fillRef>
          <a:effectRef idx="0">
            <a:schemeClr val="dk1"/>
          </a:effectRef>
          <a:fontRef idx="minor">
            <a:schemeClr val="tx1"/>
          </a:fontRef>
        </p:style>
      </p:cxnSp>
      <p:sp>
        <p:nvSpPr>
          <p:cNvPr id="73" name="テキスト ボックス 72">
            <a:extLst>
              <a:ext uri="{FF2B5EF4-FFF2-40B4-BE49-F238E27FC236}">
                <a16:creationId xmlns:a16="http://schemas.microsoft.com/office/drawing/2014/main" id="{216745DA-9D71-AA11-7275-6E21DA351C29}"/>
              </a:ext>
            </a:extLst>
          </p:cNvPr>
          <p:cNvSpPr txBox="1"/>
          <p:nvPr/>
        </p:nvSpPr>
        <p:spPr>
          <a:xfrm>
            <a:off x="6954082" y="6201601"/>
            <a:ext cx="2962725" cy="338554"/>
          </a:xfrm>
          <a:prstGeom prst="rect">
            <a:avLst/>
          </a:prstGeom>
          <a:noFill/>
        </p:spPr>
        <p:txBody>
          <a:bodyPr wrap="square" rtlCol="0">
            <a:spAutoFit/>
          </a:bodyPr>
          <a:lstStyle/>
          <a:p>
            <a:r>
              <a:rPr lang="ja-JP" altLang="en-US" sz="1600">
                <a:solidFill>
                  <a:schemeClr val="accent5"/>
                </a:solidFill>
              </a:rPr>
              <a:t>熱雑音</a:t>
            </a:r>
            <a:r>
              <a:rPr lang="en-US" altLang="ja-JP" sz="1600" dirty="0">
                <a:solidFill>
                  <a:schemeClr val="accent5"/>
                </a:solidFill>
              </a:rPr>
              <a:t> (</a:t>
            </a:r>
            <a:r>
              <a:rPr lang="en-US" altLang="ja-JP" sz="1600" dirty="0" err="1">
                <a:solidFill>
                  <a:schemeClr val="accent5"/>
                </a:solidFill>
              </a:rPr>
              <a:t>Nt</a:t>
            </a:r>
            <a:r>
              <a:rPr lang="en-US" altLang="ja-JP" sz="1600" dirty="0">
                <a:solidFill>
                  <a:schemeClr val="accent5"/>
                </a:solidFill>
              </a:rPr>
              <a:t>) -174dBm/Hz</a:t>
            </a:r>
            <a:endParaRPr lang="ja-JP" altLang="en-US" sz="1600">
              <a:solidFill>
                <a:schemeClr val="accent5"/>
              </a:solidFill>
            </a:endParaRPr>
          </a:p>
        </p:txBody>
      </p:sp>
      <p:cxnSp>
        <p:nvCxnSpPr>
          <p:cNvPr id="74" name="直線矢印コネクタ 73">
            <a:extLst>
              <a:ext uri="{FF2B5EF4-FFF2-40B4-BE49-F238E27FC236}">
                <a16:creationId xmlns:a16="http://schemas.microsoft.com/office/drawing/2014/main" id="{914DC718-04F8-E0F8-86A6-1EB1BE585BEB}"/>
              </a:ext>
            </a:extLst>
          </p:cNvPr>
          <p:cNvCxnSpPr>
            <a:cxnSpLocks/>
          </p:cNvCxnSpPr>
          <p:nvPr/>
        </p:nvCxnSpPr>
        <p:spPr>
          <a:xfrm flipV="1">
            <a:off x="7808477" y="4731588"/>
            <a:ext cx="0" cy="527253"/>
          </a:xfrm>
          <a:prstGeom prst="straightConnector1">
            <a:avLst/>
          </a:prstGeom>
          <a:ln w="12700">
            <a:solidFill>
              <a:schemeClr val="accent5"/>
            </a:solidFill>
            <a:tailEnd type="triangle"/>
          </a:ln>
        </p:spPr>
        <p:style>
          <a:lnRef idx="1">
            <a:schemeClr val="dk1"/>
          </a:lnRef>
          <a:fillRef idx="0">
            <a:schemeClr val="dk1"/>
          </a:fillRef>
          <a:effectRef idx="0">
            <a:schemeClr val="dk1"/>
          </a:effectRef>
          <a:fontRef idx="minor">
            <a:schemeClr val="tx1"/>
          </a:fontRef>
        </p:style>
      </p:cxnSp>
      <p:sp>
        <p:nvSpPr>
          <p:cNvPr id="75" name="テキスト ボックス 74">
            <a:extLst>
              <a:ext uri="{FF2B5EF4-FFF2-40B4-BE49-F238E27FC236}">
                <a16:creationId xmlns:a16="http://schemas.microsoft.com/office/drawing/2014/main" id="{5E3F0775-ABCD-6ACF-8E88-F9EB6DE7A6D9}"/>
              </a:ext>
            </a:extLst>
          </p:cNvPr>
          <p:cNvSpPr txBox="1"/>
          <p:nvPr/>
        </p:nvSpPr>
        <p:spPr>
          <a:xfrm>
            <a:off x="7823795" y="4843303"/>
            <a:ext cx="1252701" cy="307777"/>
          </a:xfrm>
          <a:prstGeom prst="rect">
            <a:avLst/>
          </a:prstGeom>
          <a:noFill/>
        </p:spPr>
        <p:txBody>
          <a:bodyPr wrap="square" rtlCol="0">
            <a:spAutoFit/>
          </a:bodyPr>
          <a:lstStyle/>
          <a:p>
            <a:r>
              <a:rPr lang="en-US" altLang="ja-JP" sz="1400" dirty="0" err="1">
                <a:solidFill>
                  <a:schemeClr val="accent5"/>
                </a:solidFill>
              </a:rPr>
              <a:t>Nf</a:t>
            </a:r>
            <a:r>
              <a:rPr lang="en-US" altLang="ja-JP" sz="1400" dirty="0">
                <a:solidFill>
                  <a:schemeClr val="accent5"/>
                </a:solidFill>
              </a:rPr>
              <a:t> = </a:t>
            </a:r>
            <a:r>
              <a:rPr lang="en-US" altLang="ja-JP" sz="1400" dirty="0">
                <a:solidFill>
                  <a:schemeClr val="accent2"/>
                </a:solidFill>
              </a:rPr>
              <a:t>15dB</a:t>
            </a:r>
            <a:endParaRPr lang="ja-JP" altLang="en-US" sz="1400" dirty="0">
              <a:solidFill>
                <a:schemeClr val="accent2"/>
              </a:solidFill>
            </a:endParaRPr>
          </a:p>
        </p:txBody>
      </p:sp>
      <p:cxnSp>
        <p:nvCxnSpPr>
          <p:cNvPr id="76" name="直線コネクタ 75">
            <a:extLst>
              <a:ext uri="{FF2B5EF4-FFF2-40B4-BE49-F238E27FC236}">
                <a16:creationId xmlns:a16="http://schemas.microsoft.com/office/drawing/2014/main" id="{368378B3-AE9A-9B3B-BDF5-8BA3E7C6E1F3}"/>
              </a:ext>
            </a:extLst>
          </p:cNvPr>
          <p:cNvCxnSpPr>
            <a:cxnSpLocks/>
          </p:cNvCxnSpPr>
          <p:nvPr/>
        </p:nvCxnSpPr>
        <p:spPr>
          <a:xfrm>
            <a:off x="6557096" y="5284943"/>
            <a:ext cx="1642803" cy="0"/>
          </a:xfrm>
          <a:prstGeom prst="line">
            <a:avLst/>
          </a:prstGeom>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79" name="直線矢印コネクタ 78">
            <a:extLst>
              <a:ext uri="{FF2B5EF4-FFF2-40B4-BE49-F238E27FC236}">
                <a16:creationId xmlns:a16="http://schemas.microsoft.com/office/drawing/2014/main" id="{01F3D46A-A6CB-B81D-64E0-608BBDE1F784}"/>
              </a:ext>
            </a:extLst>
          </p:cNvPr>
          <p:cNvCxnSpPr>
            <a:cxnSpLocks/>
          </p:cNvCxnSpPr>
          <p:nvPr/>
        </p:nvCxnSpPr>
        <p:spPr>
          <a:xfrm flipV="1">
            <a:off x="6743231" y="5284943"/>
            <a:ext cx="0" cy="1060729"/>
          </a:xfrm>
          <a:prstGeom prst="straightConnector1">
            <a:avLst/>
          </a:prstGeom>
          <a:ln w="12700">
            <a:solidFill>
              <a:schemeClr val="accent5"/>
            </a:solidFill>
            <a:tailEnd type="triangle"/>
          </a:ln>
        </p:spPr>
        <p:style>
          <a:lnRef idx="1">
            <a:schemeClr val="dk1"/>
          </a:lnRef>
          <a:fillRef idx="0">
            <a:schemeClr val="dk1"/>
          </a:fillRef>
          <a:effectRef idx="0">
            <a:schemeClr val="dk1"/>
          </a:effectRef>
          <a:fontRef idx="minor">
            <a:schemeClr val="tx1"/>
          </a:fontRef>
        </p:style>
      </p:cxnSp>
      <p:sp>
        <p:nvSpPr>
          <p:cNvPr id="80" name="テキスト ボックス 79">
            <a:extLst>
              <a:ext uri="{FF2B5EF4-FFF2-40B4-BE49-F238E27FC236}">
                <a16:creationId xmlns:a16="http://schemas.microsoft.com/office/drawing/2014/main" id="{8DF19DCD-8F5E-B2E5-C660-76050FCA69DB}"/>
              </a:ext>
            </a:extLst>
          </p:cNvPr>
          <p:cNvSpPr txBox="1"/>
          <p:nvPr/>
        </p:nvSpPr>
        <p:spPr>
          <a:xfrm>
            <a:off x="6725634" y="5645297"/>
            <a:ext cx="2350860" cy="307777"/>
          </a:xfrm>
          <a:prstGeom prst="rect">
            <a:avLst/>
          </a:prstGeom>
          <a:noFill/>
        </p:spPr>
        <p:txBody>
          <a:bodyPr wrap="square" rtlCol="0">
            <a:spAutoFit/>
          </a:bodyPr>
          <a:lstStyle/>
          <a:p>
            <a:r>
              <a:rPr lang="ja-JP" altLang="en-US" sz="1400">
                <a:solidFill>
                  <a:schemeClr val="accent5"/>
                </a:solidFill>
              </a:rPr>
              <a:t>帯域幅</a:t>
            </a:r>
            <a:r>
              <a:rPr lang="en-US" altLang="ja-JP" sz="1400" dirty="0">
                <a:solidFill>
                  <a:schemeClr val="accent5"/>
                </a:solidFill>
              </a:rPr>
              <a:t> 4GHz/Ch = +96dB</a:t>
            </a:r>
            <a:endParaRPr lang="ja-JP" altLang="en-US" sz="1400">
              <a:solidFill>
                <a:schemeClr val="accent5"/>
              </a:solidFill>
            </a:endParaRPr>
          </a:p>
        </p:txBody>
      </p:sp>
      <p:cxnSp>
        <p:nvCxnSpPr>
          <p:cNvPr id="81" name="直線コネクタ 80">
            <a:extLst>
              <a:ext uri="{FF2B5EF4-FFF2-40B4-BE49-F238E27FC236}">
                <a16:creationId xmlns:a16="http://schemas.microsoft.com/office/drawing/2014/main" id="{1AED7F81-7FAE-D093-2B3A-93992BBBE4B6}"/>
              </a:ext>
            </a:extLst>
          </p:cNvPr>
          <p:cNvCxnSpPr>
            <a:cxnSpLocks/>
          </p:cNvCxnSpPr>
          <p:nvPr/>
        </p:nvCxnSpPr>
        <p:spPr>
          <a:xfrm>
            <a:off x="7667973" y="4680203"/>
            <a:ext cx="1809660" cy="0"/>
          </a:xfrm>
          <a:prstGeom prst="line">
            <a:avLst/>
          </a:prstGeom>
          <a:ln w="12700">
            <a:solidFill>
              <a:schemeClr val="accent5"/>
            </a:solidFill>
          </a:ln>
        </p:spPr>
        <p:style>
          <a:lnRef idx="1">
            <a:schemeClr val="dk1"/>
          </a:lnRef>
          <a:fillRef idx="0">
            <a:schemeClr val="dk1"/>
          </a:fillRef>
          <a:effectRef idx="0">
            <a:schemeClr val="dk1"/>
          </a:effectRef>
          <a:fontRef idx="minor">
            <a:schemeClr val="tx1"/>
          </a:fontRef>
        </p:style>
      </p:cxnSp>
      <p:sp>
        <p:nvSpPr>
          <p:cNvPr id="82" name="テキスト ボックス 81">
            <a:extLst>
              <a:ext uri="{FF2B5EF4-FFF2-40B4-BE49-F238E27FC236}">
                <a16:creationId xmlns:a16="http://schemas.microsoft.com/office/drawing/2014/main" id="{16CD8F62-0C05-C530-929E-871E302FE431}"/>
              </a:ext>
            </a:extLst>
          </p:cNvPr>
          <p:cNvSpPr txBox="1"/>
          <p:nvPr/>
        </p:nvSpPr>
        <p:spPr>
          <a:xfrm>
            <a:off x="9600469" y="4548760"/>
            <a:ext cx="1954847" cy="584775"/>
          </a:xfrm>
          <a:prstGeom prst="rect">
            <a:avLst/>
          </a:prstGeom>
          <a:noFill/>
        </p:spPr>
        <p:txBody>
          <a:bodyPr wrap="square" rtlCol="0">
            <a:spAutoFit/>
          </a:bodyPr>
          <a:lstStyle/>
          <a:p>
            <a:r>
              <a:rPr lang="en-US" altLang="ja-JP" sz="1600" b="1" dirty="0">
                <a:solidFill>
                  <a:schemeClr val="accent5"/>
                </a:solidFill>
              </a:rPr>
              <a:t>Rx Noise (N)</a:t>
            </a:r>
          </a:p>
          <a:p>
            <a:r>
              <a:rPr lang="en-US" altLang="ja-JP" sz="1600" b="1" dirty="0">
                <a:solidFill>
                  <a:schemeClr val="accent5"/>
                </a:solidFill>
              </a:rPr>
              <a:t> - 63dBm</a:t>
            </a:r>
            <a:endParaRPr lang="ja-JP" altLang="en-US" sz="1600" b="1" dirty="0">
              <a:solidFill>
                <a:schemeClr val="accent5"/>
              </a:solidFill>
            </a:endParaRPr>
          </a:p>
        </p:txBody>
      </p:sp>
      <p:sp>
        <p:nvSpPr>
          <p:cNvPr id="83" name="円/楕円 82">
            <a:extLst>
              <a:ext uri="{FF2B5EF4-FFF2-40B4-BE49-F238E27FC236}">
                <a16:creationId xmlns:a16="http://schemas.microsoft.com/office/drawing/2014/main" id="{816B76D2-3BBE-BA90-A310-FE8D1192AE06}"/>
              </a:ext>
            </a:extLst>
          </p:cNvPr>
          <p:cNvSpPr/>
          <p:nvPr/>
        </p:nvSpPr>
        <p:spPr>
          <a:xfrm>
            <a:off x="9400485" y="4587815"/>
            <a:ext cx="184667" cy="168769"/>
          </a:xfrm>
          <a:prstGeom prst="ellipse">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p>
        </p:txBody>
      </p:sp>
      <p:sp>
        <p:nvSpPr>
          <p:cNvPr id="104" name="テキスト ボックス 103">
            <a:extLst>
              <a:ext uri="{FF2B5EF4-FFF2-40B4-BE49-F238E27FC236}">
                <a16:creationId xmlns:a16="http://schemas.microsoft.com/office/drawing/2014/main" id="{DF8C14CC-EC51-9864-9740-11E1FDA85EDA}"/>
              </a:ext>
            </a:extLst>
          </p:cNvPr>
          <p:cNvSpPr txBox="1"/>
          <p:nvPr/>
        </p:nvSpPr>
        <p:spPr>
          <a:xfrm>
            <a:off x="8133702" y="3792763"/>
            <a:ext cx="3540993" cy="338554"/>
          </a:xfrm>
          <a:prstGeom prst="rect">
            <a:avLst/>
          </a:prstGeom>
          <a:noFill/>
        </p:spPr>
        <p:txBody>
          <a:bodyPr wrap="square" rtlCol="0">
            <a:spAutoFit/>
          </a:bodyPr>
          <a:lstStyle/>
          <a:p>
            <a:r>
              <a:rPr lang="ja-JP" altLang="en-US" sz="1600" b="1" dirty="0"/>
              <a:t>所要</a:t>
            </a:r>
            <a:r>
              <a:rPr lang="en-US" altLang="ja-JP" sz="1600" b="1" dirty="0"/>
              <a:t>SNR : 13dB (16QAM MIMO)</a:t>
            </a:r>
            <a:endParaRPr lang="ja-JP" altLang="en-US" sz="1600" b="1" dirty="0"/>
          </a:p>
        </p:txBody>
      </p:sp>
      <p:cxnSp>
        <p:nvCxnSpPr>
          <p:cNvPr id="115" name="直線矢印コネクタ 114">
            <a:extLst>
              <a:ext uri="{FF2B5EF4-FFF2-40B4-BE49-F238E27FC236}">
                <a16:creationId xmlns:a16="http://schemas.microsoft.com/office/drawing/2014/main" id="{3050B561-92C1-F3EC-5987-13BB17AAF194}"/>
              </a:ext>
            </a:extLst>
          </p:cNvPr>
          <p:cNvCxnSpPr>
            <a:cxnSpLocks/>
          </p:cNvCxnSpPr>
          <p:nvPr/>
        </p:nvCxnSpPr>
        <p:spPr>
          <a:xfrm>
            <a:off x="8086448" y="3298501"/>
            <a:ext cx="10168" cy="135517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円/楕円 11">
            <a:extLst>
              <a:ext uri="{FF2B5EF4-FFF2-40B4-BE49-F238E27FC236}">
                <a16:creationId xmlns:a16="http://schemas.microsoft.com/office/drawing/2014/main" id="{CCD6F143-0318-0143-EBFC-D763C0251ED0}"/>
              </a:ext>
            </a:extLst>
          </p:cNvPr>
          <p:cNvSpPr/>
          <p:nvPr/>
        </p:nvSpPr>
        <p:spPr>
          <a:xfrm>
            <a:off x="7952609" y="3027887"/>
            <a:ext cx="184667" cy="1687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p>
        </p:txBody>
      </p:sp>
      <p:sp>
        <p:nvSpPr>
          <p:cNvPr id="14" name="テキスト ボックス 13">
            <a:extLst>
              <a:ext uri="{FF2B5EF4-FFF2-40B4-BE49-F238E27FC236}">
                <a16:creationId xmlns:a16="http://schemas.microsoft.com/office/drawing/2014/main" id="{8A0A4DCF-D879-B13B-CE31-A0883CD40843}"/>
              </a:ext>
            </a:extLst>
          </p:cNvPr>
          <p:cNvSpPr txBox="1"/>
          <p:nvPr/>
        </p:nvSpPr>
        <p:spPr>
          <a:xfrm>
            <a:off x="3111583" y="2027127"/>
            <a:ext cx="1006279" cy="646331"/>
          </a:xfrm>
          <a:prstGeom prst="rect">
            <a:avLst/>
          </a:prstGeom>
          <a:noFill/>
        </p:spPr>
        <p:txBody>
          <a:bodyPr wrap="square" rtlCol="0">
            <a:spAutoFit/>
          </a:bodyPr>
          <a:lstStyle/>
          <a:p>
            <a:r>
              <a:rPr lang="en-US" altLang="ja-JP" sz="1200" dirty="0"/>
              <a:t>Tx Ant.</a:t>
            </a:r>
          </a:p>
          <a:p>
            <a:r>
              <a:rPr lang="en-US" altLang="ja-JP" sz="1200" dirty="0"/>
              <a:t>Gain</a:t>
            </a:r>
          </a:p>
          <a:p>
            <a:r>
              <a:rPr lang="en-US" altLang="ja-JP" sz="1200" dirty="0"/>
              <a:t>25 </a:t>
            </a:r>
            <a:r>
              <a:rPr lang="en-US" altLang="ja-JP" sz="1200" dirty="0" err="1"/>
              <a:t>dBi</a:t>
            </a:r>
            <a:endParaRPr lang="ja-JP" altLang="en-US" sz="1200" dirty="0"/>
          </a:p>
        </p:txBody>
      </p:sp>
      <p:cxnSp>
        <p:nvCxnSpPr>
          <p:cNvPr id="27" name="直線コネクタ 26">
            <a:extLst>
              <a:ext uri="{FF2B5EF4-FFF2-40B4-BE49-F238E27FC236}">
                <a16:creationId xmlns:a16="http://schemas.microsoft.com/office/drawing/2014/main" id="{04C8D628-937A-3C50-3499-469671BD1D19}"/>
              </a:ext>
            </a:extLst>
          </p:cNvPr>
          <p:cNvCxnSpPr>
            <a:cxnSpLocks/>
          </p:cNvCxnSpPr>
          <p:nvPr/>
        </p:nvCxnSpPr>
        <p:spPr>
          <a:xfrm>
            <a:off x="4949687" y="3249040"/>
            <a:ext cx="884248" cy="0"/>
          </a:xfrm>
          <a:prstGeom prst="line">
            <a:avLst/>
          </a:prstGeom>
          <a:ln w="12700"/>
        </p:spPr>
        <p:style>
          <a:lnRef idx="1">
            <a:schemeClr val="dk1"/>
          </a:lnRef>
          <a:fillRef idx="0">
            <a:schemeClr val="dk1"/>
          </a:fillRef>
          <a:effectRef idx="0">
            <a:schemeClr val="dk1"/>
          </a:effectRef>
          <a:fontRef idx="minor">
            <a:schemeClr val="tx1"/>
          </a:fontRef>
        </p:style>
      </p:cxnSp>
      <p:sp>
        <p:nvSpPr>
          <p:cNvPr id="46" name="テキスト ボックス 45">
            <a:extLst>
              <a:ext uri="{FF2B5EF4-FFF2-40B4-BE49-F238E27FC236}">
                <a16:creationId xmlns:a16="http://schemas.microsoft.com/office/drawing/2014/main" id="{BAF80704-8B5D-7189-6DE7-D06BC1C330A9}"/>
              </a:ext>
            </a:extLst>
          </p:cNvPr>
          <p:cNvSpPr txBox="1"/>
          <p:nvPr/>
        </p:nvSpPr>
        <p:spPr>
          <a:xfrm>
            <a:off x="6806909" y="2420889"/>
            <a:ext cx="979823" cy="261610"/>
          </a:xfrm>
          <a:prstGeom prst="rect">
            <a:avLst/>
          </a:prstGeom>
          <a:noFill/>
        </p:spPr>
        <p:txBody>
          <a:bodyPr wrap="square" rtlCol="0">
            <a:spAutoFit/>
          </a:bodyPr>
          <a:lstStyle/>
          <a:p>
            <a:r>
              <a:rPr lang="en-US" altLang="ja-JP" sz="1050" b="1" dirty="0"/>
              <a:t>-40dBm</a:t>
            </a:r>
            <a:endParaRPr lang="ja-JP" altLang="en-US" sz="1050" b="1" dirty="0"/>
          </a:p>
        </p:txBody>
      </p:sp>
      <p:sp>
        <p:nvSpPr>
          <p:cNvPr id="48" name="テキスト ボックス 47">
            <a:extLst>
              <a:ext uri="{FF2B5EF4-FFF2-40B4-BE49-F238E27FC236}">
                <a16:creationId xmlns:a16="http://schemas.microsoft.com/office/drawing/2014/main" id="{46EC1962-5F6D-C619-EE0D-8F5FF1ED4BC5}"/>
              </a:ext>
            </a:extLst>
          </p:cNvPr>
          <p:cNvSpPr txBox="1"/>
          <p:nvPr/>
        </p:nvSpPr>
        <p:spPr>
          <a:xfrm>
            <a:off x="5853235" y="3144300"/>
            <a:ext cx="979823" cy="261610"/>
          </a:xfrm>
          <a:prstGeom prst="rect">
            <a:avLst/>
          </a:prstGeom>
          <a:noFill/>
        </p:spPr>
        <p:txBody>
          <a:bodyPr wrap="square" rtlCol="0">
            <a:spAutoFit/>
          </a:bodyPr>
          <a:lstStyle/>
          <a:p>
            <a:r>
              <a:rPr lang="en-US" altLang="ja-JP" sz="1050" b="1" dirty="0"/>
              <a:t>-60dBm</a:t>
            </a:r>
            <a:endParaRPr lang="ja-JP" altLang="en-US" sz="1050" b="1" dirty="0"/>
          </a:p>
        </p:txBody>
      </p:sp>
      <p:sp>
        <p:nvSpPr>
          <p:cNvPr id="56" name="テキスト ボックス 55">
            <a:extLst>
              <a:ext uri="{FF2B5EF4-FFF2-40B4-BE49-F238E27FC236}">
                <a16:creationId xmlns:a16="http://schemas.microsoft.com/office/drawing/2014/main" id="{C7C0AA46-12AB-D894-2654-A181F1CCFEE8}"/>
              </a:ext>
            </a:extLst>
          </p:cNvPr>
          <p:cNvSpPr txBox="1"/>
          <p:nvPr/>
        </p:nvSpPr>
        <p:spPr>
          <a:xfrm>
            <a:off x="5391811" y="4061630"/>
            <a:ext cx="979823" cy="261610"/>
          </a:xfrm>
          <a:prstGeom prst="rect">
            <a:avLst/>
          </a:prstGeom>
          <a:noFill/>
        </p:spPr>
        <p:txBody>
          <a:bodyPr wrap="square" rtlCol="0">
            <a:spAutoFit/>
          </a:bodyPr>
          <a:lstStyle/>
          <a:p>
            <a:r>
              <a:rPr lang="en-US" altLang="ja-JP" sz="1050" b="1" dirty="0"/>
              <a:t>-85dBm</a:t>
            </a:r>
            <a:endParaRPr lang="ja-JP" altLang="en-US" sz="1050" b="1" dirty="0"/>
          </a:p>
        </p:txBody>
      </p:sp>
      <p:sp>
        <p:nvSpPr>
          <p:cNvPr id="60" name="テキスト ボックス 59">
            <a:extLst>
              <a:ext uri="{FF2B5EF4-FFF2-40B4-BE49-F238E27FC236}">
                <a16:creationId xmlns:a16="http://schemas.microsoft.com/office/drawing/2014/main" id="{2769636C-3220-F9D4-679E-7A12288A1972}"/>
              </a:ext>
            </a:extLst>
          </p:cNvPr>
          <p:cNvSpPr txBox="1"/>
          <p:nvPr/>
        </p:nvSpPr>
        <p:spPr>
          <a:xfrm>
            <a:off x="4084999" y="3640749"/>
            <a:ext cx="979823" cy="261610"/>
          </a:xfrm>
          <a:prstGeom prst="rect">
            <a:avLst/>
          </a:prstGeom>
          <a:noFill/>
        </p:spPr>
        <p:txBody>
          <a:bodyPr wrap="square" rtlCol="0">
            <a:spAutoFit/>
          </a:bodyPr>
          <a:lstStyle/>
          <a:p>
            <a:r>
              <a:rPr lang="en-US" altLang="ja-JP" sz="1050" b="1" dirty="0"/>
              <a:t>-80dBm</a:t>
            </a:r>
            <a:endParaRPr lang="ja-JP" altLang="en-US" sz="1050" b="1" dirty="0"/>
          </a:p>
        </p:txBody>
      </p:sp>
      <p:sp>
        <p:nvSpPr>
          <p:cNvPr id="68" name="テキスト ボックス 67">
            <a:extLst>
              <a:ext uri="{FF2B5EF4-FFF2-40B4-BE49-F238E27FC236}">
                <a16:creationId xmlns:a16="http://schemas.microsoft.com/office/drawing/2014/main" id="{0FAC3CFE-A5FA-AA52-CDD6-A2536B2EBF19}"/>
              </a:ext>
            </a:extLst>
          </p:cNvPr>
          <p:cNvSpPr txBox="1"/>
          <p:nvPr/>
        </p:nvSpPr>
        <p:spPr>
          <a:xfrm>
            <a:off x="4264794" y="1654677"/>
            <a:ext cx="979823" cy="261610"/>
          </a:xfrm>
          <a:prstGeom prst="rect">
            <a:avLst/>
          </a:prstGeom>
          <a:noFill/>
        </p:spPr>
        <p:txBody>
          <a:bodyPr wrap="square" rtlCol="0">
            <a:spAutoFit/>
          </a:bodyPr>
          <a:lstStyle/>
          <a:p>
            <a:r>
              <a:rPr lang="en-US" altLang="ja-JP" sz="1050" b="1" dirty="0"/>
              <a:t>+31.5dBm</a:t>
            </a:r>
            <a:endParaRPr lang="ja-JP" altLang="en-US" sz="1050" b="1" dirty="0"/>
          </a:p>
        </p:txBody>
      </p:sp>
      <p:sp>
        <p:nvSpPr>
          <p:cNvPr id="69" name="テキスト ボックス 68">
            <a:extLst>
              <a:ext uri="{FF2B5EF4-FFF2-40B4-BE49-F238E27FC236}">
                <a16:creationId xmlns:a16="http://schemas.microsoft.com/office/drawing/2014/main" id="{C0F1E5DF-1484-C469-7A02-82A71AB438C3}"/>
              </a:ext>
            </a:extLst>
          </p:cNvPr>
          <p:cNvSpPr txBox="1"/>
          <p:nvPr/>
        </p:nvSpPr>
        <p:spPr>
          <a:xfrm>
            <a:off x="1776900" y="2874440"/>
            <a:ext cx="903147" cy="276999"/>
          </a:xfrm>
          <a:prstGeom prst="rect">
            <a:avLst/>
          </a:prstGeom>
          <a:noFill/>
        </p:spPr>
        <p:txBody>
          <a:bodyPr wrap="square" rtlCol="0">
            <a:spAutoFit/>
          </a:bodyPr>
          <a:lstStyle/>
          <a:p>
            <a:r>
              <a:rPr lang="en-US" altLang="ja-JP" sz="1200" dirty="0"/>
              <a:t>Port</a:t>
            </a:r>
            <a:r>
              <a:rPr lang="ja-JP" altLang="en-US" sz="1200"/>
              <a:t>出力</a:t>
            </a:r>
          </a:p>
        </p:txBody>
      </p:sp>
      <p:sp>
        <p:nvSpPr>
          <p:cNvPr id="84" name="テキスト ボックス 83">
            <a:extLst>
              <a:ext uri="{FF2B5EF4-FFF2-40B4-BE49-F238E27FC236}">
                <a16:creationId xmlns:a16="http://schemas.microsoft.com/office/drawing/2014/main" id="{00AB6BED-69FD-48D0-C249-4EBA0304C0F3}"/>
              </a:ext>
            </a:extLst>
          </p:cNvPr>
          <p:cNvSpPr txBox="1"/>
          <p:nvPr/>
        </p:nvSpPr>
        <p:spPr>
          <a:xfrm>
            <a:off x="2905635" y="2825920"/>
            <a:ext cx="815403" cy="261610"/>
          </a:xfrm>
          <a:prstGeom prst="rect">
            <a:avLst/>
          </a:prstGeom>
          <a:noFill/>
        </p:spPr>
        <p:txBody>
          <a:bodyPr wrap="square" rtlCol="0">
            <a:spAutoFit/>
          </a:bodyPr>
          <a:lstStyle/>
          <a:p>
            <a:r>
              <a:rPr lang="en-US" altLang="ja-JP" sz="1050" b="1" dirty="0"/>
              <a:t>+6.5 dBm</a:t>
            </a:r>
            <a:endParaRPr lang="ja-JP" altLang="en-US" sz="1050" b="1" dirty="0"/>
          </a:p>
        </p:txBody>
      </p:sp>
      <p:sp>
        <p:nvSpPr>
          <p:cNvPr id="85" name="テキスト ボックス 84">
            <a:extLst>
              <a:ext uri="{FF2B5EF4-FFF2-40B4-BE49-F238E27FC236}">
                <a16:creationId xmlns:a16="http://schemas.microsoft.com/office/drawing/2014/main" id="{FA2A4860-A4E2-8AF1-2ABB-83438ADB5F28}"/>
              </a:ext>
            </a:extLst>
          </p:cNvPr>
          <p:cNvSpPr txBox="1"/>
          <p:nvPr/>
        </p:nvSpPr>
        <p:spPr>
          <a:xfrm>
            <a:off x="1791107" y="2036997"/>
            <a:ext cx="948769" cy="253916"/>
          </a:xfrm>
          <a:prstGeom prst="rect">
            <a:avLst/>
          </a:prstGeom>
          <a:noFill/>
        </p:spPr>
        <p:txBody>
          <a:bodyPr wrap="square" rtlCol="0">
            <a:spAutoFit/>
          </a:bodyPr>
          <a:lstStyle/>
          <a:p>
            <a:r>
              <a:rPr lang="en-US" altLang="ja-JP" sz="1050" b="1" dirty="0"/>
              <a:t>+16.5dBm</a:t>
            </a:r>
            <a:endParaRPr lang="ja-JP" altLang="en-US" sz="1050" b="1" dirty="0"/>
          </a:p>
        </p:txBody>
      </p:sp>
      <p:sp>
        <p:nvSpPr>
          <p:cNvPr id="54" name="タイトル 1">
            <a:extLst>
              <a:ext uri="{FF2B5EF4-FFF2-40B4-BE49-F238E27FC236}">
                <a16:creationId xmlns:a16="http://schemas.microsoft.com/office/drawing/2014/main" id="{71F4CEE8-3DB0-4CA7-AB47-36987018215D}"/>
              </a:ext>
            </a:extLst>
          </p:cNvPr>
          <p:cNvSpPr>
            <a:spLocks noGrp="1"/>
          </p:cNvSpPr>
          <p:nvPr>
            <p:ph type="title"/>
          </p:nvPr>
        </p:nvSpPr>
        <p:spPr>
          <a:xfrm>
            <a:off x="838200" y="365125"/>
            <a:ext cx="10515600" cy="1325563"/>
          </a:xfrm>
        </p:spPr>
        <p:txBody>
          <a:bodyPr/>
          <a:lstStyle/>
          <a:p>
            <a:r>
              <a:rPr lang="ja-JP" altLang="en-US" dirty="0"/>
              <a:t>移動体通信のケース</a:t>
            </a:r>
            <a:endParaRPr kumimoji="1" lang="ja-JP" altLang="en-US" dirty="0"/>
          </a:p>
        </p:txBody>
      </p:sp>
      <p:sp>
        <p:nvSpPr>
          <p:cNvPr id="59" name="吹き出し: 角を丸めた四角形 58">
            <a:extLst>
              <a:ext uri="{FF2B5EF4-FFF2-40B4-BE49-F238E27FC236}">
                <a16:creationId xmlns:a16="http://schemas.microsoft.com/office/drawing/2014/main" id="{99F8D42E-52EF-4CD2-AED1-1296898204AB}"/>
              </a:ext>
            </a:extLst>
          </p:cNvPr>
          <p:cNvSpPr/>
          <p:nvPr/>
        </p:nvSpPr>
        <p:spPr>
          <a:xfrm>
            <a:off x="6361902" y="1348040"/>
            <a:ext cx="1590708" cy="612648"/>
          </a:xfrm>
          <a:prstGeom prst="wedgeRoundRectCallout">
            <a:avLst>
              <a:gd name="adj1" fmla="val -44846"/>
              <a:gd name="adj2" fmla="val 73765"/>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t>InP</a:t>
            </a:r>
            <a:r>
              <a:rPr lang="ja-JP" altLang="en-US" dirty="0"/>
              <a:t>系</a:t>
            </a:r>
            <a:r>
              <a:rPr lang="en-US" altLang="ja-JP" dirty="0"/>
              <a:t>LNA</a:t>
            </a:r>
          </a:p>
          <a:p>
            <a:pPr algn="ctr"/>
            <a:r>
              <a:rPr lang="ja-JP" altLang="en-US" dirty="0"/>
              <a:t>で達成済</a:t>
            </a:r>
            <a:endParaRPr kumimoji="1" lang="ja-JP" altLang="en-US" dirty="0"/>
          </a:p>
        </p:txBody>
      </p:sp>
      <p:sp>
        <p:nvSpPr>
          <p:cNvPr id="61" name="吹き出し: 角を丸めた四角形 60">
            <a:extLst>
              <a:ext uri="{FF2B5EF4-FFF2-40B4-BE49-F238E27FC236}">
                <a16:creationId xmlns:a16="http://schemas.microsoft.com/office/drawing/2014/main" id="{01A61F62-8658-4992-A59B-16BFE9051803}"/>
              </a:ext>
            </a:extLst>
          </p:cNvPr>
          <p:cNvSpPr/>
          <p:nvPr/>
        </p:nvSpPr>
        <p:spPr>
          <a:xfrm>
            <a:off x="9076493" y="5225923"/>
            <a:ext cx="2962715" cy="612648"/>
          </a:xfrm>
          <a:prstGeom prst="wedgeRoundRectCallout">
            <a:avLst>
              <a:gd name="adj1" fmla="val -58481"/>
              <a:gd name="adj2" fmla="val -86753"/>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t>InP</a:t>
            </a:r>
            <a:r>
              <a:rPr lang="ja-JP" altLang="en-US" dirty="0"/>
              <a:t>系で達成済、</a:t>
            </a:r>
            <a:r>
              <a:rPr kumimoji="1" lang="en-US" altLang="ja-JP" dirty="0"/>
              <a:t>Si</a:t>
            </a:r>
            <a:r>
              <a:rPr kumimoji="1" lang="ja-JP" altLang="en-US" dirty="0"/>
              <a:t>系</a:t>
            </a:r>
            <a:r>
              <a:rPr lang="ja-JP" altLang="en-US" dirty="0"/>
              <a:t>は</a:t>
            </a:r>
            <a:r>
              <a:rPr lang="en-US" altLang="ja-JP" dirty="0"/>
              <a:t>300GHz</a:t>
            </a:r>
            <a:r>
              <a:rPr lang="ja-JP" altLang="en-US" dirty="0"/>
              <a:t>だとまだ厳しい</a:t>
            </a:r>
            <a:endParaRPr kumimoji="1" lang="en-US" altLang="ja-JP" dirty="0"/>
          </a:p>
        </p:txBody>
      </p:sp>
      <p:sp>
        <p:nvSpPr>
          <p:cNvPr id="65" name="吹き出し: 角を丸めた四角形 64">
            <a:extLst>
              <a:ext uri="{FF2B5EF4-FFF2-40B4-BE49-F238E27FC236}">
                <a16:creationId xmlns:a16="http://schemas.microsoft.com/office/drawing/2014/main" id="{6A7BEB71-23AF-4C71-A105-8FCE81469D95}"/>
              </a:ext>
            </a:extLst>
          </p:cNvPr>
          <p:cNvSpPr/>
          <p:nvPr/>
        </p:nvSpPr>
        <p:spPr>
          <a:xfrm>
            <a:off x="138026" y="3339353"/>
            <a:ext cx="2506154" cy="1392233"/>
          </a:xfrm>
          <a:prstGeom prst="wedgeRoundRectCallout">
            <a:avLst>
              <a:gd name="adj1" fmla="val 34944"/>
              <a:gd name="adj2" fmla="val -12706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t>InP</a:t>
            </a:r>
            <a:r>
              <a:rPr kumimoji="1" lang="en-US" altLang="ja-JP" dirty="0"/>
              <a:t> PA</a:t>
            </a:r>
            <a:r>
              <a:rPr kumimoji="1" lang="ja-JP" altLang="en-US" dirty="0"/>
              <a:t>で</a:t>
            </a:r>
            <a:r>
              <a:rPr kumimoji="1" lang="en-US" altLang="ja-JP" dirty="0"/>
              <a:t>2030</a:t>
            </a:r>
            <a:r>
              <a:rPr kumimoji="1" lang="ja-JP" altLang="en-US" dirty="0"/>
              <a:t>年までに達成見込み</a:t>
            </a:r>
            <a:endParaRPr kumimoji="1" lang="en-US" altLang="ja-JP" dirty="0"/>
          </a:p>
          <a:p>
            <a:pPr algn="ctr"/>
            <a:r>
              <a:rPr kumimoji="1" lang="ja-JP" altLang="en-US" dirty="0"/>
              <a:t>他、信号源でも単体出力・多素子アレイが進めば可能</a:t>
            </a:r>
          </a:p>
        </p:txBody>
      </p:sp>
      <p:sp>
        <p:nvSpPr>
          <p:cNvPr id="78" name="吹き出し: 角を丸めた四角形 77">
            <a:extLst>
              <a:ext uri="{FF2B5EF4-FFF2-40B4-BE49-F238E27FC236}">
                <a16:creationId xmlns:a16="http://schemas.microsoft.com/office/drawing/2014/main" id="{F3B02432-BB3F-4456-9C77-16390F145776}"/>
              </a:ext>
            </a:extLst>
          </p:cNvPr>
          <p:cNvSpPr/>
          <p:nvPr/>
        </p:nvSpPr>
        <p:spPr>
          <a:xfrm>
            <a:off x="3372283" y="4743893"/>
            <a:ext cx="2167561" cy="612648"/>
          </a:xfrm>
          <a:prstGeom prst="wedgeRoundRectCallout">
            <a:avLst>
              <a:gd name="adj1" fmla="val -4173"/>
              <a:gd name="adj2" fmla="val 188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アンテナ・実装部は要調査</a:t>
            </a:r>
          </a:p>
        </p:txBody>
      </p:sp>
      <p:sp>
        <p:nvSpPr>
          <p:cNvPr id="66" name="吹き出し: 角を丸めた四角形 65">
            <a:extLst>
              <a:ext uri="{FF2B5EF4-FFF2-40B4-BE49-F238E27FC236}">
                <a16:creationId xmlns:a16="http://schemas.microsoft.com/office/drawing/2014/main" id="{1BA09C8F-0CC3-4B63-9E28-1484F1B26498}"/>
              </a:ext>
            </a:extLst>
          </p:cNvPr>
          <p:cNvSpPr/>
          <p:nvPr/>
        </p:nvSpPr>
        <p:spPr>
          <a:xfrm>
            <a:off x="70965" y="4856422"/>
            <a:ext cx="2640275" cy="750638"/>
          </a:xfrm>
          <a:prstGeom prst="wedgeRoundRectCallout">
            <a:avLst>
              <a:gd name="adj1" fmla="val -4173"/>
              <a:gd name="adj2" fmla="val 188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信号源に要求される位相雑音などは要調査</a:t>
            </a:r>
          </a:p>
        </p:txBody>
      </p:sp>
    </p:spTree>
    <p:extLst>
      <p:ext uri="{BB962C8B-B14F-4D97-AF65-F5344CB8AC3E}">
        <p14:creationId xmlns:p14="http://schemas.microsoft.com/office/powerpoint/2010/main" val="471642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4DC48-C545-4B1C-B623-22EF61543224}"/>
              </a:ext>
            </a:extLst>
          </p:cNvPr>
          <p:cNvSpPr>
            <a:spLocks noGrp="1"/>
          </p:cNvSpPr>
          <p:nvPr>
            <p:ph type="title"/>
          </p:nvPr>
        </p:nvSpPr>
        <p:spPr/>
        <p:txBody>
          <a:bodyPr/>
          <a:lstStyle/>
          <a:p>
            <a:r>
              <a:rPr kumimoji="1" lang="ja-JP" altLang="en-US" dirty="0"/>
              <a:t>調査まとめ（</a:t>
            </a:r>
            <a:r>
              <a:rPr kumimoji="1" lang="en-US" altLang="ja-JP" dirty="0"/>
              <a:t>300GHz</a:t>
            </a:r>
            <a:r>
              <a:rPr kumimoji="1" lang="ja-JP" altLang="en-US" dirty="0"/>
              <a:t>帯について）</a:t>
            </a:r>
          </a:p>
        </p:txBody>
      </p:sp>
      <p:sp>
        <p:nvSpPr>
          <p:cNvPr id="3" name="コンテンツ プレースホルダー 2">
            <a:extLst>
              <a:ext uri="{FF2B5EF4-FFF2-40B4-BE49-F238E27FC236}">
                <a16:creationId xmlns:a16="http://schemas.microsoft.com/office/drawing/2014/main" id="{E1D2B3A4-643D-4C6A-9A4F-B45AD5746118}"/>
              </a:ext>
            </a:extLst>
          </p:cNvPr>
          <p:cNvSpPr>
            <a:spLocks noGrp="1"/>
          </p:cNvSpPr>
          <p:nvPr>
            <p:ph idx="1"/>
          </p:nvPr>
        </p:nvSpPr>
        <p:spPr>
          <a:xfrm>
            <a:off x="838200" y="1825625"/>
            <a:ext cx="10515600" cy="4813300"/>
          </a:xfrm>
        </p:spPr>
        <p:txBody>
          <a:bodyPr>
            <a:normAutofit lnSpcReduction="10000"/>
          </a:bodyPr>
          <a:lstStyle/>
          <a:p>
            <a:r>
              <a:rPr kumimoji="1" lang="ja-JP" altLang="en-US" dirty="0"/>
              <a:t>送信側（信号源・増幅器）、受信側について調査した。</a:t>
            </a:r>
            <a:endParaRPr kumimoji="1" lang="en-US" altLang="ja-JP" dirty="0"/>
          </a:p>
          <a:p>
            <a:r>
              <a:rPr kumimoji="1" lang="ja-JP" altLang="en-US" dirty="0"/>
              <a:t>バックホール・フロントホールにおいて、送信側</a:t>
            </a:r>
            <a:r>
              <a:rPr kumimoji="1" lang="en-US" altLang="ja-JP" dirty="0"/>
              <a:t>TWTA</a:t>
            </a:r>
            <a:r>
              <a:rPr lang="ja-JP" altLang="en-US" dirty="0"/>
              <a:t>および受信側</a:t>
            </a:r>
            <a:r>
              <a:rPr lang="en-US" altLang="ja-JP" dirty="0" err="1"/>
              <a:t>InP</a:t>
            </a:r>
            <a:r>
              <a:rPr lang="ja-JP" altLang="en-US" dirty="0"/>
              <a:t>系</a:t>
            </a:r>
            <a:r>
              <a:rPr lang="en-US" altLang="ja-JP" dirty="0"/>
              <a:t>Si</a:t>
            </a:r>
            <a:r>
              <a:rPr lang="ja-JP" altLang="en-US" dirty="0"/>
              <a:t>系レシーバの利用により、既にリンクバジェットを満たすことは可能だが、さらなる帯域拡大には高出力化は引き続き必要。</a:t>
            </a:r>
            <a:endParaRPr lang="en-US" altLang="ja-JP" dirty="0"/>
          </a:p>
          <a:p>
            <a:r>
              <a:rPr lang="ja-JP" altLang="en-US" dirty="0"/>
              <a:t>移動体通信応用について、受信側は</a:t>
            </a:r>
            <a:r>
              <a:rPr lang="en-US" altLang="ja-JP" dirty="0" err="1"/>
              <a:t>InP</a:t>
            </a:r>
            <a:r>
              <a:rPr lang="ja-JP" altLang="en-US" dirty="0"/>
              <a:t>系レシーバは要求を満たす。送信側についてはさらなる</a:t>
            </a:r>
            <a:r>
              <a:rPr lang="en-US" altLang="ja-JP" dirty="0"/>
              <a:t>PA</a:t>
            </a:r>
            <a:r>
              <a:rPr lang="ja-JP" altLang="en-US" dirty="0"/>
              <a:t>出力・信号源出力向上、アレイ化が必要だが、このまま</a:t>
            </a:r>
            <a:r>
              <a:rPr lang="en-US" altLang="ja-JP" dirty="0"/>
              <a:t>2030</a:t>
            </a:r>
            <a:r>
              <a:rPr lang="ja-JP" altLang="en-US" dirty="0"/>
              <a:t>年までには十分達成可能。</a:t>
            </a:r>
            <a:endParaRPr lang="en-US" altLang="ja-JP" dirty="0"/>
          </a:p>
          <a:p>
            <a:r>
              <a:rPr lang="ja-JP" altLang="en-US" dirty="0"/>
              <a:t>発展状況は逐次変わるため、引き続きのデータ収集が必要。</a:t>
            </a:r>
            <a:endParaRPr lang="en-US" altLang="ja-JP" dirty="0"/>
          </a:p>
          <a:p>
            <a:r>
              <a:rPr lang="ja-JP" altLang="en-US" dirty="0"/>
              <a:t>アンテナ・実装部、位相雑音・歪み、熱・排熱などについては今後の調査が必要。</a:t>
            </a:r>
            <a:endParaRPr lang="en-US" altLang="ja-JP" dirty="0"/>
          </a:p>
        </p:txBody>
      </p:sp>
    </p:spTree>
    <p:extLst>
      <p:ext uri="{BB962C8B-B14F-4D97-AF65-F5344CB8AC3E}">
        <p14:creationId xmlns:p14="http://schemas.microsoft.com/office/powerpoint/2010/main" val="3588177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767A29-9062-4CB6-B8B9-190CAE8B8F8B}"/>
              </a:ext>
            </a:extLst>
          </p:cNvPr>
          <p:cNvSpPr>
            <a:spLocks noGrp="1"/>
          </p:cNvSpPr>
          <p:nvPr>
            <p:ph type="title"/>
          </p:nvPr>
        </p:nvSpPr>
        <p:spPr/>
        <p:txBody>
          <a:bodyPr/>
          <a:lstStyle/>
          <a:p>
            <a:r>
              <a:rPr kumimoji="1" lang="ja-JP" altLang="en-US" dirty="0"/>
              <a:t>略語、用語一覧</a:t>
            </a:r>
          </a:p>
        </p:txBody>
      </p:sp>
      <p:sp>
        <p:nvSpPr>
          <p:cNvPr id="3" name="コンテンツ プレースホルダー 2">
            <a:extLst>
              <a:ext uri="{FF2B5EF4-FFF2-40B4-BE49-F238E27FC236}">
                <a16:creationId xmlns:a16="http://schemas.microsoft.com/office/drawing/2014/main" id="{B95ED039-52C8-400E-889A-8438B3BEC790}"/>
              </a:ext>
            </a:extLst>
          </p:cNvPr>
          <p:cNvSpPr>
            <a:spLocks noGrp="1"/>
          </p:cNvSpPr>
          <p:nvPr>
            <p:ph idx="1"/>
          </p:nvPr>
        </p:nvSpPr>
        <p:spPr>
          <a:xfrm>
            <a:off x="838200" y="1825625"/>
            <a:ext cx="5257800" cy="4908550"/>
          </a:xfrm>
        </p:spPr>
        <p:txBody>
          <a:bodyPr>
            <a:noAutofit/>
          </a:bodyPr>
          <a:lstStyle/>
          <a:p>
            <a:r>
              <a:rPr kumimoji="1" lang="en-US" altLang="ja-JP" sz="1800" dirty="0"/>
              <a:t>Si</a:t>
            </a:r>
            <a:r>
              <a:rPr kumimoji="1" lang="ja-JP" altLang="en-US" sz="1800" dirty="0" err="1"/>
              <a:t>、</a:t>
            </a:r>
            <a:r>
              <a:rPr kumimoji="1" lang="en-US" altLang="ja-JP" sz="1800" dirty="0" err="1"/>
              <a:t>InP</a:t>
            </a:r>
            <a:r>
              <a:rPr kumimoji="1" lang="ja-JP" altLang="en-US" sz="1800" dirty="0" err="1"/>
              <a:t>、</a:t>
            </a:r>
            <a:r>
              <a:rPr kumimoji="1" lang="en-US" altLang="ja-JP" sz="1800" dirty="0"/>
              <a:t>GaAs</a:t>
            </a:r>
            <a:r>
              <a:rPr kumimoji="1" lang="ja-JP" altLang="en-US" sz="1800" dirty="0" err="1"/>
              <a:t>、</a:t>
            </a:r>
            <a:r>
              <a:rPr kumimoji="1" lang="en-US" altLang="ja-JP" sz="1800" dirty="0" err="1"/>
              <a:t>GaN</a:t>
            </a:r>
            <a:r>
              <a:rPr kumimoji="1" lang="ja-JP" altLang="en-US" sz="1800" dirty="0"/>
              <a:t>：半導体</a:t>
            </a:r>
            <a:endParaRPr kumimoji="1" lang="en-US" altLang="ja-JP" sz="1800" dirty="0"/>
          </a:p>
          <a:p>
            <a:r>
              <a:rPr kumimoji="1" lang="en-US" altLang="ja-JP" sz="1800" dirty="0"/>
              <a:t>UTC-PD</a:t>
            </a:r>
            <a:r>
              <a:rPr kumimoji="1" lang="ja-JP" altLang="en-US" sz="1800" dirty="0"/>
              <a:t>：単一走行キャリアフォトダイオード</a:t>
            </a:r>
            <a:endParaRPr kumimoji="1" lang="en-US" altLang="ja-JP" sz="1800" dirty="0"/>
          </a:p>
          <a:p>
            <a:r>
              <a:rPr lang="en-US" altLang="ja-JP" sz="1800" dirty="0"/>
              <a:t>Comb</a:t>
            </a:r>
            <a:r>
              <a:rPr lang="ja-JP" altLang="en-US" sz="1800" dirty="0"/>
              <a:t>：周波数コム</a:t>
            </a:r>
            <a:endParaRPr lang="en-US" altLang="ja-JP" sz="1800" dirty="0"/>
          </a:p>
          <a:p>
            <a:r>
              <a:rPr lang="en-US" altLang="ja-JP" sz="1800" dirty="0"/>
              <a:t>QCL</a:t>
            </a:r>
            <a:r>
              <a:rPr lang="ja-JP" altLang="en-US" sz="1800" dirty="0"/>
              <a:t>：量子カスケードレーザー</a:t>
            </a:r>
            <a:endParaRPr lang="en-US" altLang="ja-JP" sz="1800" dirty="0"/>
          </a:p>
          <a:p>
            <a:r>
              <a:rPr lang="en-US" altLang="ja-JP" sz="1800" dirty="0"/>
              <a:t>DFG-QCL</a:t>
            </a:r>
            <a:r>
              <a:rPr lang="ja-JP" altLang="en-US" sz="1800" dirty="0"/>
              <a:t>：差周波量子カスケードレーザー</a:t>
            </a:r>
            <a:endParaRPr lang="en-US" altLang="ja-JP" sz="1800" dirty="0"/>
          </a:p>
          <a:p>
            <a:r>
              <a:rPr kumimoji="1" lang="en-US" altLang="ja-JP" sz="1800" dirty="0"/>
              <a:t>RTD</a:t>
            </a:r>
            <a:r>
              <a:rPr kumimoji="1" lang="ja-JP" altLang="en-US" sz="1800" dirty="0"/>
              <a:t>：共鳴トンネルダイオード</a:t>
            </a:r>
            <a:endParaRPr kumimoji="1" lang="en-US" altLang="ja-JP" sz="1800" dirty="0"/>
          </a:p>
          <a:p>
            <a:r>
              <a:rPr lang="en-US" altLang="ja-JP" sz="1800" dirty="0"/>
              <a:t>CMOS</a:t>
            </a:r>
            <a:r>
              <a:rPr lang="ja-JP" altLang="en-US" sz="1800" dirty="0"/>
              <a:t>：相補型</a:t>
            </a:r>
            <a:r>
              <a:rPr lang="en-US" altLang="ja-JP" sz="1800" dirty="0"/>
              <a:t>MOS</a:t>
            </a:r>
            <a:r>
              <a:rPr lang="ja-JP" altLang="en-US" sz="1800" dirty="0"/>
              <a:t>トランジスタ</a:t>
            </a:r>
            <a:endParaRPr lang="en-US" altLang="ja-JP" sz="1800" dirty="0"/>
          </a:p>
          <a:p>
            <a:r>
              <a:rPr kumimoji="1" lang="en-US" altLang="ja-JP" sz="1800" dirty="0"/>
              <a:t>HEMT</a:t>
            </a:r>
            <a:r>
              <a:rPr kumimoji="1" lang="ja-JP" altLang="en-US" sz="1800" dirty="0"/>
              <a:t>：高電子移動度トランジスタ</a:t>
            </a:r>
            <a:endParaRPr kumimoji="1" lang="en-US" altLang="ja-JP" sz="1800" dirty="0"/>
          </a:p>
          <a:p>
            <a:r>
              <a:rPr lang="en-US" altLang="ja-JP" sz="1800" dirty="0"/>
              <a:t>HBT</a:t>
            </a:r>
            <a:r>
              <a:rPr lang="ja-JP" altLang="en-US" sz="1800" dirty="0"/>
              <a:t>：ヘテロ接合バイポーラトランジスタ</a:t>
            </a:r>
            <a:endParaRPr lang="en-US" altLang="ja-JP" sz="1800" dirty="0"/>
          </a:p>
          <a:p>
            <a:r>
              <a:rPr lang="en-US" altLang="ja-JP" sz="1800" dirty="0"/>
              <a:t>MMIC</a:t>
            </a:r>
            <a:r>
              <a:rPr lang="ja-JP" altLang="en-US" sz="1800" dirty="0"/>
              <a:t>：モノリシックマイクロ波集積回路</a:t>
            </a:r>
            <a:endParaRPr lang="en-US" altLang="ja-JP" sz="1800" dirty="0"/>
          </a:p>
          <a:p>
            <a:r>
              <a:rPr kumimoji="1" lang="en-US" altLang="ja-JP" sz="1800" dirty="0"/>
              <a:t>PA</a:t>
            </a:r>
            <a:r>
              <a:rPr kumimoji="1" lang="ja-JP" altLang="en-US" sz="1800" dirty="0"/>
              <a:t>：パワーアンプ</a:t>
            </a:r>
            <a:endParaRPr kumimoji="1" lang="en-US" altLang="ja-JP" sz="1800" dirty="0"/>
          </a:p>
          <a:p>
            <a:r>
              <a:rPr lang="en-US" altLang="ja-JP" sz="1800" dirty="0"/>
              <a:t>LNA</a:t>
            </a:r>
            <a:r>
              <a:rPr lang="ja-JP" altLang="en-US" sz="1800" dirty="0"/>
              <a:t>：ローノイズアンプ</a:t>
            </a:r>
            <a:endParaRPr lang="en-US" altLang="ja-JP" sz="1800" dirty="0"/>
          </a:p>
          <a:p>
            <a:r>
              <a:rPr kumimoji="1" lang="en-US" altLang="ja-JP" sz="1800" dirty="0"/>
              <a:t>TWTA</a:t>
            </a:r>
            <a:r>
              <a:rPr kumimoji="1" lang="ja-JP" altLang="en-US" sz="1800" dirty="0"/>
              <a:t>：進行波管増幅器</a:t>
            </a:r>
            <a:endParaRPr kumimoji="1" lang="en-US" altLang="ja-JP" sz="1800" dirty="0"/>
          </a:p>
        </p:txBody>
      </p:sp>
      <p:sp>
        <p:nvSpPr>
          <p:cNvPr id="6" name="正方形/長方形 5">
            <a:extLst>
              <a:ext uri="{FF2B5EF4-FFF2-40B4-BE49-F238E27FC236}">
                <a16:creationId xmlns:a16="http://schemas.microsoft.com/office/drawing/2014/main" id="{615412DD-C169-4726-9EA6-0B78B526CA19}"/>
              </a:ext>
            </a:extLst>
          </p:cNvPr>
          <p:cNvSpPr/>
          <p:nvPr/>
        </p:nvSpPr>
        <p:spPr>
          <a:xfrm>
            <a:off x="6286500" y="1820863"/>
            <a:ext cx="5686425" cy="3364639"/>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altLang="ja-JP" dirty="0">
                <a:solidFill>
                  <a:prstClr val="black"/>
                </a:solidFill>
              </a:rPr>
              <a:t>PAE</a:t>
            </a:r>
            <a:r>
              <a:rPr lang="ja-JP" altLang="en-US" dirty="0">
                <a:solidFill>
                  <a:prstClr val="black"/>
                </a:solidFill>
              </a:rPr>
              <a:t>：電力付加効率</a:t>
            </a:r>
            <a:endParaRPr lang="en-US" altLang="ja-JP" dirty="0">
              <a:solidFill>
                <a:prstClr val="black"/>
              </a:solidFill>
            </a:endParaRPr>
          </a:p>
          <a:p>
            <a:pPr marL="228600" lvl="0" indent="-228600">
              <a:lnSpc>
                <a:spcPct val="90000"/>
              </a:lnSpc>
              <a:spcBef>
                <a:spcPts val="1000"/>
              </a:spcBef>
              <a:buFont typeface="Arial" panose="020B0604020202020204" pitchFamily="34" charset="0"/>
              <a:buChar char="•"/>
            </a:pPr>
            <a:r>
              <a:rPr lang="en-US" altLang="ja-JP" dirty="0">
                <a:solidFill>
                  <a:prstClr val="black"/>
                </a:solidFill>
              </a:rPr>
              <a:t>DC-to-RF efficiency</a:t>
            </a:r>
            <a:r>
              <a:rPr lang="ja-JP" altLang="en-US" dirty="0">
                <a:solidFill>
                  <a:prstClr val="black"/>
                </a:solidFill>
              </a:rPr>
              <a:t>：直流</a:t>
            </a:r>
            <a:r>
              <a:rPr lang="en-US" altLang="ja-JP" dirty="0">
                <a:solidFill>
                  <a:prstClr val="black"/>
                </a:solidFill>
              </a:rPr>
              <a:t>-RF</a:t>
            </a:r>
            <a:r>
              <a:rPr lang="ja-JP" altLang="en-US" dirty="0">
                <a:solidFill>
                  <a:prstClr val="black"/>
                </a:solidFill>
              </a:rPr>
              <a:t>変換効率</a:t>
            </a:r>
            <a:endParaRPr lang="en-US" altLang="ja-JP" dirty="0">
              <a:solidFill>
                <a:prstClr val="black"/>
              </a:solidFill>
            </a:endParaRPr>
          </a:p>
          <a:p>
            <a:pPr marL="228600" lvl="0" indent="-228600">
              <a:lnSpc>
                <a:spcPct val="90000"/>
              </a:lnSpc>
              <a:spcBef>
                <a:spcPts val="1000"/>
              </a:spcBef>
              <a:buFont typeface="Arial" panose="020B0604020202020204" pitchFamily="34" charset="0"/>
              <a:buChar char="•"/>
            </a:pPr>
            <a:r>
              <a:rPr lang="en-US" altLang="ja-JP" dirty="0">
                <a:solidFill>
                  <a:prstClr val="black"/>
                </a:solidFill>
              </a:rPr>
              <a:t>SBD</a:t>
            </a:r>
            <a:r>
              <a:rPr lang="ja-JP" altLang="en-US" dirty="0">
                <a:solidFill>
                  <a:prstClr val="black"/>
                </a:solidFill>
              </a:rPr>
              <a:t>：ショットキーバリアダイオード</a:t>
            </a:r>
            <a:endParaRPr lang="en-US" altLang="ja-JP" dirty="0">
              <a:solidFill>
                <a:prstClr val="black"/>
              </a:solidFill>
            </a:endParaRPr>
          </a:p>
          <a:p>
            <a:pPr marL="228600" lvl="0" indent="-228600">
              <a:lnSpc>
                <a:spcPct val="90000"/>
              </a:lnSpc>
              <a:spcBef>
                <a:spcPts val="1000"/>
              </a:spcBef>
              <a:buFont typeface="Arial" panose="020B0604020202020204" pitchFamily="34" charset="0"/>
              <a:buChar char="•"/>
            </a:pPr>
            <a:r>
              <a:rPr lang="en-US" altLang="ja-JP" dirty="0">
                <a:solidFill>
                  <a:prstClr val="black"/>
                </a:solidFill>
              </a:rPr>
              <a:t>FMBD</a:t>
            </a:r>
            <a:r>
              <a:rPr lang="ja-JP" altLang="en-US" dirty="0">
                <a:solidFill>
                  <a:prstClr val="black"/>
                </a:solidFill>
              </a:rPr>
              <a:t>：フェルミレベル制御バリアダイオード</a:t>
            </a:r>
            <a:endParaRPr lang="en-US" altLang="ja-JP" dirty="0">
              <a:solidFill>
                <a:prstClr val="black"/>
              </a:solidFill>
            </a:endParaRPr>
          </a:p>
          <a:p>
            <a:pPr marL="228600" lvl="0" indent="-228600">
              <a:lnSpc>
                <a:spcPct val="90000"/>
              </a:lnSpc>
              <a:spcBef>
                <a:spcPts val="1000"/>
              </a:spcBef>
              <a:buFont typeface="Arial" panose="020B0604020202020204" pitchFamily="34" charset="0"/>
              <a:buChar char="•"/>
            </a:pPr>
            <a:r>
              <a:rPr lang="en-US" altLang="ja-JP" dirty="0">
                <a:solidFill>
                  <a:prstClr val="black"/>
                </a:solidFill>
              </a:rPr>
              <a:t>BWD</a:t>
            </a:r>
            <a:r>
              <a:rPr lang="ja-JP" altLang="en-US" dirty="0">
                <a:solidFill>
                  <a:prstClr val="black"/>
                </a:solidFill>
              </a:rPr>
              <a:t>：バックワードダイオード</a:t>
            </a:r>
            <a:endParaRPr lang="en-US" altLang="ja-JP" dirty="0">
              <a:solidFill>
                <a:prstClr val="black"/>
              </a:solidFill>
            </a:endParaRPr>
          </a:p>
          <a:p>
            <a:pPr marL="228600" lvl="0" indent="-228600">
              <a:lnSpc>
                <a:spcPct val="90000"/>
              </a:lnSpc>
              <a:spcBef>
                <a:spcPts val="1000"/>
              </a:spcBef>
              <a:buFont typeface="Arial" panose="020B0604020202020204" pitchFamily="34" charset="0"/>
              <a:buChar char="•"/>
            </a:pPr>
            <a:r>
              <a:rPr lang="en-US" altLang="ja-JP" dirty="0">
                <a:solidFill>
                  <a:prstClr val="black"/>
                </a:solidFill>
              </a:rPr>
              <a:t>NEP</a:t>
            </a:r>
            <a:r>
              <a:rPr lang="ja-JP" altLang="en-US" dirty="0">
                <a:solidFill>
                  <a:prstClr val="black"/>
                </a:solidFill>
              </a:rPr>
              <a:t>：雑音等価電力</a:t>
            </a:r>
            <a:endParaRPr lang="en-US" altLang="ja-JP" dirty="0">
              <a:solidFill>
                <a:prstClr val="black"/>
              </a:solidFill>
            </a:endParaRPr>
          </a:p>
          <a:p>
            <a:pPr marL="228600" lvl="0" indent="-228600">
              <a:lnSpc>
                <a:spcPct val="90000"/>
              </a:lnSpc>
              <a:spcBef>
                <a:spcPts val="1000"/>
              </a:spcBef>
              <a:buFont typeface="Arial" panose="020B0604020202020204" pitchFamily="34" charset="0"/>
              <a:buChar char="•"/>
            </a:pPr>
            <a:r>
              <a:rPr lang="en-US" altLang="ja-JP" dirty="0">
                <a:solidFill>
                  <a:prstClr val="black"/>
                </a:solidFill>
              </a:rPr>
              <a:t>NF</a:t>
            </a:r>
            <a:r>
              <a:rPr lang="ja-JP" altLang="en-US" dirty="0">
                <a:solidFill>
                  <a:prstClr val="black"/>
                </a:solidFill>
              </a:rPr>
              <a:t>：ノイズフィギュア</a:t>
            </a:r>
            <a:endParaRPr lang="en-US" altLang="ja-JP" dirty="0">
              <a:solidFill>
                <a:prstClr val="black"/>
              </a:solidFill>
            </a:endParaRPr>
          </a:p>
          <a:p>
            <a:pPr marL="228600" lvl="0" indent="-228600">
              <a:lnSpc>
                <a:spcPct val="90000"/>
              </a:lnSpc>
              <a:spcBef>
                <a:spcPts val="1000"/>
              </a:spcBef>
              <a:buFont typeface="Arial" panose="020B0604020202020204" pitchFamily="34" charset="0"/>
              <a:buChar char="•"/>
            </a:pPr>
            <a:r>
              <a:rPr lang="en-US" altLang="ja-JP" dirty="0">
                <a:solidFill>
                  <a:prstClr val="black"/>
                </a:solidFill>
              </a:rPr>
              <a:t>CG</a:t>
            </a:r>
            <a:r>
              <a:rPr lang="ja-JP" altLang="en-US" dirty="0">
                <a:solidFill>
                  <a:prstClr val="black"/>
                </a:solidFill>
              </a:rPr>
              <a:t>：コンバージョンゲイン　変換利得</a:t>
            </a:r>
            <a:endParaRPr lang="en-US" altLang="ja-JP" dirty="0">
              <a:solidFill>
                <a:prstClr val="black"/>
              </a:solidFill>
            </a:endParaRPr>
          </a:p>
          <a:p>
            <a:pPr marL="228600" lvl="0" indent="-228600">
              <a:lnSpc>
                <a:spcPct val="90000"/>
              </a:lnSpc>
              <a:spcBef>
                <a:spcPts val="1000"/>
              </a:spcBef>
              <a:buFont typeface="Arial" panose="020B0604020202020204" pitchFamily="34" charset="0"/>
              <a:buChar char="•"/>
            </a:pPr>
            <a:r>
              <a:rPr lang="en-US" altLang="ja-JP" dirty="0">
                <a:solidFill>
                  <a:prstClr val="black"/>
                </a:solidFill>
              </a:rPr>
              <a:t>EIRP</a:t>
            </a:r>
            <a:r>
              <a:rPr lang="ja-JP" altLang="en-US" dirty="0">
                <a:solidFill>
                  <a:prstClr val="black"/>
                </a:solidFill>
              </a:rPr>
              <a:t>：等価等方放射電力</a:t>
            </a:r>
            <a:r>
              <a:rPr lang="en-US" altLang="ja-JP" dirty="0">
                <a:solidFill>
                  <a:prstClr val="black"/>
                </a:solidFill>
              </a:rPr>
              <a:t>or</a:t>
            </a:r>
            <a:r>
              <a:rPr lang="ja-JP" altLang="en-US" dirty="0">
                <a:solidFill>
                  <a:prstClr val="black"/>
                </a:solidFill>
              </a:rPr>
              <a:t>実効等方放射電力</a:t>
            </a:r>
            <a:endParaRPr lang="en-US" altLang="ja-JP" dirty="0">
              <a:solidFill>
                <a:prstClr val="black"/>
              </a:solidFill>
            </a:endParaRPr>
          </a:p>
        </p:txBody>
      </p:sp>
    </p:spTree>
    <p:extLst>
      <p:ext uri="{BB962C8B-B14F-4D97-AF65-F5344CB8AC3E}">
        <p14:creationId xmlns:p14="http://schemas.microsoft.com/office/powerpoint/2010/main" val="2558593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822FBE-FD24-44D3-9FE9-DAA787DC2BF4}"/>
              </a:ext>
            </a:extLst>
          </p:cNvPr>
          <p:cNvSpPr>
            <a:spLocks noGrp="1"/>
          </p:cNvSpPr>
          <p:nvPr>
            <p:ph type="title"/>
          </p:nvPr>
        </p:nvSpPr>
        <p:spPr>
          <a:xfrm>
            <a:off x="838200" y="365125"/>
            <a:ext cx="10515600" cy="1325563"/>
          </a:xfrm>
        </p:spPr>
        <p:txBody>
          <a:bodyPr/>
          <a:lstStyle/>
          <a:p>
            <a:r>
              <a:rPr lang="ja-JP" altLang="en-US" dirty="0"/>
              <a:t>電力密度について</a:t>
            </a:r>
            <a:endParaRPr kumimoji="1" lang="ja-JP" altLang="en-US" dirty="0"/>
          </a:p>
        </p:txBody>
      </p:sp>
      <p:pic>
        <p:nvPicPr>
          <p:cNvPr id="4" name="Picture 2" descr="https://1.bp.blogspot.com/-77Vj07X03Ps/XDXbZO5Xk5I/AAAAAAABQ_o/EeDPHdB0tioWVhonwaLwkiGUsRVJGfzaACLcBGAs/s800/computer_ic_syusekikairo.png">
            <a:extLst>
              <a:ext uri="{FF2B5EF4-FFF2-40B4-BE49-F238E27FC236}">
                <a16:creationId xmlns:a16="http://schemas.microsoft.com/office/drawing/2014/main" id="{2EB25CE9-1E4B-47D8-926B-4A3522A30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66" y="3345581"/>
            <a:ext cx="2802581" cy="28025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upload.wikimedia.org/wikipedia/commons/e/eb/12-inch_silicon_wafer.jpg">
            <a:extLst>
              <a:ext uri="{FF2B5EF4-FFF2-40B4-BE49-F238E27FC236}">
                <a16:creationId xmlns:a16="http://schemas.microsoft.com/office/drawing/2014/main" id="{A061B8DF-6F17-4E6E-86F1-F279EA70C11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5000" t="51139" r="46266" b="32996"/>
          <a:stretch/>
        </p:blipFill>
        <p:spPr bwMode="auto">
          <a:xfrm>
            <a:off x="1211456" y="3700869"/>
            <a:ext cx="1654191" cy="1607607"/>
          </a:xfrm>
          <a:prstGeom prst="rect">
            <a:avLst/>
          </a:prstGeom>
          <a:noFill/>
          <a:scene3d>
            <a:camera prst="orthographicFront">
              <a:rot lat="2118602" lon="19200000" rev="18120000"/>
            </a:camera>
            <a:lightRig rig="threePt" dir="t"/>
          </a:scene3d>
          <a:extLst>
            <a:ext uri="{909E8E84-426E-40DD-AFC4-6F175D3DCCD1}">
              <a14:hiddenFill xmlns:a14="http://schemas.microsoft.com/office/drawing/2010/main">
                <a:solidFill>
                  <a:srgbClr val="FFFFFF"/>
                </a:solidFill>
              </a14:hiddenFill>
            </a:ext>
          </a:extLst>
        </p:spPr>
      </p:pic>
      <p:sp>
        <p:nvSpPr>
          <p:cNvPr id="6" name="平行四辺形 5">
            <a:extLst>
              <a:ext uri="{FF2B5EF4-FFF2-40B4-BE49-F238E27FC236}">
                <a16:creationId xmlns:a16="http://schemas.microsoft.com/office/drawing/2014/main" id="{4352E905-541A-49EB-B996-8007D4BBF2CB}"/>
              </a:ext>
            </a:extLst>
          </p:cNvPr>
          <p:cNvSpPr/>
          <p:nvPr/>
        </p:nvSpPr>
        <p:spPr>
          <a:xfrm rot="2115461">
            <a:off x="2631920" y="4390777"/>
            <a:ext cx="134798" cy="90596"/>
          </a:xfrm>
          <a:prstGeom prst="parallelogram">
            <a:avLst>
              <a:gd name="adj" fmla="val 39239"/>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平行四辺形 6">
            <a:extLst>
              <a:ext uri="{FF2B5EF4-FFF2-40B4-BE49-F238E27FC236}">
                <a16:creationId xmlns:a16="http://schemas.microsoft.com/office/drawing/2014/main" id="{FFD7CA29-7609-47CF-9936-CBA35ABFF732}"/>
              </a:ext>
            </a:extLst>
          </p:cNvPr>
          <p:cNvSpPr/>
          <p:nvPr/>
        </p:nvSpPr>
        <p:spPr>
          <a:xfrm rot="2115461">
            <a:off x="2301720" y="4609217"/>
            <a:ext cx="134798" cy="90596"/>
          </a:xfrm>
          <a:prstGeom prst="parallelogram">
            <a:avLst>
              <a:gd name="adj" fmla="val 39239"/>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平行四辺形 7">
            <a:extLst>
              <a:ext uri="{FF2B5EF4-FFF2-40B4-BE49-F238E27FC236}">
                <a16:creationId xmlns:a16="http://schemas.microsoft.com/office/drawing/2014/main" id="{55EEBB45-260F-4D3C-A810-90A5DDA19DE4}"/>
              </a:ext>
            </a:extLst>
          </p:cNvPr>
          <p:cNvSpPr/>
          <p:nvPr/>
        </p:nvSpPr>
        <p:spPr>
          <a:xfrm rot="2115461">
            <a:off x="1966440" y="4830197"/>
            <a:ext cx="134798" cy="90596"/>
          </a:xfrm>
          <a:prstGeom prst="parallelogram">
            <a:avLst>
              <a:gd name="adj" fmla="val 39239"/>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平行四辺形 8">
            <a:extLst>
              <a:ext uri="{FF2B5EF4-FFF2-40B4-BE49-F238E27FC236}">
                <a16:creationId xmlns:a16="http://schemas.microsoft.com/office/drawing/2014/main" id="{EE79A86C-E03E-42F7-99ED-CF51C8DF83D4}"/>
              </a:ext>
            </a:extLst>
          </p:cNvPr>
          <p:cNvSpPr/>
          <p:nvPr/>
        </p:nvSpPr>
        <p:spPr>
          <a:xfrm rot="2115461">
            <a:off x="2296640" y="4179957"/>
            <a:ext cx="134798" cy="90596"/>
          </a:xfrm>
          <a:prstGeom prst="parallelogram">
            <a:avLst>
              <a:gd name="adj" fmla="val 39239"/>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平行四辺形 9">
            <a:extLst>
              <a:ext uri="{FF2B5EF4-FFF2-40B4-BE49-F238E27FC236}">
                <a16:creationId xmlns:a16="http://schemas.microsoft.com/office/drawing/2014/main" id="{DBC386BF-B8BF-4A8D-BA85-28CC329446B5}"/>
              </a:ext>
            </a:extLst>
          </p:cNvPr>
          <p:cNvSpPr/>
          <p:nvPr/>
        </p:nvSpPr>
        <p:spPr>
          <a:xfrm rot="2115461">
            <a:off x="1966440" y="4398397"/>
            <a:ext cx="134798" cy="90596"/>
          </a:xfrm>
          <a:prstGeom prst="parallelogram">
            <a:avLst>
              <a:gd name="adj" fmla="val 39239"/>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平行四辺形 10">
            <a:extLst>
              <a:ext uri="{FF2B5EF4-FFF2-40B4-BE49-F238E27FC236}">
                <a16:creationId xmlns:a16="http://schemas.microsoft.com/office/drawing/2014/main" id="{2EB902D3-46C8-4936-AB27-CBFC7F1A00E3}"/>
              </a:ext>
            </a:extLst>
          </p:cNvPr>
          <p:cNvSpPr/>
          <p:nvPr/>
        </p:nvSpPr>
        <p:spPr>
          <a:xfrm rot="2115461">
            <a:off x="1631160" y="4619377"/>
            <a:ext cx="134798" cy="90596"/>
          </a:xfrm>
          <a:prstGeom prst="parallelogram">
            <a:avLst>
              <a:gd name="adj" fmla="val 39239"/>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平行四辺形 11">
            <a:extLst>
              <a:ext uri="{FF2B5EF4-FFF2-40B4-BE49-F238E27FC236}">
                <a16:creationId xmlns:a16="http://schemas.microsoft.com/office/drawing/2014/main" id="{ED209FC9-6685-4956-90B2-F7BFDAE3FFF6}"/>
              </a:ext>
            </a:extLst>
          </p:cNvPr>
          <p:cNvSpPr/>
          <p:nvPr/>
        </p:nvSpPr>
        <p:spPr>
          <a:xfrm rot="2115461">
            <a:off x="1953740" y="3981838"/>
            <a:ext cx="134798" cy="90596"/>
          </a:xfrm>
          <a:prstGeom prst="parallelogram">
            <a:avLst>
              <a:gd name="adj" fmla="val 39239"/>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平行四辺形 12">
            <a:extLst>
              <a:ext uri="{FF2B5EF4-FFF2-40B4-BE49-F238E27FC236}">
                <a16:creationId xmlns:a16="http://schemas.microsoft.com/office/drawing/2014/main" id="{82E7BB76-3938-43CE-A9A0-4CC124AA5A89}"/>
              </a:ext>
            </a:extLst>
          </p:cNvPr>
          <p:cNvSpPr/>
          <p:nvPr/>
        </p:nvSpPr>
        <p:spPr>
          <a:xfrm rot="2115461">
            <a:off x="1623540" y="4200278"/>
            <a:ext cx="134798" cy="90596"/>
          </a:xfrm>
          <a:prstGeom prst="parallelogram">
            <a:avLst>
              <a:gd name="adj" fmla="val 39239"/>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平行四辺形 13">
            <a:extLst>
              <a:ext uri="{FF2B5EF4-FFF2-40B4-BE49-F238E27FC236}">
                <a16:creationId xmlns:a16="http://schemas.microsoft.com/office/drawing/2014/main" id="{9121DA64-76F1-4AEA-8380-9E0822D42FE5}"/>
              </a:ext>
            </a:extLst>
          </p:cNvPr>
          <p:cNvSpPr/>
          <p:nvPr/>
        </p:nvSpPr>
        <p:spPr>
          <a:xfrm rot="2115461">
            <a:off x="1288260" y="4421258"/>
            <a:ext cx="134798" cy="90596"/>
          </a:xfrm>
          <a:prstGeom prst="parallelogram">
            <a:avLst>
              <a:gd name="adj" fmla="val 39239"/>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5" name="図 14">
            <a:extLst>
              <a:ext uri="{FF2B5EF4-FFF2-40B4-BE49-F238E27FC236}">
                <a16:creationId xmlns:a16="http://schemas.microsoft.com/office/drawing/2014/main" id="{CFC0DDF8-4212-45BB-8563-8826A352068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478101" y="4015699"/>
            <a:ext cx="439701" cy="462740"/>
          </a:xfrm>
          <a:prstGeom prst="rect">
            <a:avLst/>
          </a:prstGeom>
        </p:spPr>
      </p:pic>
      <p:pic>
        <p:nvPicPr>
          <p:cNvPr id="16" name="図 15">
            <a:extLst>
              <a:ext uri="{FF2B5EF4-FFF2-40B4-BE49-F238E27FC236}">
                <a16:creationId xmlns:a16="http://schemas.microsoft.com/office/drawing/2014/main" id="{81092BC6-CB05-4746-9F17-BB4E870A99C6}"/>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147901" y="3817725"/>
            <a:ext cx="439701" cy="462740"/>
          </a:xfrm>
          <a:prstGeom prst="rect">
            <a:avLst/>
          </a:prstGeom>
        </p:spPr>
      </p:pic>
      <p:pic>
        <p:nvPicPr>
          <p:cNvPr id="17" name="図 16">
            <a:extLst>
              <a:ext uri="{FF2B5EF4-FFF2-40B4-BE49-F238E27FC236}">
                <a16:creationId xmlns:a16="http://schemas.microsoft.com/office/drawing/2014/main" id="{632B845E-7802-4CEA-B156-D59CFE1BFFB1}"/>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790028" y="3603466"/>
            <a:ext cx="439701" cy="462740"/>
          </a:xfrm>
          <a:prstGeom prst="rect">
            <a:avLst/>
          </a:prstGeom>
        </p:spPr>
      </p:pic>
      <p:pic>
        <p:nvPicPr>
          <p:cNvPr id="18" name="図 17">
            <a:extLst>
              <a:ext uri="{FF2B5EF4-FFF2-40B4-BE49-F238E27FC236}">
                <a16:creationId xmlns:a16="http://schemas.microsoft.com/office/drawing/2014/main" id="{7B4CDC98-A3AD-4605-8830-B87D7EBF3D8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144866" y="4232743"/>
            <a:ext cx="439701" cy="462740"/>
          </a:xfrm>
          <a:prstGeom prst="rect">
            <a:avLst/>
          </a:prstGeom>
        </p:spPr>
      </p:pic>
      <p:pic>
        <p:nvPicPr>
          <p:cNvPr id="19" name="図 18">
            <a:extLst>
              <a:ext uri="{FF2B5EF4-FFF2-40B4-BE49-F238E27FC236}">
                <a16:creationId xmlns:a16="http://schemas.microsoft.com/office/drawing/2014/main" id="{00CA20A0-6127-402E-A226-5E27786CAD98}"/>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814794" y="4035119"/>
            <a:ext cx="439701" cy="462740"/>
          </a:xfrm>
          <a:prstGeom prst="rect">
            <a:avLst/>
          </a:prstGeom>
        </p:spPr>
      </p:pic>
      <p:pic>
        <p:nvPicPr>
          <p:cNvPr id="20" name="図 19">
            <a:extLst>
              <a:ext uri="{FF2B5EF4-FFF2-40B4-BE49-F238E27FC236}">
                <a16:creationId xmlns:a16="http://schemas.microsoft.com/office/drawing/2014/main" id="{930F160B-A596-467A-957C-C5AD8D0E41D1}"/>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58749" y="3837495"/>
            <a:ext cx="439701" cy="462740"/>
          </a:xfrm>
          <a:prstGeom prst="rect">
            <a:avLst/>
          </a:prstGeom>
        </p:spPr>
      </p:pic>
      <p:pic>
        <p:nvPicPr>
          <p:cNvPr id="21" name="図 20">
            <a:extLst>
              <a:ext uri="{FF2B5EF4-FFF2-40B4-BE49-F238E27FC236}">
                <a16:creationId xmlns:a16="http://schemas.microsoft.com/office/drawing/2014/main" id="{A00E86B7-CD8E-4059-BDDD-EA430C3EC43E}"/>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817866" y="4464113"/>
            <a:ext cx="439701" cy="462740"/>
          </a:xfrm>
          <a:prstGeom prst="rect">
            <a:avLst/>
          </a:prstGeom>
        </p:spPr>
      </p:pic>
      <p:pic>
        <p:nvPicPr>
          <p:cNvPr id="22" name="図 21">
            <a:extLst>
              <a:ext uri="{FF2B5EF4-FFF2-40B4-BE49-F238E27FC236}">
                <a16:creationId xmlns:a16="http://schemas.microsoft.com/office/drawing/2014/main" id="{A889E7C2-D9AC-465F-A198-03C271D35CBE}"/>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77930" y="4249616"/>
            <a:ext cx="439701" cy="462740"/>
          </a:xfrm>
          <a:prstGeom prst="rect">
            <a:avLst/>
          </a:prstGeom>
        </p:spPr>
      </p:pic>
      <p:pic>
        <p:nvPicPr>
          <p:cNvPr id="23" name="図 22">
            <a:extLst>
              <a:ext uri="{FF2B5EF4-FFF2-40B4-BE49-F238E27FC236}">
                <a16:creationId xmlns:a16="http://schemas.microsoft.com/office/drawing/2014/main" id="{C3F33956-C70D-403D-B290-0992C4B994D5}"/>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30069" y="4052160"/>
            <a:ext cx="439701" cy="462740"/>
          </a:xfrm>
          <a:prstGeom prst="rect">
            <a:avLst/>
          </a:prstGeom>
        </p:spPr>
      </p:pic>
      <p:sp>
        <p:nvSpPr>
          <p:cNvPr id="24" name="フリーフォーム: 図形 23">
            <a:extLst>
              <a:ext uri="{FF2B5EF4-FFF2-40B4-BE49-F238E27FC236}">
                <a16:creationId xmlns:a16="http://schemas.microsoft.com/office/drawing/2014/main" id="{0E6EC592-A23A-42B9-8B05-7EA1BAD9189A}"/>
              </a:ext>
            </a:extLst>
          </p:cNvPr>
          <p:cNvSpPr/>
          <p:nvPr/>
        </p:nvSpPr>
        <p:spPr>
          <a:xfrm>
            <a:off x="1671287" y="1690688"/>
            <a:ext cx="791432" cy="2424023"/>
          </a:xfrm>
          <a:custGeom>
            <a:avLst/>
            <a:gdLst>
              <a:gd name="connsiteX0" fmla="*/ 379562 w 785009"/>
              <a:gd name="connsiteY0" fmla="*/ 2426671 h 2427038"/>
              <a:gd name="connsiteX1" fmla="*/ 0 w 785009"/>
              <a:gd name="connsiteY1" fmla="*/ 701388 h 2427038"/>
              <a:gd name="connsiteX2" fmla="*/ 379562 w 785009"/>
              <a:gd name="connsiteY2" fmla="*/ 2648 h 2427038"/>
              <a:gd name="connsiteX3" fmla="*/ 785004 w 785009"/>
              <a:gd name="connsiteY3" fmla="*/ 546112 h 2427038"/>
              <a:gd name="connsiteX4" fmla="*/ 379562 w 785009"/>
              <a:gd name="connsiteY4" fmla="*/ 2426671 h 2427038"/>
              <a:gd name="connsiteX0" fmla="*/ 379562 w 791359"/>
              <a:gd name="connsiteY0" fmla="*/ 2425599 h 2425606"/>
              <a:gd name="connsiteX1" fmla="*/ 0 w 791359"/>
              <a:gd name="connsiteY1" fmla="*/ 700316 h 2425606"/>
              <a:gd name="connsiteX2" fmla="*/ 379562 w 791359"/>
              <a:gd name="connsiteY2" fmla="*/ 1576 h 2425606"/>
              <a:gd name="connsiteX3" fmla="*/ 791354 w 791359"/>
              <a:gd name="connsiteY3" fmla="*/ 678390 h 2425606"/>
              <a:gd name="connsiteX4" fmla="*/ 379562 w 791359"/>
              <a:gd name="connsiteY4" fmla="*/ 2425599 h 2425606"/>
              <a:gd name="connsiteX0" fmla="*/ 379562 w 791359"/>
              <a:gd name="connsiteY0" fmla="*/ 2424023 h 2424030"/>
              <a:gd name="connsiteX1" fmla="*/ 0 w 791359"/>
              <a:gd name="connsiteY1" fmla="*/ 698740 h 2424030"/>
              <a:gd name="connsiteX2" fmla="*/ 379562 w 791359"/>
              <a:gd name="connsiteY2" fmla="*/ 0 h 2424030"/>
              <a:gd name="connsiteX3" fmla="*/ 791354 w 791359"/>
              <a:gd name="connsiteY3" fmla="*/ 676814 h 2424030"/>
              <a:gd name="connsiteX4" fmla="*/ 379562 w 791359"/>
              <a:gd name="connsiteY4" fmla="*/ 2424023 h 2424030"/>
              <a:gd name="connsiteX0" fmla="*/ 379562 w 791359"/>
              <a:gd name="connsiteY0" fmla="*/ 2424023 h 2424030"/>
              <a:gd name="connsiteX1" fmla="*/ 0 w 791359"/>
              <a:gd name="connsiteY1" fmla="*/ 698740 h 2424030"/>
              <a:gd name="connsiteX2" fmla="*/ 379562 w 791359"/>
              <a:gd name="connsiteY2" fmla="*/ 0 h 2424030"/>
              <a:gd name="connsiteX3" fmla="*/ 791354 w 791359"/>
              <a:gd name="connsiteY3" fmla="*/ 676814 h 2424030"/>
              <a:gd name="connsiteX4" fmla="*/ 379562 w 791359"/>
              <a:gd name="connsiteY4" fmla="*/ 2424023 h 2424030"/>
              <a:gd name="connsiteX0" fmla="*/ 379562 w 791359"/>
              <a:gd name="connsiteY0" fmla="*/ 2424023 h 2424030"/>
              <a:gd name="connsiteX1" fmla="*/ 0 w 791359"/>
              <a:gd name="connsiteY1" fmla="*/ 698740 h 2424030"/>
              <a:gd name="connsiteX2" fmla="*/ 379562 w 791359"/>
              <a:gd name="connsiteY2" fmla="*/ 0 h 2424030"/>
              <a:gd name="connsiteX3" fmla="*/ 791354 w 791359"/>
              <a:gd name="connsiteY3" fmla="*/ 676814 h 2424030"/>
              <a:gd name="connsiteX4" fmla="*/ 379562 w 791359"/>
              <a:gd name="connsiteY4" fmla="*/ 2424023 h 2424030"/>
              <a:gd name="connsiteX0" fmla="*/ 379591 w 791432"/>
              <a:gd name="connsiteY0" fmla="*/ 2424023 h 2424030"/>
              <a:gd name="connsiteX1" fmla="*/ 29 w 791432"/>
              <a:gd name="connsiteY1" fmla="*/ 698740 h 2424030"/>
              <a:gd name="connsiteX2" fmla="*/ 398641 w 791432"/>
              <a:gd name="connsiteY2" fmla="*/ 0 h 2424030"/>
              <a:gd name="connsiteX3" fmla="*/ 791383 w 791432"/>
              <a:gd name="connsiteY3" fmla="*/ 676814 h 2424030"/>
              <a:gd name="connsiteX4" fmla="*/ 379591 w 791432"/>
              <a:gd name="connsiteY4" fmla="*/ 2424023 h 2424030"/>
              <a:gd name="connsiteX0" fmla="*/ 379590 w 791431"/>
              <a:gd name="connsiteY0" fmla="*/ 2424023 h 2424030"/>
              <a:gd name="connsiteX1" fmla="*/ 28 w 791431"/>
              <a:gd name="connsiteY1" fmla="*/ 698740 h 2424030"/>
              <a:gd name="connsiteX2" fmla="*/ 398640 w 791431"/>
              <a:gd name="connsiteY2" fmla="*/ 0 h 2424030"/>
              <a:gd name="connsiteX3" fmla="*/ 791382 w 791431"/>
              <a:gd name="connsiteY3" fmla="*/ 676814 h 2424030"/>
              <a:gd name="connsiteX4" fmla="*/ 379590 w 791431"/>
              <a:gd name="connsiteY4" fmla="*/ 2424023 h 2424030"/>
              <a:gd name="connsiteX0" fmla="*/ 379586 w 791427"/>
              <a:gd name="connsiteY0" fmla="*/ 2424023 h 2424030"/>
              <a:gd name="connsiteX1" fmla="*/ 24 w 791427"/>
              <a:gd name="connsiteY1" fmla="*/ 698740 h 2424030"/>
              <a:gd name="connsiteX2" fmla="*/ 398636 w 791427"/>
              <a:gd name="connsiteY2" fmla="*/ 0 h 2424030"/>
              <a:gd name="connsiteX3" fmla="*/ 791378 w 791427"/>
              <a:gd name="connsiteY3" fmla="*/ 676814 h 2424030"/>
              <a:gd name="connsiteX4" fmla="*/ 379586 w 791427"/>
              <a:gd name="connsiteY4" fmla="*/ 2424023 h 2424030"/>
              <a:gd name="connsiteX0" fmla="*/ 379586 w 791427"/>
              <a:gd name="connsiteY0" fmla="*/ 2424023 h 2424030"/>
              <a:gd name="connsiteX1" fmla="*/ 24 w 791427"/>
              <a:gd name="connsiteY1" fmla="*/ 698740 h 2424030"/>
              <a:gd name="connsiteX2" fmla="*/ 398636 w 791427"/>
              <a:gd name="connsiteY2" fmla="*/ 0 h 2424030"/>
              <a:gd name="connsiteX3" fmla="*/ 791378 w 791427"/>
              <a:gd name="connsiteY3" fmla="*/ 676814 h 2424030"/>
              <a:gd name="connsiteX4" fmla="*/ 379586 w 791427"/>
              <a:gd name="connsiteY4" fmla="*/ 2424023 h 2424030"/>
              <a:gd name="connsiteX0" fmla="*/ 379591 w 791432"/>
              <a:gd name="connsiteY0" fmla="*/ 2424023 h 2424023"/>
              <a:gd name="connsiteX1" fmla="*/ 29 w 791432"/>
              <a:gd name="connsiteY1" fmla="*/ 679690 h 2424023"/>
              <a:gd name="connsiteX2" fmla="*/ 398641 w 791432"/>
              <a:gd name="connsiteY2" fmla="*/ 0 h 2424023"/>
              <a:gd name="connsiteX3" fmla="*/ 791383 w 791432"/>
              <a:gd name="connsiteY3" fmla="*/ 676814 h 2424023"/>
              <a:gd name="connsiteX4" fmla="*/ 379591 w 791432"/>
              <a:gd name="connsiteY4" fmla="*/ 2424023 h 2424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432" h="2424023">
                <a:moveTo>
                  <a:pt x="379591" y="2424023"/>
                </a:moveTo>
                <a:cubicBezTo>
                  <a:pt x="247699" y="2424502"/>
                  <a:pt x="-3146" y="1083694"/>
                  <a:pt x="29" y="679690"/>
                </a:cubicBezTo>
                <a:cubicBezTo>
                  <a:pt x="3204" y="275686"/>
                  <a:pt x="172557" y="479"/>
                  <a:pt x="398641" y="0"/>
                </a:cubicBezTo>
                <a:cubicBezTo>
                  <a:pt x="643775" y="-479"/>
                  <a:pt x="794558" y="272810"/>
                  <a:pt x="791383" y="676814"/>
                </a:cubicBezTo>
                <a:cubicBezTo>
                  <a:pt x="788208" y="1080818"/>
                  <a:pt x="511483" y="2423544"/>
                  <a:pt x="379591" y="2424023"/>
                </a:cubicBezTo>
                <a:close/>
              </a:path>
            </a:pathLst>
          </a:custGeom>
          <a:gradFill>
            <a:gsLst>
              <a:gs pos="0">
                <a:srgbClr val="FF0000"/>
              </a:gs>
              <a:gs pos="100000">
                <a:srgbClr val="FF99CC">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弧 24">
            <a:extLst>
              <a:ext uri="{FF2B5EF4-FFF2-40B4-BE49-F238E27FC236}">
                <a16:creationId xmlns:a16="http://schemas.microsoft.com/office/drawing/2014/main" id="{6BD352BE-01AF-47AA-8763-D15CE2FC2054}"/>
              </a:ext>
            </a:extLst>
          </p:cNvPr>
          <p:cNvSpPr/>
          <p:nvPr/>
        </p:nvSpPr>
        <p:spPr>
          <a:xfrm>
            <a:off x="919199" y="2193453"/>
            <a:ext cx="2304322" cy="1526010"/>
          </a:xfrm>
          <a:prstGeom prst="arc">
            <a:avLst>
              <a:gd name="adj1" fmla="val 12783349"/>
              <a:gd name="adj2" fmla="val 19434896"/>
            </a:avLst>
          </a:prstGeom>
          <a:ln w="28575">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8F532C02-6AB3-4C55-9095-12CE7C4472BE}"/>
              </a:ext>
            </a:extLst>
          </p:cNvPr>
          <p:cNvSpPr txBox="1"/>
          <p:nvPr/>
        </p:nvSpPr>
        <p:spPr>
          <a:xfrm>
            <a:off x="3813879" y="1844979"/>
            <a:ext cx="7877514" cy="4401205"/>
          </a:xfrm>
          <a:prstGeom prst="rect">
            <a:avLst/>
          </a:prstGeom>
          <a:noFill/>
        </p:spPr>
        <p:txBody>
          <a:bodyPr wrap="square" rtlCol="0">
            <a:spAutoFit/>
          </a:bodyPr>
          <a:lstStyle/>
          <a:p>
            <a:pPr marL="285750" indent="-285750">
              <a:buFont typeface="Arial" panose="020B0604020202020204" pitchFamily="34" charset="0"/>
              <a:buChar char="•"/>
            </a:pPr>
            <a:r>
              <a:rPr lang="ja-JP" altLang="en-US" sz="2000" dirty="0"/>
              <a:t>半導体チップの価格は半導体の種類、チップのサイズによって決定される。通信に必要な出力はユースケースによって決まるが、移動体通信に使う場合</a:t>
            </a:r>
            <a:r>
              <a:rPr lang="en-US" altLang="ja-JP" sz="2000" dirty="0"/>
              <a:t>~20dBm</a:t>
            </a:r>
            <a:r>
              <a:rPr lang="ja-JP" altLang="en-US" sz="2000" dirty="0"/>
              <a:t>の出力が必要になる。チップ面積を大きくすれば出力は大きくなるが、価格も高くなる。そのため、チップ面積に対してどれだけの出力を取り出せるか＝単位面積当たりの出力（電力密度）が価格を決めるポイントになる。</a:t>
            </a:r>
            <a:endParaRPr lang="en-US" altLang="ja-JP" sz="2000" dirty="0"/>
          </a:p>
          <a:p>
            <a:pPr marL="285750" indent="-285750">
              <a:buFont typeface="Arial" panose="020B0604020202020204" pitchFamily="34" charset="0"/>
              <a:buChar char="•"/>
            </a:pPr>
            <a:endParaRPr lang="en-US" altLang="ja-JP" sz="2000" dirty="0"/>
          </a:p>
          <a:p>
            <a:pPr marL="285750" indent="-285750">
              <a:buFont typeface="Arial" panose="020B0604020202020204" pitchFamily="34" charset="0"/>
              <a:buChar char="•"/>
            </a:pPr>
            <a:r>
              <a:rPr lang="ja-JP" altLang="en-US" sz="2000" dirty="0"/>
              <a:t>現在、異なる半導体（シリコン・化合物）のハイブリッドが検討されている。シリコンに比べて、化合物の価格は</a:t>
            </a:r>
            <a:r>
              <a:rPr lang="en-US" altLang="ja-JP" sz="2000" dirty="0"/>
              <a:t>~10</a:t>
            </a:r>
            <a:r>
              <a:rPr lang="ja-JP" altLang="en-US" sz="2000" dirty="0"/>
              <a:t>倍高い（今後、詳細な調査が必要）</a:t>
            </a:r>
            <a:br>
              <a:rPr lang="en-US" altLang="ja-JP" sz="2000" dirty="0"/>
            </a:br>
            <a:r>
              <a:rPr lang="ja-JP" altLang="en-US" sz="2000" dirty="0"/>
              <a:t>→化合物のチップを使う場合は</a:t>
            </a:r>
            <a:r>
              <a:rPr lang="en-US" altLang="ja-JP" sz="2000" dirty="0"/>
              <a:t>10</a:t>
            </a:r>
            <a:r>
              <a:rPr lang="ja-JP" altLang="en-US" sz="2000" dirty="0"/>
              <a:t>倍以上の電力密度にする必要がある</a:t>
            </a:r>
            <a:br>
              <a:rPr lang="en-US" altLang="ja-JP" sz="2000" dirty="0"/>
            </a:br>
            <a:endParaRPr lang="en-US" altLang="ja-JP" sz="2000" dirty="0"/>
          </a:p>
          <a:p>
            <a:r>
              <a:rPr lang="ja-JP" altLang="en-US" sz="2000" dirty="0"/>
              <a:t>⇒電力密度での比較と価格差の考慮が必要</a:t>
            </a:r>
          </a:p>
        </p:txBody>
      </p:sp>
      <p:sp>
        <p:nvSpPr>
          <p:cNvPr id="27" name="吹き出し: 角を丸めた四角形 26">
            <a:extLst>
              <a:ext uri="{FF2B5EF4-FFF2-40B4-BE49-F238E27FC236}">
                <a16:creationId xmlns:a16="http://schemas.microsoft.com/office/drawing/2014/main" id="{4296F7FD-7EBD-4C2B-B846-D387FC983F7A}"/>
              </a:ext>
            </a:extLst>
          </p:cNvPr>
          <p:cNvSpPr/>
          <p:nvPr/>
        </p:nvSpPr>
        <p:spPr>
          <a:xfrm>
            <a:off x="455974" y="5750179"/>
            <a:ext cx="2802581" cy="868450"/>
          </a:xfrm>
          <a:prstGeom prst="wedgeRoundRectCallout">
            <a:avLst>
              <a:gd name="adj1" fmla="val -11907"/>
              <a:gd name="adj2" fmla="val -84510"/>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C7775FB-2908-45DC-B6B4-92E172E5541B}"/>
              </a:ext>
            </a:extLst>
          </p:cNvPr>
          <p:cNvSpPr txBox="1"/>
          <p:nvPr/>
        </p:nvSpPr>
        <p:spPr>
          <a:xfrm>
            <a:off x="455975" y="5787632"/>
            <a:ext cx="2884949" cy="830997"/>
          </a:xfrm>
          <a:prstGeom prst="rect">
            <a:avLst/>
          </a:prstGeom>
          <a:noFill/>
        </p:spPr>
        <p:txBody>
          <a:bodyPr wrap="square" rtlCol="0">
            <a:spAutoFit/>
          </a:bodyPr>
          <a:lstStyle/>
          <a:p>
            <a:r>
              <a:rPr kumimoji="1" lang="ja-JP" altLang="en-US" sz="1600" dirty="0"/>
              <a:t>出力を大きくするなら</a:t>
            </a:r>
            <a:r>
              <a:rPr lang="ja-JP" altLang="en-US" sz="1600" dirty="0"/>
              <a:t>大きいチップが必要、でも</a:t>
            </a:r>
            <a:r>
              <a:rPr kumimoji="1" lang="ja-JP" altLang="en-US" sz="1600" dirty="0"/>
              <a:t>大きいチップは高い</a:t>
            </a:r>
            <a:endParaRPr kumimoji="1" lang="en-US" altLang="ja-JP" sz="1600" dirty="0"/>
          </a:p>
        </p:txBody>
      </p:sp>
    </p:spTree>
    <p:extLst>
      <p:ext uri="{BB962C8B-B14F-4D97-AF65-F5344CB8AC3E}">
        <p14:creationId xmlns:p14="http://schemas.microsoft.com/office/powerpoint/2010/main" val="225371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4A3EB-079A-4547-A514-A7CBFB4886F8}"/>
              </a:ext>
            </a:extLst>
          </p:cNvPr>
          <p:cNvSpPr>
            <a:spLocks noGrp="1"/>
          </p:cNvSpPr>
          <p:nvPr>
            <p:ph type="ctrTitle"/>
          </p:nvPr>
        </p:nvSpPr>
        <p:spPr/>
        <p:txBody>
          <a:bodyPr>
            <a:normAutofit/>
          </a:bodyPr>
          <a:lstStyle/>
          <a:p>
            <a:r>
              <a:rPr kumimoji="1" lang="ja-JP" altLang="en-US" sz="3200" dirty="0"/>
              <a:t>単一走行キャリアフォトダイオード、</a:t>
            </a:r>
            <a:br>
              <a:rPr lang="en-US" altLang="ja-JP" sz="3200" dirty="0"/>
            </a:br>
            <a:r>
              <a:rPr lang="ja-JP" altLang="en-US" sz="3200" dirty="0"/>
              <a:t>マイクロ光</a:t>
            </a:r>
            <a:r>
              <a:rPr kumimoji="1" lang="ja-JP" altLang="en-US" sz="3200" dirty="0"/>
              <a:t>コム</a:t>
            </a:r>
            <a:br>
              <a:rPr kumimoji="1" lang="en-US" altLang="ja-JP" dirty="0"/>
            </a:br>
            <a:r>
              <a:rPr kumimoji="1" lang="en-US" altLang="ja-JP" dirty="0"/>
              <a:t>UTC-PD &amp; Micro-comb</a:t>
            </a:r>
            <a:endParaRPr kumimoji="1" lang="ja-JP" altLang="en-US" dirty="0"/>
          </a:p>
        </p:txBody>
      </p:sp>
      <p:sp>
        <p:nvSpPr>
          <p:cNvPr id="3" name="テキスト ボックス 2">
            <a:extLst>
              <a:ext uri="{FF2B5EF4-FFF2-40B4-BE49-F238E27FC236}">
                <a16:creationId xmlns:a16="http://schemas.microsoft.com/office/drawing/2014/main" id="{040108E2-58D0-43C8-895C-4466D42CEB2F}"/>
              </a:ext>
            </a:extLst>
          </p:cNvPr>
          <p:cNvSpPr txBox="1"/>
          <p:nvPr/>
        </p:nvSpPr>
        <p:spPr>
          <a:xfrm>
            <a:off x="8246851" y="6159261"/>
            <a:ext cx="3203121" cy="369332"/>
          </a:xfrm>
          <a:prstGeom prst="rect">
            <a:avLst/>
          </a:prstGeom>
          <a:noFill/>
        </p:spPr>
        <p:txBody>
          <a:bodyPr wrap="none" rtlCol="0">
            <a:spAutoFit/>
          </a:bodyPr>
          <a:lstStyle/>
          <a:p>
            <a:r>
              <a:rPr kumimoji="1" lang="en-US" altLang="ja-JP" dirty="0"/>
              <a:t>※</a:t>
            </a:r>
            <a:r>
              <a:rPr kumimoji="1" lang="ja-JP" altLang="en-US" dirty="0"/>
              <a:t>補助資料</a:t>
            </a:r>
            <a:r>
              <a:rPr kumimoji="1" lang="en-US" altLang="ja-JP" dirty="0"/>
              <a:t>_UTC-PD</a:t>
            </a:r>
            <a:r>
              <a:rPr kumimoji="1" lang="ja-JP" altLang="en-US" dirty="0"/>
              <a:t>＋</a:t>
            </a:r>
            <a:r>
              <a:rPr kumimoji="1" lang="en-US" altLang="ja-JP" dirty="0"/>
              <a:t>Comb</a:t>
            </a:r>
            <a:endParaRPr kumimoji="1" lang="ja-JP" altLang="en-US" dirty="0"/>
          </a:p>
        </p:txBody>
      </p:sp>
    </p:spTree>
    <p:extLst>
      <p:ext uri="{BB962C8B-B14F-4D97-AF65-F5344CB8AC3E}">
        <p14:creationId xmlns:p14="http://schemas.microsoft.com/office/powerpoint/2010/main" val="2491779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グラフ 23">
            <a:extLst>
              <a:ext uri="{FF2B5EF4-FFF2-40B4-BE49-F238E27FC236}">
                <a16:creationId xmlns:a16="http://schemas.microsoft.com/office/drawing/2014/main" id="{2D3143CC-1895-4136-A5D2-05682FB8839D}"/>
              </a:ext>
            </a:extLst>
          </p:cNvPr>
          <p:cNvGraphicFramePr>
            <a:graphicFrameLocks/>
          </p:cNvGraphicFramePr>
          <p:nvPr>
            <p:extLst>
              <p:ext uri="{D42A27DB-BD31-4B8C-83A1-F6EECF244321}">
                <p14:modId xmlns:p14="http://schemas.microsoft.com/office/powerpoint/2010/main" val="675850855"/>
              </p:ext>
            </p:extLst>
          </p:nvPr>
        </p:nvGraphicFramePr>
        <p:xfrm>
          <a:off x="6466448" y="1866949"/>
          <a:ext cx="4610965" cy="37283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グラフ 22">
            <a:extLst>
              <a:ext uri="{FF2B5EF4-FFF2-40B4-BE49-F238E27FC236}">
                <a16:creationId xmlns:a16="http://schemas.microsoft.com/office/drawing/2014/main" id="{DD7A8A95-60DE-4CDE-97EB-A51D61704CB0}"/>
              </a:ext>
            </a:extLst>
          </p:cNvPr>
          <p:cNvGraphicFramePr>
            <a:graphicFrameLocks/>
          </p:cNvGraphicFramePr>
          <p:nvPr>
            <p:extLst>
              <p:ext uri="{D42A27DB-BD31-4B8C-83A1-F6EECF244321}">
                <p14:modId xmlns:p14="http://schemas.microsoft.com/office/powerpoint/2010/main" val="1353507798"/>
              </p:ext>
            </p:extLst>
          </p:nvPr>
        </p:nvGraphicFramePr>
        <p:xfrm>
          <a:off x="1124324" y="1862266"/>
          <a:ext cx="4610965" cy="3728306"/>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a:extLst>
              <a:ext uri="{FF2B5EF4-FFF2-40B4-BE49-F238E27FC236}">
                <a16:creationId xmlns:a16="http://schemas.microsoft.com/office/drawing/2014/main" id="{32689E35-A938-46F3-B7F2-0F25AA2B1066}"/>
              </a:ext>
            </a:extLst>
          </p:cNvPr>
          <p:cNvSpPr>
            <a:spLocks noGrp="1"/>
          </p:cNvSpPr>
          <p:nvPr>
            <p:ph type="title"/>
          </p:nvPr>
        </p:nvSpPr>
        <p:spPr/>
        <p:txBody>
          <a:bodyPr/>
          <a:lstStyle/>
          <a:p>
            <a:r>
              <a:rPr lang="en-US" altLang="ja-JP" dirty="0"/>
              <a:t>UTC-PD &amp; Micro-comb</a:t>
            </a:r>
            <a:r>
              <a:rPr lang="ja-JP" altLang="en-US" dirty="0"/>
              <a:t>の開発状況</a:t>
            </a:r>
            <a:endParaRPr kumimoji="1" lang="ja-JP" altLang="en-US" dirty="0"/>
          </a:p>
        </p:txBody>
      </p:sp>
      <p:grpSp>
        <p:nvGrpSpPr>
          <p:cNvPr id="46" name="グループ化 45">
            <a:extLst>
              <a:ext uri="{FF2B5EF4-FFF2-40B4-BE49-F238E27FC236}">
                <a16:creationId xmlns:a16="http://schemas.microsoft.com/office/drawing/2014/main" id="{CBB2458F-75A9-492A-BF74-A621F58DBD02}"/>
              </a:ext>
            </a:extLst>
          </p:cNvPr>
          <p:cNvGrpSpPr/>
          <p:nvPr/>
        </p:nvGrpSpPr>
        <p:grpSpPr>
          <a:xfrm>
            <a:off x="3375352" y="2065738"/>
            <a:ext cx="2066784" cy="338554"/>
            <a:chOff x="6096000" y="1980900"/>
            <a:chExt cx="2066784" cy="338554"/>
          </a:xfrm>
        </p:grpSpPr>
        <p:sp>
          <p:nvSpPr>
            <p:cNvPr id="37" name="テキスト ボックス 36">
              <a:extLst>
                <a:ext uri="{FF2B5EF4-FFF2-40B4-BE49-F238E27FC236}">
                  <a16:creationId xmlns:a16="http://schemas.microsoft.com/office/drawing/2014/main" id="{71D8830B-1319-4C16-A597-66A876D2F40C}"/>
                </a:ext>
              </a:extLst>
            </p:cNvPr>
            <p:cNvSpPr txBox="1"/>
            <p:nvPr/>
          </p:nvSpPr>
          <p:spPr>
            <a:xfrm>
              <a:off x="6096000" y="1980900"/>
              <a:ext cx="2066784" cy="338554"/>
            </a:xfrm>
            <a:prstGeom prst="rect">
              <a:avLst/>
            </a:prstGeom>
            <a:noFill/>
          </p:spPr>
          <p:txBody>
            <a:bodyPr wrap="none" rtlCol="0">
              <a:spAutoFit/>
            </a:bodyPr>
            <a:lstStyle/>
            <a:p>
              <a:r>
                <a:rPr kumimoji="1" lang="en-US" altLang="ja-JP" sz="1600" dirty="0">
                  <a:solidFill>
                    <a:schemeClr val="accent2"/>
                  </a:solidFill>
                  <a:latin typeface="Calibri" panose="020F0502020204030204" pitchFamily="34" charset="0"/>
                  <a:cs typeface="Calibri" panose="020F0502020204030204" pitchFamily="34" charset="0"/>
                </a:rPr>
                <a:t>Developed in Japan</a:t>
              </a:r>
              <a:r>
                <a:rPr kumimoji="1" lang="ja-JP" altLang="en-US" sz="1600" dirty="0">
                  <a:solidFill>
                    <a:schemeClr val="accent2"/>
                  </a:solidFill>
                  <a:latin typeface="Calibri" panose="020F0502020204030204" pitchFamily="34" charset="0"/>
                  <a:cs typeface="Calibri" panose="020F0502020204030204" pitchFamily="34" charset="0"/>
                </a:rPr>
                <a:t> </a:t>
              </a:r>
              <a:r>
                <a:rPr kumimoji="1" lang="en-US" altLang="ja-JP" sz="1600" dirty="0">
                  <a:solidFill>
                    <a:schemeClr val="accent2"/>
                  </a:solidFill>
                  <a:latin typeface="Calibri" panose="020F0502020204030204" pitchFamily="34" charset="0"/>
                  <a:cs typeface="Calibri" panose="020F0502020204030204" pitchFamily="34" charset="0"/>
                </a:rPr>
                <a:t>(</a:t>
              </a:r>
              <a:r>
                <a:rPr kumimoji="1" lang="ja-JP" altLang="en-US" sz="1600" dirty="0">
                  <a:solidFill>
                    <a:schemeClr val="accent2"/>
                  </a:solidFill>
                  <a:latin typeface="Calibri" panose="020F0502020204030204" pitchFamily="34" charset="0"/>
                  <a:cs typeface="Calibri" panose="020F0502020204030204" pitchFamily="34" charset="0"/>
                </a:rPr>
                <a:t>  </a:t>
              </a:r>
              <a:r>
                <a:rPr kumimoji="1" lang="en-US" altLang="ja-JP" sz="1600" dirty="0">
                  <a:solidFill>
                    <a:schemeClr val="accent2"/>
                  </a:solidFill>
                  <a:latin typeface="Calibri" panose="020F0502020204030204" pitchFamily="34" charset="0"/>
                  <a:cs typeface="Calibri" panose="020F0502020204030204" pitchFamily="34" charset="0"/>
                </a:rPr>
                <a:t>)</a:t>
              </a:r>
              <a:endParaRPr kumimoji="1" lang="ja-JP" altLang="en-US" sz="1600" dirty="0">
                <a:solidFill>
                  <a:schemeClr val="accent2"/>
                </a:solidFill>
                <a:latin typeface="Calibri" panose="020F0502020204030204" pitchFamily="34" charset="0"/>
                <a:cs typeface="Calibri" panose="020F0502020204030204" pitchFamily="34" charset="0"/>
              </a:endParaRPr>
            </a:p>
          </p:txBody>
        </p:sp>
        <p:sp>
          <p:nvSpPr>
            <p:cNvPr id="43" name="楕円 42">
              <a:extLst>
                <a:ext uri="{FF2B5EF4-FFF2-40B4-BE49-F238E27FC236}">
                  <a16:creationId xmlns:a16="http://schemas.microsoft.com/office/drawing/2014/main" id="{2E0E083F-70DE-42D7-AA37-74BDEC7C3043}"/>
                </a:ext>
              </a:extLst>
            </p:cNvPr>
            <p:cNvSpPr/>
            <p:nvPr/>
          </p:nvSpPr>
          <p:spPr>
            <a:xfrm>
              <a:off x="7898275" y="2114122"/>
              <a:ext cx="99060" cy="10064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a:extLst>
              <a:ext uri="{FF2B5EF4-FFF2-40B4-BE49-F238E27FC236}">
                <a16:creationId xmlns:a16="http://schemas.microsoft.com/office/drawing/2014/main" id="{D0337ACF-8796-4440-8BFF-50BD34DDA8F4}"/>
              </a:ext>
            </a:extLst>
          </p:cNvPr>
          <p:cNvGrpSpPr/>
          <p:nvPr/>
        </p:nvGrpSpPr>
        <p:grpSpPr>
          <a:xfrm>
            <a:off x="3682167" y="2368237"/>
            <a:ext cx="1759969" cy="338554"/>
            <a:chOff x="4621313" y="4245186"/>
            <a:chExt cx="1759969" cy="338554"/>
          </a:xfrm>
        </p:grpSpPr>
        <p:sp>
          <p:nvSpPr>
            <p:cNvPr id="39" name="テキスト ボックス 38">
              <a:extLst>
                <a:ext uri="{FF2B5EF4-FFF2-40B4-BE49-F238E27FC236}">
                  <a16:creationId xmlns:a16="http://schemas.microsoft.com/office/drawing/2014/main" id="{9F9A0D7D-A4A6-4818-8614-54670D794C07}"/>
                </a:ext>
              </a:extLst>
            </p:cNvPr>
            <p:cNvSpPr txBox="1"/>
            <p:nvPr/>
          </p:nvSpPr>
          <p:spPr>
            <a:xfrm>
              <a:off x="4621313" y="4245186"/>
              <a:ext cx="1759969" cy="338554"/>
            </a:xfrm>
            <a:prstGeom prst="rect">
              <a:avLst/>
            </a:prstGeom>
            <a:noFill/>
          </p:spPr>
          <p:txBody>
            <a:bodyPr wrap="none" rtlCol="0">
              <a:spAutoFit/>
            </a:bodyPr>
            <a:lstStyle/>
            <a:p>
              <a:r>
                <a:rPr kumimoji="1" lang="en-US" altLang="ja-JP" sz="1600" dirty="0">
                  <a:solidFill>
                    <a:srgbClr val="0070C0"/>
                  </a:solidFill>
                  <a:latin typeface="Calibri" panose="020F0502020204030204" pitchFamily="34" charset="0"/>
                  <a:cs typeface="Calibri" panose="020F0502020204030204" pitchFamily="34" charset="0"/>
                </a:rPr>
                <a:t>Other countries</a:t>
              </a:r>
              <a:r>
                <a:rPr kumimoji="1" lang="ja-JP" altLang="en-US" sz="1600" dirty="0">
                  <a:solidFill>
                    <a:srgbClr val="0070C0"/>
                  </a:solidFill>
                  <a:latin typeface="Calibri" panose="020F0502020204030204" pitchFamily="34" charset="0"/>
                  <a:cs typeface="Calibri" panose="020F0502020204030204" pitchFamily="34" charset="0"/>
                </a:rPr>
                <a:t> </a:t>
              </a:r>
              <a:r>
                <a:rPr kumimoji="1" lang="en-US" altLang="ja-JP" sz="1600" dirty="0">
                  <a:solidFill>
                    <a:srgbClr val="0070C0"/>
                  </a:solidFill>
                  <a:latin typeface="Calibri" panose="020F0502020204030204" pitchFamily="34" charset="0"/>
                  <a:cs typeface="Calibri" panose="020F0502020204030204" pitchFamily="34" charset="0"/>
                </a:rPr>
                <a:t>(</a:t>
              </a:r>
              <a:r>
                <a:rPr kumimoji="1" lang="ja-JP" altLang="en-US" sz="1600" dirty="0">
                  <a:solidFill>
                    <a:srgbClr val="0070C0"/>
                  </a:solidFill>
                  <a:latin typeface="Calibri" panose="020F0502020204030204" pitchFamily="34" charset="0"/>
                  <a:cs typeface="Calibri" panose="020F0502020204030204" pitchFamily="34" charset="0"/>
                </a:rPr>
                <a:t>  </a:t>
              </a:r>
              <a:r>
                <a:rPr kumimoji="1" lang="en-US" altLang="ja-JP" sz="1600" dirty="0">
                  <a:solidFill>
                    <a:srgbClr val="0070C0"/>
                  </a:solidFill>
                  <a:latin typeface="Calibri" panose="020F0502020204030204" pitchFamily="34" charset="0"/>
                  <a:cs typeface="Calibri" panose="020F0502020204030204" pitchFamily="34" charset="0"/>
                </a:rPr>
                <a:t>)</a:t>
              </a:r>
              <a:endParaRPr kumimoji="1" lang="ja-JP" altLang="en-US" sz="1600" dirty="0">
                <a:solidFill>
                  <a:srgbClr val="0070C0"/>
                </a:solidFill>
                <a:latin typeface="Calibri" panose="020F0502020204030204" pitchFamily="34" charset="0"/>
                <a:cs typeface="Calibri" panose="020F0502020204030204" pitchFamily="34" charset="0"/>
              </a:endParaRPr>
            </a:p>
          </p:txBody>
        </p:sp>
        <p:sp>
          <p:nvSpPr>
            <p:cNvPr id="44" name="楕円 43">
              <a:extLst>
                <a:ext uri="{FF2B5EF4-FFF2-40B4-BE49-F238E27FC236}">
                  <a16:creationId xmlns:a16="http://schemas.microsoft.com/office/drawing/2014/main" id="{032EFC40-70DD-48F3-AF9D-C901925A6C3A}"/>
                </a:ext>
              </a:extLst>
            </p:cNvPr>
            <p:cNvSpPr/>
            <p:nvPr/>
          </p:nvSpPr>
          <p:spPr>
            <a:xfrm>
              <a:off x="6116320" y="4383313"/>
              <a:ext cx="99060" cy="10064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3" name="テキスト ボックス 62">
            <a:extLst>
              <a:ext uri="{FF2B5EF4-FFF2-40B4-BE49-F238E27FC236}">
                <a16:creationId xmlns:a16="http://schemas.microsoft.com/office/drawing/2014/main" id="{B15F3D35-387E-4C13-97A6-10A1C1CE373D}"/>
              </a:ext>
            </a:extLst>
          </p:cNvPr>
          <p:cNvSpPr txBox="1"/>
          <p:nvPr/>
        </p:nvSpPr>
        <p:spPr>
          <a:xfrm rot="1958667">
            <a:off x="9421617" y="3592633"/>
            <a:ext cx="742511" cy="369332"/>
          </a:xfrm>
          <a:prstGeom prst="rect">
            <a:avLst/>
          </a:prstGeom>
          <a:noFill/>
        </p:spPr>
        <p:txBody>
          <a:bodyPr wrap="none" rtlCol="0">
            <a:spAutoFit/>
          </a:bodyPr>
          <a:lstStyle/>
          <a:p>
            <a:r>
              <a:rPr kumimoji="1" lang="en-US" altLang="ja-JP" dirty="0">
                <a:latin typeface="Calibri" panose="020F0502020204030204" pitchFamily="34" charset="0"/>
                <a:cs typeface="Calibri" panose="020F0502020204030204" pitchFamily="34" charset="0"/>
              </a:rPr>
              <a:t>Single</a:t>
            </a:r>
            <a:endParaRPr kumimoji="1" lang="ja-JP" altLang="en-US" dirty="0">
              <a:latin typeface="Calibri" panose="020F0502020204030204" pitchFamily="34" charset="0"/>
              <a:cs typeface="Calibri" panose="020F0502020204030204" pitchFamily="34" charset="0"/>
            </a:endParaRPr>
          </a:p>
        </p:txBody>
      </p:sp>
      <p:sp>
        <p:nvSpPr>
          <p:cNvPr id="64" name="テキスト ボックス 63">
            <a:extLst>
              <a:ext uri="{FF2B5EF4-FFF2-40B4-BE49-F238E27FC236}">
                <a16:creationId xmlns:a16="http://schemas.microsoft.com/office/drawing/2014/main" id="{8DCD144A-31DD-4E26-87D0-782DFED43A2E}"/>
              </a:ext>
            </a:extLst>
          </p:cNvPr>
          <p:cNvSpPr txBox="1"/>
          <p:nvPr/>
        </p:nvSpPr>
        <p:spPr>
          <a:xfrm>
            <a:off x="9046088" y="1690688"/>
            <a:ext cx="2031325" cy="369332"/>
          </a:xfrm>
          <a:prstGeom prst="rect">
            <a:avLst/>
          </a:prstGeom>
          <a:noFill/>
        </p:spPr>
        <p:txBody>
          <a:bodyPr wrap="none" rtlCol="0">
            <a:spAutoFit/>
          </a:bodyPr>
          <a:lstStyle/>
          <a:p>
            <a:r>
              <a:rPr kumimoji="1" lang="en-US" altLang="ja-JP" dirty="0"/>
              <a:t>※</a:t>
            </a:r>
            <a:r>
              <a:rPr kumimoji="1" lang="ja-JP" altLang="en-US" dirty="0"/>
              <a:t>帯は傾向を示す</a:t>
            </a:r>
          </a:p>
        </p:txBody>
      </p:sp>
      <p:cxnSp>
        <p:nvCxnSpPr>
          <p:cNvPr id="14" name="直線コネクタ 13">
            <a:extLst>
              <a:ext uri="{FF2B5EF4-FFF2-40B4-BE49-F238E27FC236}">
                <a16:creationId xmlns:a16="http://schemas.microsoft.com/office/drawing/2014/main" id="{615C2F54-B5C6-43D0-A027-776424A4ADBD}"/>
              </a:ext>
            </a:extLst>
          </p:cNvPr>
          <p:cNvCxnSpPr>
            <a:cxnSpLocks/>
          </p:cNvCxnSpPr>
          <p:nvPr/>
        </p:nvCxnSpPr>
        <p:spPr>
          <a:xfrm>
            <a:off x="7381188" y="2243579"/>
            <a:ext cx="2092750" cy="1357460"/>
          </a:xfrm>
          <a:prstGeom prst="line">
            <a:avLst/>
          </a:prstGeom>
          <a:ln w="635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083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689E35-A938-46F3-B7F2-0F25AA2B1066}"/>
              </a:ext>
            </a:extLst>
          </p:cNvPr>
          <p:cNvSpPr>
            <a:spLocks noGrp="1"/>
          </p:cNvSpPr>
          <p:nvPr>
            <p:ph type="title"/>
          </p:nvPr>
        </p:nvSpPr>
        <p:spPr/>
        <p:txBody>
          <a:bodyPr/>
          <a:lstStyle/>
          <a:p>
            <a:r>
              <a:rPr lang="en-US" altLang="ja-JP" dirty="0"/>
              <a:t>UTC-PD &amp; Micro-comb</a:t>
            </a:r>
            <a:r>
              <a:rPr lang="ja-JP" altLang="en-US" dirty="0"/>
              <a:t>の年次発展傾向</a:t>
            </a:r>
            <a:endParaRPr kumimoji="1" lang="ja-JP" altLang="en-US" dirty="0"/>
          </a:p>
        </p:txBody>
      </p:sp>
      <p:graphicFrame>
        <p:nvGraphicFramePr>
          <p:cNvPr id="9" name="グラフ 8">
            <a:extLst>
              <a:ext uri="{FF2B5EF4-FFF2-40B4-BE49-F238E27FC236}">
                <a16:creationId xmlns:a16="http://schemas.microsoft.com/office/drawing/2014/main" id="{100F3249-9842-471A-8136-2420BB34D883}"/>
              </a:ext>
            </a:extLst>
          </p:cNvPr>
          <p:cNvGraphicFramePr>
            <a:graphicFrameLocks/>
          </p:cNvGraphicFramePr>
          <p:nvPr>
            <p:extLst>
              <p:ext uri="{D42A27DB-BD31-4B8C-83A1-F6EECF244321}">
                <p14:modId xmlns:p14="http://schemas.microsoft.com/office/powerpoint/2010/main" val="24787630"/>
              </p:ext>
            </p:extLst>
          </p:nvPr>
        </p:nvGraphicFramePr>
        <p:xfrm>
          <a:off x="977785" y="2012582"/>
          <a:ext cx="4597630" cy="3709135"/>
        </p:xfrm>
        <a:graphic>
          <a:graphicData uri="http://schemas.openxmlformats.org/drawingml/2006/chart">
            <c:chart xmlns:c="http://schemas.openxmlformats.org/drawingml/2006/chart" xmlns:r="http://schemas.openxmlformats.org/officeDocument/2006/relationships" r:id="rId2"/>
          </a:graphicData>
        </a:graphic>
      </p:graphicFrame>
      <p:sp>
        <p:nvSpPr>
          <p:cNvPr id="5" name="正方形/長方形 4">
            <a:extLst>
              <a:ext uri="{FF2B5EF4-FFF2-40B4-BE49-F238E27FC236}">
                <a16:creationId xmlns:a16="http://schemas.microsoft.com/office/drawing/2014/main" id="{FD4DCCB9-1126-4526-8F7B-C52CB6A86C84}"/>
              </a:ext>
            </a:extLst>
          </p:cNvPr>
          <p:cNvSpPr/>
          <p:nvPr/>
        </p:nvSpPr>
        <p:spPr>
          <a:xfrm>
            <a:off x="1051317" y="5805268"/>
            <a:ext cx="4524098" cy="646331"/>
          </a:xfrm>
          <a:prstGeom prst="rect">
            <a:avLst/>
          </a:prstGeom>
        </p:spPr>
        <p:txBody>
          <a:bodyPr wrap="square">
            <a:spAutoFit/>
          </a:bodyPr>
          <a:lstStyle/>
          <a:p>
            <a:pPr marL="285750" indent="-285750">
              <a:buFont typeface="Arial" panose="020B0604020202020204" pitchFamily="34" charset="0"/>
              <a:buChar char="•"/>
            </a:pPr>
            <a:r>
              <a:rPr lang="en-US" altLang="ja-JP" dirty="0"/>
              <a:t>6G</a:t>
            </a:r>
            <a:r>
              <a:rPr lang="ja-JP" altLang="en-US" dirty="0"/>
              <a:t>で想定される周波数帯まで既に到達している。</a:t>
            </a:r>
            <a:r>
              <a:rPr lang="en-US" altLang="ja-JP" dirty="0"/>
              <a:t>Comb</a:t>
            </a:r>
            <a:r>
              <a:rPr lang="ja-JP" altLang="en-US" dirty="0"/>
              <a:t>信号源も進展</a:t>
            </a:r>
          </a:p>
        </p:txBody>
      </p:sp>
      <p:graphicFrame>
        <p:nvGraphicFramePr>
          <p:cNvPr id="8" name="グラフ 7">
            <a:extLst>
              <a:ext uri="{FF2B5EF4-FFF2-40B4-BE49-F238E27FC236}">
                <a16:creationId xmlns:a16="http://schemas.microsoft.com/office/drawing/2014/main" id="{F59406EA-E51D-4EE6-9F5D-792B5AEF6B5C}"/>
              </a:ext>
            </a:extLst>
          </p:cNvPr>
          <p:cNvGraphicFramePr>
            <a:graphicFrameLocks/>
          </p:cNvGraphicFramePr>
          <p:nvPr>
            <p:extLst>
              <p:ext uri="{D42A27DB-BD31-4B8C-83A1-F6EECF244321}">
                <p14:modId xmlns:p14="http://schemas.microsoft.com/office/powerpoint/2010/main" val="1764178178"/>
              </p:ext>
            </p:extLst>
          </p:nvPr>
        </p:nvGraphicFramePr>
        <p:xfrm>
          <a:off x="6458061" y="2012581"/>
          <a:ext cx="4628928" cy="3709135"/>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直線コネクタ 10">
            <a:extLst>
              <a:ext uri="{FF2B5EF4-FFF2-40B4-BE49-F238E27FC236}">
                <a16:creationId xmlns:a16="http://schemas.microsoft.com/office/drawing/2014/main" id="{1CB12809-7B91-4307-87EE-C8A8390C29DC}"/>
              </a:ext>
            </a:extLst>
          </p:cNvPr>
          <p:cNvCxnSpPr>
            <a:cxnSpLocks/>
          </p:cNvCxnSpPr>
          <p:nvPr/>
        </p:nvCxnSpPr>
        <p:spPr>
          <a:xfrm flipV="1">
            <a:off x="7262600" y="2952750"/>
            <a:ext cx="1348000" cy="913858"/>
          </a:xfrm>
          <a:prstGeom prst="line">
            <a:avLst/>
          </a:prstGeom>
          <a:ln w="635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347073EC-FDAD-4CBB-A390-7FBEE9F2AE2B}"/>
              </a:ext>
            </a:extLst>
          </p:cNvPr>
          <p:cNvSpPr/>
          <p:nvPr/>
        </p:nvSpPr>
        <p:spPr>
          <a:xfrm>
            <a:off x="6729551" y="5805268"/>
            <a:ext cx="4524098" cy="369332"/>
          </a:xfrm>
          <a:prstGeom prst="rect">
            <a:avLst/>
          </a:prstGeom>
        </p:spPr>
        <p:txBody>
          <a:bodyPr wrap="square">
            <a:spAutoFit/>
          </a:bodyPr>
          <a:lstStyle/>
          <a:p>
            <a:pPr marL="285750" indent="-285750">
              <a:buFont typeface="Arial" panose="020B0604020202020204" pitchFamily="34" charset="0"/>
              <a:buChar char="•"/>
            </a:pPr>
            <a:r>
              <a:rPr lang="ja-JP" altLang="en-US" dirty="0"/>
              <a:t>出力向上には新たなアプローチが必要</a:t>
            </a:r>
          </a:p>
        </p:txBody>
      </p:sp>
      <p:cxnSp>
        <p:nvCxnSpPr>
          <p:cNvPr id="18" name="直線コネクタ 17">
            <a:extLst>
              <a:ext uri="{FF2B5EF4-FFF2-40B4-BE49-F238E27FC236}">
                <a16:creationId xmlns:a16="http://schemas.microsoft.com/office/drawing/2014/main" id="{67FD2BAB-5F10-436A-B96D-570A20A751EF}"/>
              </a:ext>
            </a:extLst>
          </p:cNvPr>
          <p:cNvCxnSpPr>
            <a:cxnSpLocks/>
          </p:cNvCxnSpPr>
          <p:nvPr/>
        </p:nvCxnSpPr>
        <p:spPr>
          <a:xfrm flipV="1">
            <a:off x="1938125" y="2457450"/>
            <a:ext cx="1281325" cy="1104358"/>
          </a:xfrm>
          <a:prstGeom prst="line">
            <a:avLst/>
          </a:prstGeom>
          <a:ln w="635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B9A29030-2860-462F-8D9A-C2FA7B59DD85}"/>
              </a:ext>
            </a:extLst>
          </p:cNvPr>
          <p:cNvSpPr txBox="1"/>
          <p:nvPr/>
        </p:nvSpPr>
        <p:spPr>
          <a:xfrm>
            <a:off x="3998487" y="2352585"/>
            <a:ext cx="1183337" cy="461665"/>
          </a:xfrm>
          <a:prstGeom prst="rect">
            <a:avLst/>
          </a:prstGeom>
          <a:noFill/>
          <a:ln>
            <a:solidFill>
              <a:schemeClr val="tx1"/>
            </a:solidFill>
          </a:ln>
        </p:spPr>
        <p:txBody>
          <a:bodyPr wrap="none" rtlCol="0">
            <a:spAutoFit/>
          </a:bodyPr>
          <a:lstStyle/>
          <a:p>
            <a:r>
              <a:rPr lang="ja-JP" altLang="en-US" sz="1200" dirty="0">
                <a:solidFill>
                  <a:srgbClr val="0070C0"/>
                </a:solidFill>
                <a:latin typeface="Arial" panose="020B0604020202020204" pitchFamily="34" charset="0"/>
                <a:cs typeface="Arial" panose="020B0604020202020204" pitchFamily="34" charset="0"/>
              </a:rPr>
              <a:t>● </a:t>
            </a:r>
            <a:r>
              <a:rPr lang="en-US" altLang="ja-JP" sz="1200" dirty="0">
                <a:solidFill>
                  <a:srgbClr val="0070C0"/>
                </a:solidFill>
                <a:latin typeface="Arial" panose="020B0604020202020204" pitchFamily="34" charset="0"/>
                <a:cs typeface="Arial" panose="020B0604020202020204" pitchFamily="34" charset="0"/>
              </a:rPr>
              <a:t>UTC-PD</a:t>
            </a:r>
          </a:p>
          <a:p>
            <a:r>
              <a:rPr kumimoji="1" lang="ja-JP" altLang="en-US" sz="1200" dirty="0">
                <a:solidFill>
                  <a:srgbClr val="0070C0"/>
                </a:solidFill>
                <a:latin typeface="Arial" panose="020B0604020202020204" pitchFamily="34" charset="0"/>
                <a:cs typeface="Arial" panose="020B0604020202020204" pitchFamily="34" charset="0"/>
              </a:rPr>
              <a:t>○ </a:t>
            </a:r>
            <a:r>
              <a:rPr kumimoji="1" lang="en-US" altLang="ja-JP" sz="1200" dirty="0">
                <a:solidFill>
                  <a:srgbClr val="0070C0"/>
                </a:solidFill>
                <a:latin typeface="Arial" panose="020B0604020202020204" pitchFamily="34" charset="0"/>
                <a:cs typeface="Arial" panose="020B0604020202020204" pitchFamily="34" charset="0"/>
              </a:rPr>
              <a:t>Micro-comb</a:t>
            </a:r>
            <a:endParaRPr kumimoji="1" lang="ja-JP" altLang="en-US" sz="1200"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A4605B6F-62EE-44E2-A284-BAD2F172BFD4}"/>
              </a:ext>
            </a:extLst>
          </p:cNvPr>
          <p:cNvSpPr txBox="1"/>
          <p:nvPr/>
        </p:nvSpPr>
        <p:spPr>
          <a:xfrm>
            <a:off x="9574159" y="4400279"/>
            <a:ext cx="962123" cy="276999"/>
          </a:xfrm>
          <a:prstGeom prst="rect">
            <a:avLst/>
          </a:prstGeom>
          <a:noFill/>
          <a:ln>
            <a:solidFill>
              <a:schemeClr val="tx1"/>
            </a:solidFill>
          </a:ln>
        </p:spPr>
        <p:txBody>
          <a:bodyPr wrap="none" rtlCol="0">
            <a:spAutoFit/>
          </a:bodyPr>
          <a:lstStyle/>
          <a:p>
            <a:r>
              <a:rPr lang="ja-JP" altLang="en-US" sz="1200" dirty="0">
                <a:solidFill>
                  <a:srgbClr val="0070C0"/>
                </a:solidFill>
                <a:latin typeface="Arial" panose="020B0604020202020204" pitchFamily="34" charset="0"/>
                <a:cs typeface="Arial" panose="020B0604020202020204" pitchFamily="34" charset="0"/>
              </a:rPr>
              <a:t>● </a:t>
            </a:r>
            <a:r>
              <a:rPr lang="en-US" altLang="ja-JP" sz="1200" dirty="0">
                <a:solidFill>
                  <a:srgbClr val="0070C0"/>
                </a:solidFill>
                <a:latin typeface="Arial" panose="020B0604020202020204" pitchFamily="34" charset="0"/>
                <a:cs typeface="Arial" panose="020B0604020202020204" pitchFamily="34" charset="0"/>
              </a:rPr>
              <a:t>UTC-PD</a:t>
            </a:r>
          </a:p>
        </p:txBody>
      </p:sp>
    </p:spTree>
    <p:extLst>
      <p:ext uri="{BB962C8B-B14F-4D97-AF65-F5344CB8AC3E}">
        <p14:creationId xmlns:p14="http://schemas.microsoft.com/office/powerpoint/2010/main" val="188875224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7243</TotalTime>
  <Words>3717</Words>
  <Application>Microsoft Office PowerPoint</Application>
  <PresentationFormat>ワイド画面</PresentationFormat>
  <Paragraphs>578</Paragraphs>
  <Slides>59</Slides>
  <Notes>0</Notes>
  <HiddenSlides>1</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59</vt:i4>
      </vt:variant>
    </vt:vector>
  </HeadingPairs>
  <TitlesOfParts>
    <vt:vector size="66" baseType="lpstr">
      <vt:lpstr>Meiryo</vt:lpstr>
      <vt:lpstr>游ゴシック</vt:lpstr>
      <vt:lpstr>游ゴシック Light</vt:lpstr>
      <vt:lpstr>Arial</vt:lpstr>
      <vt:lpstr>Arial Narrow</vt:lpstr>
      <vt:lpstr>Calibri</vt:lpstr>
      <vt:lpstr>Office テーマ</vt:lpstr>
      <vt:lpstr>IC･デバイスG</vt:lpstr>
      <vt:lpstr>想定ユースケース（システムGより）</vt:lpstr>
      <vt:lpstr>ICデバイスGでの議論内容</vt:lpstr>
      <vt:lpstr>信号源まとめ</vt:lpstr>
      <vt:lpstr>取りまとめの方針</vt:lpstr>
      <vt:lpstr>電力密度について</vt:lpstr>
      <vt:lpstr>単一走行キャリアフォトダイオード、 マイクロ光コム UTC-PD &amp; Micro-comb</vt:lpstr>
      <vt:lpstr>UTC-PD &amp; Micro-combの開発状況</vt:lpstr>
      <vt:lpstr>UTC-PD &amp; Micro-combの年次発展傾向</vt:lpstr>
      <vt:lpstr>UTC-PD &amp; Micro-combまとめ</vt:lpstr>
      <vt:lpstr>量子カスケードレーザー、差周波QCL QCL &amp; DFG-QCL</vt:lpstr>
      <vt:lpstr>QCL &amp; DFG-QCLの開発状況</vt:lpstr>
      <vt:lpstr>QCL &amp; DFG-QCLの電力効率・面積効率</vt:lpstr>
      <vt:lpstr>QCL &amp; DFG-QCLの年次発展傾向</vt:lpstr>
      <vt:lpstr>QCL&amp;DFG-QCLまとめ</vt:lpstr>
      <vt:lpstr>共鳴トンネルダイオード RTD</vt:lpstr>
      <vt:lpstr>RTDの開発状況</vt:lpstr>
      <vt:lpstr>RTDの電力効率・面積効率</vt:lpstr>
      <vt:lpstr>RTDの年次発展傾向</vt:lpstr>
      <vt:lpstr>RTDまとめ</vt:lpstr>
      <vt:lpstr>トランジスタ</vt:lpstr>
      <vt:lpstr>トランジスタ信号源の開発状況</vt:lpstr>
      <vt:lpstr>トランジスタ信号源の開発状況</vt:lpstr>
      <vt:lpstr>トランジスタ信号源の年次発展傾向</vt:lpstr>
      <vt:lpstr>トランジスタまとめ</vt:lpstr>
      <vt:lpstr>信号源まとめグラフ</vt:lpstr>
      <vt:lpstr>信号源まとめ（出力）</vt:lpstr>
      <vt:lpstr>信号源まとめ（電力密度）</vt:lpstr>
      <vt:lpstr>信号源まとめ（効率）</vt:lpstr>
      <vt:lpstr>化合物トランジスタ パワーアンプPA</vt:lpstr>
      <vt:lpstr>化合物系PA 比較</vt:lpstr>
      <vt:lpstr>化合物系PA 推移</vt:lpstr>
      <vt:lpstr>Si・化合物PA 電力密度比較</vt:lpstr>
      <vt:lpstr>化合物PAまとめ</vt:lpstr>
      <vt:lpstr>進行波管増幅器TWTA</vt:lpstr>
      <vt:lpstr>TWTAの開発状況</vt:lpstr>
      <vt:lpstr>TWTA</vt:lpstr>
      <vt:lpstr>TWTAまとめ</vt:lpstr>
      <vt:lpstr>信号源、PAまとめ</vt:lpstr>
      <vt:lpstr>信号源、PAまとめグラフ</vt:lpstr>
      <vt:lpstr>信号源、PAまとめ（電力密度）</vt:lpstr>
      <vt:lpstr>信号源、PAまとめ（効率）</vt:lpstr>
      <vt:lpstr>信号源、PAまとめ</vt:lpstr>
      <vt:lpstr>受信器まとめ</vt:lpstr>
      <vt:lpstr>取りまとめの方針</vt:lpstr>
      <vt:lpstr>直接検波</vt:lpstr>
      <vt:lpstr>直接検波まとめ</vt:lpstr>
      <vt:lpstr>ミキサ・レシーバ（雑音指数）</vt:lpstr>
      <vt:lpstr>ミキサ・レシーバ（変換利得）</vt:lpstr>
      <vt:lpstr>レシーバ構成　LNA/Mixer first</vt:lpstr>
      <vt:lpstr>レシーバ年次開発</vt:lpstr>
      <vt:lpstr>化合物系LNA 比較</vt:lpstr>
      <vt:lpstr>ミキサ・レシーバまとめ</vt:lpstr>
      <vt:lpstr>リンクバジェット</vt:lpstr>
      <vt:lpstr>Fronthaul / Backhaulのケース１</vt:lpstr>
      <vt:lpstr>Fronthaul / Backhaulのケース２ </vt:lpstr>
      <vt:lpstr>移動体通信のケース</vt:lpstr>
      <vt:lpstr>調査まとめ（300GHz帯について）</vt:lpstr>
      <vt:lpstr>略語、用語一覧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2022年度第一回6GWG</dc:title>
  <dc:creator>鈴木 左文</dc:creator>
  <cp:lastModifiedBy>鈴木 左文</cp:lastModifiedBy>
  <cp:revision>499</cp:revision>
  <dcterms:created xsi:type="dcterms:W3CDTF">2022-06-28T06:12:34Z</dcterms:created>
  <dcterms:modified xsi:type="dcterms:W3CDTF">2023-02-24T10:02:54Z</dcterms:modified>
</cp:coreProperties>
</file>